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1" r:id="rId1"/>
  </p:sldMasterIdLst>
  <p:notesMasterIdLst>
    <p:notesMasterId r:id="rId76"/>
  </p:notesMasterIdLst>
  <p:handoutMasterIdLst>
    <p:handoutMasterId r:id="rId77"/>
  </p:handoutMasterIdLst>
  <p:sldIdLst>
    <p:sldId id="256" r:id="rId2"/>
    <p:sldId id="497" r:id="rId3"/>
    <p:sldId id="503" r:id="rId4"/>
    <p:sldId id="504" r:id="rId5"/>
    <p:sldId id="506" r:id="rId6"/>
    <p:sldId id="505" r:id="rId7"/>
    <p:sldId id="498" r:id="rId8"/>
    <p:sldId id="499" r:id="rId9"/>
    <p:sldId id="369" r:id="rId10"/>
    <p:sldId id="501" r:id="rId11"/>
    <p:sldId id="410" r:id="rId12"/>
    <p:sldId id="494" r:id="rId13"/>
    <p:sldId id="500" r:id="rId14"/>
    <p:sldId id="502" r:id="rId15"/>
    <p:sldId id="496" r:id="rId16"/>
    <p:sldId id="471" r:id="rId17"/>
    <p:sldId id="473" r:id="rId18"/>
    <p:sldId id="468" r:id="rId19"/>
    <p:sldId id="470" r:id="rId20"/>
    <p:sldId id="306" r:id="rId21"/>
    <p:sldId id="507" r:id="rId22"/>
    <p:sldId id="414" r:id="rId23"/>
    <p:sldId id="509" r:id="rId24"/>
    <p:sldId id="512" r:id="rId25"/>
    <p:sldId id="511" r:id="rId26"/>
    <p:sldId id="510" r:id="rId27"/>
    <p:sldId id="513" r:id="rId28"/>
    <p:sldId id="514" r:id="rId29"/>
    <p:sldId id="530" r:id="rId30"/>
    <p:sldId id="437" r:id="rId31"/>
    <p:sldId id="438" r:id="rId32"/>
    <p:sldId id="440" r:id="rId33"/>
    <p:sldId id="441" r:id="rId34"/>
    <p:sldId id="442" r:id="rId35"/>
    <p:sldId id="443" r:id="rId36"/>
    <p:sldId id="444" r:id="rId37"/>
    <p:sldId id="445" r:id="rId38"/>
    <p:sldId id="415" r:id="rId39"/>
    <p:sldId id="515" r:id="rId40"/>
    <p:sldId id="516" r:id="rId41"/>
    <p:sldId id="517" r:id="rId42"/>
    <p:sldId id="518" r:id="rId43"/>
    <p:sldId id="519" r:id="rId44"/>
    <p:sldId id="520" r:id="rId45"/>
    <p:sldId id="532" r:id="rId46"/>
    <p:sldId id="533" r:id="rId47"/>
    <p:sldId id="534" r:id="rId48"/>
    <p:sldId id="535" r:id="rId49"/>
    <p:sldId id="536" r:id="rId50"/>
    <p:sldId id="436" r:id="rId51"/>
    <p:sldId id="521" r:id="rId52"/>
    <p:sldId id="522" r:id="rId53"/>
    <p:sldId id="523" r:id="rId54"/>
    <p:sldId id="524" r:id="rId55"/>
    <p:sldId id="490" r:id="rId56"/>
    <p:sldId id="491" r:id="rId57"/>
    <p:sldId id="492" r:id="rId58"/>
    <p:sldId id="493" r:id="rId59"/>
    <p:sldId id="486" r:id="rId60"/>
    <p:sldId id="487" r:id="rId61"/>
    <p:sldId id="488" r:id="rId62"/>
    <p:sldId id="489" r:id="rId63"/>
    <p:sldId id="525" r:id="rId64"/>
    <p:sldId id="526" r:id="rId65"/>
    <p:sldId id="527" r:id="rId66"/>
    <p:sldId id="528" r:id="rId67"/>
    <p:sldId id="478" r:id="rId68"/>
    <p:sldId id="479" r:id="rId69"/>
    <p:sldId id="480" r:id="rId70"/>
    <p:sldId id="481" r:id="rId71"/>
    <p:sldId id="531" r:id="rId72"/>
    <p:sldId id="446" r:id="rId73"/>
    <p:sldId id="386" r:id="rId74"/>
    <p:sldId id="387" r:id="rId75"/>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0000FF"/>
    <a:srgbClr val="FFCC99"/>
    <a:srgbClr val="FFFF00"/>
    <a:srgbClr val="FFCC66"/>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70" autoAdjust="0"/>
    <p:restoredTop sz="94660" autoAdjust="0"/>
  </p:normalViewPr>
  <p:slideViewPr>
    <p:cSldViewPr>
      <p:cViewPr varScale="1">
        <p:scale>
          <a:sx n="106" d="100"/>
          <a:sy n="106" d="100"/>
        </p:scale>
        <p:origin x="1692"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1094"/>
    </p:cViewPr>
  </p:sorterViewPr>
  <p:notesViewPr>
    <p:cSldViewPr>
      <p:cViewPr varScale="1">
        <p:scale>
          <a:sx n="84" d="100"/>
          <a:sy n="84" d="100"/>
        </p:scale>
        <p:origin x="3792" y="12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5" name="Rectangle 5"/>
          <p:cNvSpPr>
            <a:spLocks noGrp="1" noChangeArrowheads="1"/>
          </p:cNvSpPr>
          <p:nvPr>
            <p:ph type="sldNum" sz="quarter" idx="3"/>
          </p:nvPr>
        </p:nvSpPr>
        <p:spPr bwMode="auto">
          <a:xfrm>
            <a:off x="4143375" y="9120189"/>
            <a:ext cx="3170238" cy="479425"/>
          </a:xfrm>
          <a:prstGeom prst="rect">
            <a:avLst/>
          </a:prstGeom>
          <a:noFill/>
          <a:ln w="9525">
            <a:noFill/>
            <a:miter lim="800000"/>
            <a:headEnd/>
            <a:tailEnd/>
          </a:ln>
          <a:effectLst/>
        </p:spPr>
        <p:txBody>
          <a:bodyPr vert="horz" wrap="square" lIns="96647" tIns="48324" rIns="96647" bIns="48324" numCol="1" anchor="b" anchorCtr="0" compatLnSpc="1">
            <a:prstTxWarp prst="textNoShape">
              <a:avLst/>
            </a:prstTxWarp>
          </a:bodyPr>
          <a:lstStyle>
            <a:lvl1pPr algn="r" defTabSz="966646">
              <a:defRPr sz="1200"/>
            </a:lvl1pPr>
          </a:lstStyle>
          <a:p>
            <a:pPr>
              <a:defRPr/>
            </a:pPr>
            <a:r>
              <a:rPr lang="en-US"/>
              <a:t>Page </a:t>
            </a:r>
            <a:fld id="{9B42D256-02CE-4DF6-8123-523425835CF2}" type="slidenum">
              <a:rPr lang="en-US"/>
              <a:pPr>
                <a:defRPr/>
              </a:pPr>
              <a:t>‹#›</a:t>
            </a:fld>
            <a:endParaRPr lang="en-US"/>
          </a:p>
        </p:txBody>
      </p:sp>
      <p:sp>
        <p:nvSpPr>
          <p:cNvPr id="6" name="Header Placeholder 5"/>
          <p:cNvSpPr>
            <a:spLocks noGrp="1"/>
          </p:cNvSpPr>
          <p:nvPr>
            <p:ph type="hdr" sz="quarter"/>
          </p:nvPr>
        </p:nvSpPr>
        <p:spPr>
          <a:xfrm>
            <a:off x="1" y="1"/>
            <a:ext cx="3170238" cy="479425"/>
          </a:xfrm>
          <a:prstGeom prst="rect">
            <a:avLst/>
          </a:prstGeom>
        </p:spPr>
        <p:txBody>
          <a:bodyPr vert="horz" lIns="91427" tIns="45714" rIns="91427" bIns="45714" rtlCol="0"/>
          <a:lstStyle>
            <a:lvl1pPr algn="l">
              <a:defRPr sz="1000"/>
            </a:lvl1pPr>
          </a:lstStyle>
          <a:p>
            <a:pPr>
              <a:defRPr/>
            </a:pPr>
            <a:r>
              <a:rPr lang="en-US" sz="800" smtClean="0"/>
              <a:t>AHTD 108th TRC MEETING, Hot Springs, AR</a:t>
            </a:r>
            <a:endParaRPr lang="en-US" sz="800" dirty="0"/>
          </a:p>
        </p:txBody>
      </p:sp>
      <p:sp>
        <p:nvSpPr>
          <p:cNvPr id="7" name="Date Placeholder 6"/>
          <p:cNvSpPr>
            <a:spLocks noGrp="1"/>
          </p:cNvSpPr>
          <p:nvPr>
            <p:ph type="dt" sz="quarter" idx="1"/>
          </p:nvPr>
        </p:nvSpPr>
        <p:spPr>
          <a:xfrm>
            <a:off x="4143375" y="1"/>
            <a:ext cx="3170238" cy="479425"/>
          </a:xfrm>
          <a:prstGeom prst="rect">
            <a:avLst/>
          </a:prstGeom>
        </p:spPr>
        <p:txBody>
          <a:bodyPr vert="horz" lIns="91427" tIns="45714" rIns="91427" bIns="45714" rtlCol="0"/>
          <a:lstStyle>
            <a:lvl1pPr algn="r">
              <a:defRPr sz="1000" b="1"/>
            </a:lvl1pPr>
          </a:lstStyle>
          <a:p>
            <a:pPr>
              <a:defRPr/>
            </a:pPr>
            <a:r>
              <a:rPr lang="en-US" smtClean="0"/>
              <a:t>Ethics for Transportation Professionals</a:t>
            </a:r>
            <a:endParaRPr lang="en-US" dirty="0" smtClean="0"/>
          </a:p>
        </p:txBody>
      </p:sp>
      <p:sp>
        <p:nvSpPr>
          <p:cNvPr id="8" name="Footer Placeholder 7"/>
          <p:cNvSpPr>
            <a:spLocks noGrp="1"/>
          </p:cNvSpPr>
          <p:nvPr>
            <p:ph type="ftr" sz="quarter" idx="2"/>
          </p:nvPr>
        </p:nvSpPr>
        <p:spPr>
          <a:xfrm>
            <a:off x="1" y="9120189"/>
            <a:ext cx="3170238" cy="479425"/>
          </a:xfrm>
          <a:prstGeom prst="rect">
            <a:avLst/>
          </a:prstGeom>
        </p:spPr>
        <p:txBody>
          <a:bodyPr vert="horz" lIns="91427" tIns="45714" rIns="91427" bIns="45714" rtlCol="0" anchor="b"/>
          <a:lstStyle>
            <a:lvl1pPr algn="l">
              <a:defRPr sz="800"/>
            </a:lvl1pPr>
          </a:lstStyle>
          <a:p>
            <a:pPr>
              <a:defRPr/>
            </a:pPr>
            <a:r>
              <a:rPr lang="en-US" smtClean="0"/>
              <a:t>August 14, 2019</a:t>
            </a:r>
            <a:endParaRPr lang="en-US" dirty="0"/>
          </a:p>
        </p:txBody>
      </p:sp>
    </p:spTree>
    <p:extLst>
      <p:ext uri="{BB962C8B-B14F-4D97-AF65-F5344CB8AC3E}">
        <p14:creationId xmlns:p14="http://schemas.microsoft.com/office/powerpoint/2010/main" val="895239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1" y="1"/>
            <a:ext cx="3170238" cy="479425"/>
          </a:xfrm>
          <a:prstGeom prst="rect">
            <a:avLst/>
          </a:prstGeom>
          <a:noFill/>
          <a:ln w="9525">
            <a:noFill/>
            <a:miter lim="800000"/>
            <a:headEnd/>
            <a:tailEnd/>
          </a:ln>
          <a:effectLst/>
        </p:spPr>
        <p:txBody>
          <a:bodyPr vert="horz" wrap="square" lIns="96647" tIns="48324" rIns="96647" bIns="48324" numCol="1" anchor="t" anchorCtr="0" compatLnSpc="1">
            <a:prstTxWarp prst="textNoShape">
              <a:avLst/>
            </a:prstTxWarp>
          </a:bodyPr>
          <a:lstStyle>
            <a:lvl1pPr defTabSz="966646">
              <a:defRPr sz="1000"/>
            </a:lvl1pPr>
          </a:lstStyle>
          <a:p>
            <a:pPr>
              <a:defRPr/>
            </a:pPr>
            <a:r>
              <a:rPr lang="en-US" smtClean="0"/>
              <a:t>AHTD 108th TRC MEETING, Hot Springs, AR</a:t>
            </a:r>
            <a:endParaRPr lang="en-US" dirty="0"/>
          </a:p>
        </p:txBody>
      </p:sp>
      <p:sp>
        <p:nvSpPr>
          <p:cNvPr id="107523" name="Rectangle 3"/>
          <p:cNvSpPr>
            <a:spLocks noGrp="1" noChangeArrowheads="1"/>
          </p:cNvSpPr>
          <p:nvPr>
            <p:ph type="dt" idx="1"/>
          </p:nvPr>
        </p:nvSpPr>
        <p:spPr bwMode="auto">
          <a:xfrm>
            <a:off x="4143375" y="1"/>
            <a:ext cx="3170238" cy="479425"/>
          </a:xfrm>
          <a:prstGeom prst="rect">
            <a:avLst/>
          </a:prstGeom>
          <a:noFill/>
          <a:ln w="9525">
            <a:noFill/>
            <a:miter lim="800000"/>
            <a:headEnd/>
            <a:tailEnd/>
          </a:ln>
          <a:effectLst/>
        </p:spPr>
        <p:txBody>
          <a:bodyPr vert="horz" wrap="square" lIns="96647" tIns="48324" rIns="96647" bIns="48324" numCol="1" anchor="t" anchorCtr="0" compatLnSpc="1">
            <a:prstTxWarp prst="textNoShape">
              <a:avLst/>
            </a:prstTxWarp>
          </a:bodyPr>
          <a:lstStyle>
            <a:lvl1pPr algn="r" defTabSz="966646">
              <a:defRPr sz="1000" b="1"/>
            </a:lvl1pPr>
          </a:lstStyle>
          <a:p>
            <a:pPr>
              <a:defRPr/>
            </a:pPr>
            <a:r>
              <a:rPr lang="en-US" smtClean="0"/>
              <a:t>Ethics for Transportation Professionals</a:t>
            </a:r>
            <a:endParaRPr lang="en-US" dirty="0"/>
          </a:p>
        </p:txBody>
      </p:sp>
      <p:sp>
        <p:nvSpPr>
          <p:cNvPr id="62468"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107525" name="Rectangle 5"/>
          <p:cNvSpPr>
            <a:spLocks noGrp="1" noChangeArrowheads="1"/>
          </p:cNvSpPr>
          <p:nvPr>
            <p:ph type="body" sz="quarter" idx="3"/>
          </p:nvPr>
        </p:nvSpPr>
        <p:spPr bwMode="auto">
          <a:xfrm>
            <a:off x="731839" y="4560890"/>
            <a:ext cx="5851525" cy="4319587"/>
          </a:xfrm>
          <a:prstGeom prst="rect">
            <a:avLst/>
          </a:prstGeom>
          <a:noFill/>
          <a:ln w="9525">
            <a:noFill/>
            <a:miter lim="800000"/>
            <a:headEnd/>
            <a:tailEnd/>
          </a:ln>
          <a:effectLst/>
        </p:spPr>
        <p:txBody>
          <a:bodyPr vert="horz" wrap="square" lIns="96647" tIns="48324" rIns="96647" bIns="4832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7526" name="Rectangle 6"/>
          <p:cNvSpPr>
            <a:spLocks noGrp="1" noChangeArrowheads="1"/>
          </p:cNvSpPr>
          <p:nvPr>
            <p:ph type="ftr" sz="quarter" idx="4"/>
          </p:nvPr>
        </p:nvSpPr>
        <p:spPr bwMode="auto">
          <a:xfrm>
            <a:off x="1" y="9120189"/>
            <a:ext cx="3170238" cy="479425"/>
          </a:xfrm>
          <a:prstGeom prst="rect">
            <a:avLst/>
          </a:prstGeom>
          <a:noFill/>
          <a:ln w="9525">
            <a:noFill/>
            <a:miter lim="800000"/>
            <a:headEnd/>
            <a:tailEnd/>
          </a:ln>
          <a:effectLst/>
        </p:spPr>
        <p:txBody>
          <a:bodyPr vert="horz" wrap="square" lIns="96647" tIns="48324" rIns="96647" bIns="48324" numCol="1" anchor="b" anchorCtr="0" compatLnSpc="1">
            <a:prstTxWarp prst="textNoShape">
              <a:avLst/>
            </a:prstTxWarp>
          </a:bodyPr>
          <a:lstStyle>
            <a:lvl1pPr defTabSz="966646">
              <a:defRPr sz="800"/>
            </a:lvl1pPr>
          </a:lstStyle>
          <a:p>
            <a:pPr>
              <a:defRPr/>
            </a:pPr>
            <a:r>
              <a:rPr lang="en-US" smtClean="0"/>
              <a:t>August 14, 2019</a:t>
            </a:r>
            <a:endParaRPr lang="en-US" dirty="0"/>
          </a:p>
        </p:txBody>
      </p:sp>
      <p:sp>
        <p:nvSpPr>
          <p:cNvPr id="107527" name="Rectangle 7"/>
          <p:cNvSpPr>
            <a:spLocks noGrp="1" noChangeArrowheads="1"/>
          </p:cNvSpPr>
          <p:nvPr>
            <p:ph type="sldNum" sz="quarter" idx="5"/>
          </p:nvPr>
        </p:nvSpPr>
        <p:spPr bwMode="auto">
          <a:xfrm>
            <a:off x="4143375" y="9120189"/>
            <a:ext cx="3170238" cy="479425"/>
          </a:xfrm>
          <a:prstGeom prst="rect">
            <a:avLst/>
          </a:prstGeom>
          <a:noFill/>
          <a:ln w="9525">
            <a:noFill/>
            <a:miter lim="800000"/>
            <a:headEnd/>
            <a:tailEnd/>
          </a:ln>
          <a:effectLst/>
        </p:spPr>
        <p:txBody>
          <a:bodyPr vert="horz" wrap="square" lIns="96647" tIns="48324" rIns="96647" bIns="48324" numCol="1" anchor="b" anchorCtr="0" compatLnSpc="1">
            <a:prstTxWarp prst="textNoShape">
              <a:avLst/>
            </a:prstTxWarp>
          </a:bodyPr>
          <a:lstStyle>
            <a:lvl1pPr algn="r" defTabSz="966646">
              <a:defRPr sz="1300"/>
            </a:lvl1pPr>
          </a:lstStyle>
          <a:p>
            <a:pPr>
              <a:defRPr/>
            </a:pPr>
            <a:fld id="{49ED32AB-37DF-463E-B2D9-0417DE89656E}" type="slidenum">
              <a:rPr lang="en-US"/>
              <a:pPr>
                <a:defRPr/>
              </a:pPr>
              <a:t>‹#›</a:t>
            </a:fld>
            <a:endParaRPr lang="en-US"/>
          </a:p>
        </p:txBody>
      </p:sp>
    </p:spTree>
    <p:extLst>
      <p:ext uri="{BB962C8B-B14F-4D97-AF65-F5344CB8AC3E}">
        <p14:creationId xmlns:p14="http://schemas.microsoft.com/office/powerpoint/2010/main" val="3380599054"/>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a:noFill/>
        </p:spPr>
        <p:txBody>
          <a:bodyPr/>
          <a:lstStyle/>
          <a:p>
            <a:r>
              <a:rPr lang="en-US" smtClean="0"/>
              <a:t>AHTD 108th TRC MEETING, Hot Springs, AR</a:t>
            </a:r>
          </a:p>
        </p:txBody>
      </p:sp>
      <p:sp>
        <p:nvSpPr>
          <p:cNvPr id="63491" name="Rectangle 3"/>
          <p:cNvSpPr>
            <a:spLocks noGrp="1" noChangeArrowheads="1"/>
          </p:cNvSpPr>
          <p:nvPr>
            <p:ph type="dt" sz="quarter" idx="1"/>
          </p:nvPr>
        </p:nvSpPr>
        <p:spPr>
          <a:noFill/>
        </p:spPr>
        <p:txBody>
          <a:bodyPr/>
          <a:lstStyle/>
          <a:p>
            <a:r>
              <a:rPr lang="en-US"/>
              <a:t>Ethics for Transportation Professionals</a:t>
            </a:r>
            <a:endParaRPr lang="en-US" dirty="0"/>
          </a:p>
        </p:txBody>
      </p:sp>
      <p:sp>
        <p:nvSpPr>
          <p:cNvPr id="63492" name="Rectangle 6"/>
          <p:cNvSpPr>
            <a:spLocks noGrp="1" noChangeArrowheads="1"/>
          </p:cNvSpPr>
          <p:nvPr>
            <p:ph type="ftr" sz="quarter" idx="4"/>
          </p:nvPr>
        </p:nvSpPr>
        <p:spPr>
          <a:noFill/>
        </p:spPr>
        <p:txBody>
          <a:bodyPr/>
          <a:lstStyle/>
          <a:p>
            <a:r>
              <a:rPr lang="en-US" smtClean="0"/>
              <a:t>August 14, 2019</a:t>
            </a:r>
            <a:endParaRPr lang="en-US" smtClean="0"/>
          </a:p>
        </p:txBody>
      </p:sp>
      <p:sp>
        <p:nvSpPr>
          <p:cNvPr id="63493" name="Rectangle 7"/>
          <p:cNvSpPr>
            <a:spLocks noGrp="1" noChangeArrowheads="1"/>
          </p:cNvSpPr>
          <p:nvPr>
            <p:ph type="sldNum" sz="quarter" idx="5"/>
          </p:nvPr>
        </p:nvSpPr>
        <p:spPr>
          <a:noFill/>
        </p:spPr>
        <p:txBody>
          <a:bodyPr/>
          <a:lstStyle/>
          <a:p>
            <a:fld id="{DC4AD20A-3F94-4E80-AA8B-A691C2F14AB1}" type="slidenum">
              <a:rPr lang="en-US" smtClean="0"/>
              <a:pPr/>
              <a:t>1</a:t>
            </a:fld>
            <a:endParaRPr lang="en-US" smtClean="0"/>
          </a:p>
        </p:txBody>
      </p:sp>
      <p:sp>
        <p:nvSpPr>
          <p:cNvPr id="63494" name="Rectangle 2"/>
          <p:cNvSpPr>
            <a:spLocks noGrp="1" noRot="1" noChangeAspect="1" noChangeArrowheads="1" noTextEdit="1"/>
          </p:cNvSpPr>
          <p:nvPr>
            <p:ph type="sldImg"/>
          </p:nvPr>
        </p:nvSpPr>
        <p:spPr>
          <a:ln/>
        </p:spPr>
      </p:sp>
      <p:sp>
        <p:nvSpPr>
          <p:cNvPr id="63495"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641713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76804"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646" eaLnBrk="0" hangingPunct="0">
              <a:defRPr>
                <a:solidFill>
                  <a:schemeClr val="tx1"/>
                </a:solidFill>
                <a:latin typeface="Arial" panose="020B0604020202020204" pitchFamily="34" charset="0"/>
              </a:defRPr>
            </a:lvl1pPr>
            <a:lvl2pPr marL="742842" indent="-285708" defTabSz="966646" eaLnBrk="0" hangingPunct="0">
              <a:defRPr>
                <a:solidFill>
                  <a:schemeClr val="tx1"/>
                </a:solidFill>
                <a:latin typeface="Arial" panose="020B0604020202020204" pitchFamily="34" charset="0"/>
              </a:defRPr>
            </a:lvl2pPr>
            <a:lvl3pPr marL="1142833" indent="-228567" defTabSz="966646" eaLnBrk="0" hangingPunct="0">
              <a:defRPr>
                <a:solidFill>
                  <a:schemeClr val="tx1"/>
                </a:solidFill>
                <a:latin typeface="Arial" panose="020B0604020202020204" pitchFamily="34" charset="0"/>
              </a:defRPr>
            </a:lvl3pPr>
            <a:lvl4pPr marL="1599966" indent="-228567" defTabSz="966646" eaLnBrk="0" hangingPunct="0">
              <a:defRPr>
                <a:solidFill>
                  <a:schemeClr val="tx1"/>
                </a:solidFill>
                <a:latin typeface="Arial" panose="020B0604020202020204" pitchFamily="34" charset="0"/>
              </a:defRPr>
            </a:lvl4pPr>
            <a:lvl5pPr marL="2057099" indent="-228567" defTabSz="966646" eaLnBrk="0" hangingPunct="0">
              <a:defRPr>
                <a:solidFill>
                  <a:schemeClr val="tx1"/>
                </a:solidFill>
                <a:latin typeface="Arial" panose="020B0604020202020204" pitchFamily="34" charset="0"/>
              </a:defRPr>
            </a:lvl5pPr>
            <a:lvl6pPr marL="2514232" indent="-228567" defTabSz="966646" eaLnBrk="0" fontAlgn="base" hangingPunct="0">
              <a:spcBef>
                <a:spcPct val="0"/>
              </a:spcBef>
              <a:spcAft>
                <a:spcPct val="0"/>
              </a:spcAft>
              <a:defRPr>
                <a:solidFill>
                  <a:schemeClr val="tx1"/>
                </a:solidFill>
                <a:latin typeface="Arial" panose="020B0604020202020204" pitchFamily="34" charset="0"/>
              </a:defRPr>
            </a:lvl6pPr>
            <a:lvl7pPr marL="2971365" indent="-228567" defTabSz="966646" eaLnBrk="0" fontAlgn="base" hangingPunct="0">
              <a:spcBef>
                <a:spcPct val="0"/>
              </a:spcBef>
              <a:spcAft>
                <a:spcPct val="0"/>
              </a:spcAft>
              <a:defRPr>
                <a:solidFill>
                  <a:schemeClr val="tx1"/>
                </a:solidFill>
                <a:latin typeface="Arial" panose="020B0604020202020204" pitchFamily="34" charset="0"/>
              </a:defRPr>
            </a:lvl7pPr>
            <a:lvl8pPr marL="3428497" indent="-228567" defTabSz="966646" eaLnBrk="0" fontAlgn="base" hangingPunct="0">
              <a:spcBef>
                <a:spcPct val="0"/>
              </a:spcBef>
              <a:spcAft>
                <a:spcPct val="0"/>
              </a:spcAft>
              <a:defRPr>
                <a:solidFill>
                  <a:schemeClr val="tx1"/>
                </a:solidFill>
                <a:latin typeface="Arial" panose="020B0604020202020204" pitchFamily="34" charset="0"/>
              </a:defRPr>
            </a:lvl8pPr>
            <a:lvl9pPr marL="3885630" indent="-228567" defTabSz="966646"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B4E7A0C-4522-422C-BDEF-EE947A7B00A4}" type="slidenum">
              <a:rPr lang="en-US" altLang="en-US"/>
              <a:pPr eaLnBrk="1" hangingPunct="1"/>
              <a:t>13</a:t>
            </a:fld>
            <a:endParaRPr lang="en-US" altLang="en-US"/>
          </a:p>
        </p:txBody>
      </p:sp>
    </p:spTree>
    <p:extLst>
      <p:ext uri="{BB962C8B-B14F-4D97-AF65-F5344CB8AC3E}">
        <p14:creationId xmlns:p14="http://schemas.microsoft.com/office/powerpoint/2010/main" val="3527117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76804"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646" eaLnBrk="0" hangingPunct="0">
              <a:defRPr>
                <a:solidFill>
                  <a:schemeClr val="tx1"/>
                </a:solidFill>
                <a:latin typeface="Arial" panose="020B0604020202020204" pitchFamily="34" charset="0"/>
              </a:defRPr>
            </a:lvl1pPr>
            <a:lvl2pPr marL="742842" indent="-285708" defTabSz="966646" eaLnBrk="0" hangingPunct="0">
              <a:defRPr>
                <a:solidFill>
                  <a:schemeClr val="tx1"/>
                </a:solidFill>
                <a:latin typeface="Arial" panose="020B0604020202020204" pitchFamily="34" charset="0"/>
              </a:defRPr>
            </a:lvl2pPr>
            <a:lvl3pPr marL="1142833" indent="-228567" defTabSz="966646" eaLnBrk="0" hangingPunct="0">
              <a:defRPr>
                <a:solidFill>
                  <a:schemeClr val="tx1"/>
                </a:solidFill>
                <a:latin typeface="Arial" panose="020B0604020202020204" pitchFamily="34" charset="0"/>
              </a:defRPr>
            </a:lvl3pPr>
            <a:lvl4pPr marL="1599966" indent="-228567" defTabSz="966646" eaLnBrk="0" hangingPunct="0">
              <a:defRPr>
                <a:solidFill>
                  <a:schemeClr val="tx1"/>
                </a:solidFill>
                <a:latin typeface="Arial" panose="020B0604020202020204" pitchFamily="34" charset="0"/>
              </a:defRPr>
            </a:lvl4pPr>
            <a:lvl5pPr marL="2057099" indent="-228567" defTabSz="966646" eaLnBrk="0" hangingPunct="0">
              <a:defRPr>
                <a:solidFill>
                  <a:schemeClr val="tx1"/>
                </a:solidFill>
                <a:latin typeface="Arial" panose="020B0604020202020204" pitchFamily="34" charset="0"/>
              </a:defRPr>
            </a:lvl5pPr>
            <a:lvl6pPr marL="2514232" indent="-228567" defTabSz="966646" eaLnBrk="0" fontAlgn="base" hangingPunct="0">
              <a:spcBef>
                <a:spcPct val="0"/>
              </a:spcBef>
              <a:spcAft>
                <a:spcPct val="0"/>
              </a:spcAft>
              <a:defRPr>
                <a:solidFill>
                  <a:schemeClr val="tx1"/>
                </a:solidFill>
                <a:latin typeface="Arial" panose="020B0604020202020204" pitchFamily="34" charset="0"/>
              </a:defRPr>
            </a:lvl6pPr>
            <a:lvl7pPr marL="2971365" indent="-228567" defTabSz="966646" eaLnBrk="0" fontAlgn="base" hangingPunct="0">
              <a:spcBef>
                <a:spcPct val="0"/>
              </a:spcBef>
              <a:spcAft>
                <a:spcPct val="0"/>
              </a:spcAft>
              <a:defRPr>
                <a:solidFill>
                  <a:schemeClr val="tx1"/>
                </a:solidFill>
                <a:latin typeface="Arial" panose="020B0604020202020204" pitchFamily="34" charset="0"/>
              </a:defRPr>
            </a:lvl7pPr>
            <a:lvl8pPr marL="3428497" indent="-228567" defTabSz="966646" eaLnBrk="0" fontAlgn="base" hangingPunct="0">
              <a:spcBef>
                <a:spcPct val="0"/>
              </a:spcBef>
              <a:spcAft>
                <a:spcPct val="0"/>
              </a:spcAft>
              <a:defRPr>
                <a:solidFill>
                  <a:schemeClr val="tx1"/>
                </a:solidFill>
                <a:latin typeface="Arial" panose="020B0604020202020204" pitchFamily="34" charset="0"/>
              </a:defRPr>
            </a:lvl8pPr>
            <a:lvl9pPr marL="3885630" indent="-228567" defTabSz="966646"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B4E7A0C-4522-422C-BDEF-EE947A7B00A4}" type="slidenum">
              <a:rPr lang="en-US" altLang="en-US"/>
              <a:pPr eaLnBrk="1" hangingPunct="1"/>
              <a:t>14</a:t>
            </a:fld>
            <a:endParaRPr lang="en-US" altLang="en-US"/>
          </a:p>
        </p:txBody>
      </p:sp>
    </p:spTree>
    <p:extLst>
      <p:ext uri="{BB962C8B-B14F-4D97-AF65-F5344CB8AC3E}">
        <p14:creationId xmlns:p14="http://schemas.microsoft.com/office/powerpoint/2010/main" val="522609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78852"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646" eaLnBrk="0" hangingPunct="0">
              <a:defRPr>
                <a:solidFill>
                  <a:schemeClr val="tx1"/>
                </a:solidFill>
                <a:latin typeface="Arial" panose="020B0604020202020204" pitchFamily="34" charset="0"/>
              </a:defRPr>
            </a:lvl1pPr>
            <a:lvl2pPr marL="742842" indent="-285708" defTabSz="966646" eaLnBrk="0" hangingPunct="0">
              <a:defRPr>
                <a:solidFill>
                  <a:schemeClr val="tx1"/>
                </a:solidFill>
                <a:latin typeface="Arial" panose="020B0604020202020204" pitchFamily="34" charset="0"/>
              </a:defRPr>
            </a:lvl2pPr>
            <a:lvl3pPr marL="1142833" indent="-228567" defTabSz="966646" eaLnBrk="0" hangingPunct="0">
              <a:defRPr>
                <a:solidFill>
                  <a:schemeClr val="tx1"/>
                </a:solidFill>
                <a:latin typeface="Arial" panose="020B0604020202020204" pitchFamily="34" charset="0"/>
              </a:defRPr>
            </a:lvl3pPr>
            <a:lvl4pPr marL="1599966" indent="-228567" defTabSz="966646" eaLnBrk="0" hangingPunct="0">
              <a:defRPr>
                <a:solidFill>
                  <a:schemeClr val="tx1"/>
                </a:solidFill>
                <a:latin typeface="Arial" panose="020B0604020202020204" pitchFamily="34" charset="0"/>
              </a:defRPr>
            </a:lvl4pPr>
            <a:lvl5pPr marL="2057099" indent="-228567" defTabSz="966646" eaLnBrk="0" hangingPunct="0">
              <a:defRPr>
                <a:solidFill>
                  <a:schemeClr val="tx1"/>
                </a:solidFill>
                <a:latin typeface="Arial" panose="020B0604020202020204" pitchFamily="34" charset="0"/>
              </a:defRPr>
            </a:lvl5pPr>
            <a:lvl6pPr marL="2514232" indent="-228567" defTabSz="966646" eaLnBrk="0" fontAlgn="base" hangingPunct="0">
              <a:spcBef>
                <a:spcPct val="0"/>
              </a:spcBef>
              <a:spcAft>
                <a:spcPct val="0"/>
              </a:spcAft>
              <a:defRPr>
                <a:solidFill>
                  <a:schemeClr val="tx1"/>
                </a:solidFill>
                <a:latin typeface="Arial" panose="020B0604020202020204" pitchFamily="34" charset="0"/>
              </a:defRPr>
            </a:lvl6pPr>
            <a:lvl7pPr marL="2971365" indent="-228567" defTabSz="966646" eaLnBrk="0" fontAlgn="base" hangingPunct="0">
              <a:spcBef>
                <a:spcPct val="0"/>
              </a:spcBef>
              <a:spcAft>
                <a:spcPct val="0"/>
              </a:spcAft>
              <a:defRPr>
                <a:solidFill>
                  <a:schemeClr val="tx1"/>
                </a:solidFill>
                <a:latin typeface="Arial" panose="020B0604020202020204" pitchFamily="34" charset="0"/>
              </a:defRPr>
            </a:lvl7pPr>
            <a:lvl8pPr marL="3428497" indent="-228567" defTabSz="966646" eaLnBrk="0" fontAlgn="base" hangingPunct="0">
              <a:spcBef>
                <a:spcPct val="0"/>
              </a:spcBef>
              <a:spcAft>
                <a:spcPct val="0"/>
              </a:spcAft>
              <a:defRPr>
                <a:solidFill>
                  <a:schemeClr val="tx1"/>
                </a:solidFill>
                <a:latin typeface="Arial" panose="020B0604020202020204" pitchFamily="34" charset="0"/>
              </a:defRPr>
            </a:lvl8pPr>
            <a:lvl9pPr marL="3885630" indent="-228567" defTabSz="966646"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F9EEAC5-F630-464D-976D-77B6E1E54EA2}" type="slidenum">
              <a:rPr lang="en-US" altLang="en-US"/>
              <a:pPr eaLnBrk="1" hangingPunct="1"/>
              <a:t>15</a:t>
            </a:fld>
            <a:endParaRPr lang="en-US" altLang="en-US"/>
          </a:p>
        </p:txBody>
      </p:sp>
    </p:spTree>
    <p:extLst>
      <p:ext uri="{BB962C8B-B14F-4D97-AF65-F5344CB8AC3E}">
        <p14:creationId xmlns:p14="http://schemas.microsoft.com/office/powerpoint/2010/main" val="2514353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endParaRPr lang="en-US" smtClean="0"/>
          </a:p>
        </p:txBody>
      </p:sp>
      <p:sp>
        <p:nvSpPr>
          <p:cNvPr id="73732" name="Slide Number Placeholder 6"/>
          <p:cNvSpPr>
            <a:spLocks noGrp="1"/>
          </p:cNvSpPr>
          <p:nvPr>
            <p:ph type="sldNum" sz="quarter" idx="5"/>
          </p:nvPr>
        </p:nvSpPr>
        <p:spPr>
          <a:noFill/>
        </p:spPr>
        <p:txBody>
          <a:bodyPr/>
          <a:lstStyle/>
          <a:p>
            <a:fld id="{32B583F9-4AC6-4729-A0D1-0489A82AA97B}" type="slidenum">
              <a:rPr lang="en-US" smtClean="0"/>
              <a:pPr/>
              <a:t>16</a:t>
            </a:fld>
            <a:endParaRPr lang="en-US" smtClean="0"/>
          </a:p>
        </p:txBody>
      </p:sp>
    </p:spTree>
    <p:extLst>
      <p:ext uri="{BB962C8B-B14F-4D97-AF65-F5344CB8AC3E}">
        <p14:creationId xmlns:p14="http://schemas.microsoft.com/office/powerpoint/2010/main" val="1114706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endParaRPr lang="en-US" smtClean="0"/>
          </a:p>
        </p:txBody>
      </p:sp>
      <p:sp>
        <p:nvSpPr>
          <p:cNvPr id="75780" name="Slide Number Placeholder 6"/>
          <p:cNvSpPr>
            <a:spLocks noGrp="1"/>
          </p:cNvSpPr>
          <p:nvPr>
            <p:ph type="sldNum" sz="quarter" idx="5"/>
          </p:nvPr>
        </p:nvSpPr>
        <p:spPr>
          <a:noFill/>
        </p:spPr>
        <p:txBody>
          <a:bodyPr/>
          <a:lstStyle/>
          <a:p>
            <a:fld id="{3DB7452D-76C1-4188-8020-57140A9C1BFD}" type="slidenum">
              <a:rPr lang="en-US" smtClean="0"/>
              <a:pPr/>
              <a:t>17</a:t>
            </a:fld>
            <a:endParaRPr lang="en-US" smtClean="0"/>
          </a:p>
        </p:txBody>
      </p:sp>
    </p:spTree>
    <p:extLst>
      <p:ext uri="{BB962C8B-B14F-4D97-AF65-F5344CB8AC3E}">
        <p14:creationId xmlns:p14="http://schemas.microsoft.com/office/powerpoint/2010/main" val="36679286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en-US" smtClean="0"/>
          </a:p>
        </p:txBody>
      </p:sp>
      <p:sp>
        <p:nvSpPr>
          <p:cNvPr id="70660" name="Slide Number Placeholder 6"/>
          <p:cNvSpPr>
            <a:spLocks noGrp="1"/>
          </p:cNvSpPr>
          <p:nvPr>
            <p:ph type="sldNum" sz="quarter" idx="5"/>
          </p:nvPr>
        </p:nvSpPr>
        <p:spPr>
          <a:noFill/>
        </p:spPr>
        <p:txBody>
          <a:bodyPr/>
          <a:lstStyle/>
          <a:p>
            <a:fld id="{29F73EBF-0D12-4DEE-AF1C-1BBA4BB4FF8E}" type="slidenum">
              <a:rPr lang="en-US" smtClean="0"/>
              <a:pPr/>
              <a:t>18</a:t>
            </a:fld>
            <a:endParaRPr lang="en-US" smtClean="0"/>
          </a:p>
        </p:txBody>
      </p:sp>
    </p:spTree>
    <p:extLst>
      <p:ext uri="{BB962C8B-B14F-4D97-AF65-F5344CB8AC3E}">
        <p14:creationId xmlns:p14="http://schemas.microsoft.com/office/powerpoint/2010/main" val="1449591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smtClean="0"/>
          </a:p>
        </p:txBody>
      </p:sp>
      <p:sp>
        <p:nvSpPr>
          <p:cNvPr id="72708" name="Slide Number Placeholder 6"/>
          <p:cNvSpPr>
            <a:spLocks noGrp="1"/>
          </p:cNvSpPr>
          <p:nvPr>
            <p:ph type="sldNum" sz="quarter" idx="5"/>
          </p:nvPr>
        </p:nvSpPr>
        <p:spPr>
          <a:noFill/>
        </p:spPr>
        <p:txBody>
          <a:bodyPr/>
          <a:lstStyle/>
          <a:p>
            <a:fld id="{B1809BC4-A855-486C-A856-D5A73E07C76C}" type="slidenum">
              <a:rPr lang="en-US" smtClean="0"/>
              <a:pPr/>
              <a:t>19</a:t>
            </a:fld>
            <a:endParaRPr lang="en-US" smtClean="0"/>
          </a:p>
        </p:txBody>
      </p:sp>
    </p:spTree>
    <p:extLst>
      <p:ext uri="{BB962C8B-B14F-4D97-AF65-F5344CB8AC3E}">
        <p14:creationId xmlns:p14="http://schemas.microsoft.com/office/powerpoint/2010/main" val="2342994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15FD2AA8-4973-4DC4-9CD0-52AFABB435D5}" type="slidenum">
              <a:rPr lang="en-US" smtClean="0"/>
              <a:pPr/>
              <a:t>20</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xfrm>
            <a:off x="974726" y="4560890"/>
            <a:ext cx="5365750" cy="4319587"/>
          </a:xfrm>
          <a:noFill/>
          <a:ln/>
        </p:spPr>
        <p:txBody>
          <a:bodyPr/>
          <a:lstStyle/>
          <a:p>
            <a:pPr eaLnBrk="1" hangingPunct="1"/>
            <a:r>
              <a:rPr lang="en-US" smtClean="0"/>
              <a:t>This slide summarizes the distinction I’m seeking to make between law and ethics….</a:t>
            </a:r>
          </a:p>
          <a:p>
            <a:pPr eaLnBrk="1" hangingPunct="1"/>
            <a:endParaRPr lang="en-US" smtClean="0"/>
          </a:p>
          <a:p>
            <a:pPr eaLnBrk="1" hangingPunct="1"/>
            <a:endParaRPr lang="en-US" smtClean="0"/>
          </a:p>
        </p:txBody>
      </p:sp>
    </p:spTree>
    <p:extLst>
      <p:ext uri="{BB962C8B-B14F-4D97-AF65-F5344CB8AC3E}">
        <p14:creationId xmlns:p14="http://schemas.microsoft.com/office/powerpoint/2010/main" val="3514401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endParaRPr lang="en-US" smtClean="0"/>
          </a:p>
        </p:txBody>
      </p:sp>
      <p:sp>
        <p:nvSpPr>
          <p:cNvPr id="80900" name="Slide Number Placeholder 6"/>
          <p:cNvSpPr>
            <a:spLocks noGrp="1"/>
          </p:cNvSpPr>
          <p:nvPr>
            <p:ph type="sldNum" sz="quarter" idx="5"/>
          </p:nvPr>
        </p:nvSpPr>
        <p:spPr>
          <a:noFill/>
        </p:spPr>
        <p:txBody>
          <a:bodyPr/>
          <a:lstStyle/>
          <a:p>
            <a:fld id="{27254E64-A26F-49D0-A791-E85DA839956E}" type="slidenum">
              <a:rPr lang="en-US" smtClean="0"/>
              <a:pPr/>
              <a:t>21</a:t>
            </a:fld>
            <a:endParaRPr lang="en-US" smtClean="0"/>
          </a:p>
        </p:txBody>
      </p:sp>
    </p:spTree>
    <p:extLst>
      <p:ext uri="{BB962C8B-B14F-4D97-AF65-F5344CB8AC3E}">
        <p14:creationId xmlns:p14="http://schemas.microsoft.com/office/powerpoint/2010/main" val="3266901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endParaRPr lang="en-US" smtClean="0"/>
          </a:p>
        </p:txBody>
      </p:sp>
      <p:sp>
        <p:nvSpPr>
          <p:cNvPr id="80900" name="Slide Number Placeholder 6"/>
          <p:cNvSpPr>
            <a:spLocks noGrp="1"/>
          </p:cNvSpPr>
          <p:nvPr>
            <p:ph type="sldNum" sz="quarter" idx="5"/>
          </p:nvPr>
        </p:nvSpPr>
        <p:spPr>
          <a:noFill/>
        </p:spPr>
        <p:txBody>
          <a:bodyPr/>
          <a:lstStyle/>
          <a:p>
            <a:fld id="{27254E64-A26F-49D0-A791-E85DA839956E}" type="slidenum">
              <a:rPr lang="en-US" smtClean="0"/>
              <a:pPr/>
              <a:t>22</a:t>
            </a:fld>
            <a:endParaRPr lang="en-US" smtClean="0"/>
          </a:p>
        </p:txBody>
      </p:sp>
    </p:spTree>
    <p:extLst>
      <p:ext uri="{BB962C8B-B14F-4D97-AF65-F5344CB8AC3E}">
        <p14:creationId xmlns:p14="http://schemas.microsoft.com/office/powerpoint/2010/main" val="2195723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smtClean="0"/>
          </a:p>
        </p:txBody>
      </p:sp>
      <p:sp>
        <p:nvSpPr>
          <p:cNvPr id="65540" name="Slide Number Placeholder 6"/>
          <p:cNvSpPr>
            <a:spLocks noGrp="1"/>
          </p:cNvSpPr>
          <p:nvPr>
            <p:ph type="sldNum" sz="quarter" idx="5"/>
          </p:nvPr>
        </p:nvSpPr>
        <p:spPr>
          <a:noFill/>
        </p:spPr>
        <p:txBody>
          <a:bodyPr/>
          <a:lstStyle/>
          <a:p>
            <a:fld id="{6ABAA860-182B-43E3-A090-400AC6A2379A}" type="slidenum">
              <a:rPr lang="en-US" smtClean="0"/>
              <a:pPr/>
              <a:t>2</a:t>
            </a:fld>
            <a:endParaRPr lang="en-US" smtClean="0"/>
          </a:p>
        </p:txBody>
      </p:sp>
    </p:spTree>
    <p:extLst>
      <p:ext uri="{BB962C8B-B14F-4D97-AF65-F5344CB8AC3E}">
        <p14:creationId xmlns:p14="http://schemas.microsoft.com/office/powerpoint/2010/main" val="1920824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t>AHTD 108th TRC MEETING, Hot Springs, AR</a:t>
            </a:r>
            <a:endParaRPr lang="en-US" altLang="en-US"/>
          </a:p>
        </p:txBody>
      </p:sp>
      <p:sp>
        <p:nvSpPr>
          <p:cNvPr id="5" name="Rectangle 3"/>
          <p:cNvSpPr>
            <a:spLocks noGrp="1" noChangeArrowheads="1"/>
          </p:cNvSpPr>
          <p:nvPr>
            <p:ph type="dt" idx="1"/>
          </p:nvPr>
        </p:nvSpPr>
        <p:spPr>
          <a:ln/>
        </p:spPr>
        <p:txBody>
          <a:bodyPr/>
          <a:lstStyle/>
          <a:p>
            <a:r>
              <a:rPr lang="en-US" altLang="en-US"/>
              <a:t>December 2006</a:t>
            </a:r>
          </a:p>
        </p:txBody>
      </p:sp>
      <p:sp>
        <p:nvSpPr>
          <p:cNvPr id="7" name="Rectangle 7"/>
          <p:cNvSpPr>
            <a:spLocks noGrp="1" noChangeArrowheads="1"/>
          </p:cNvSpPr>
          <p:nvPr>
            <p:ph type="sldNum" sz="quarter" idx="5"/>
          </p:nvPr>
        </p:nvSpPr>
        <p:spPr>
          <a:ln/>
        </p:spPr>
        <p:txBody>
          <a:bodyPr/>
          <a:lstStyle/>
          <a:p>
            <a:fld id="{769ED998-39B6-431F-9917-6C4BB1CC01EF}" type="slidenum">
              <a:rPr lang="en-US" altLang="en-US"/>
              <a:pPr/>
              <a:t>23</a:t>
            </a:fld>
            <a:endParaRPr lang="en-US" altLang="en-US"/>
          </a:p>
        </p:txBody>
      </p:sp>
      <p:sp>
        <p:nvSpPr>
          <p:cNvPr id="549890" name="Rectangle 2"/>
          <p:cNvSpPr>
            <a:spLocks noGrp="1" noRot="1" noChangeAspect="1" noChangeArrowheads="1" noTextEdit="1"/>
          </p:cNvSpPr>
          <p:nvPr>
            <p:ph type="sldImg"/>
          </p:nvPr>
        </p:nvSpPr>
        <p:spPr>
          <a:ln/>
        </p:spPr>
      </p:sp>
      <p:sp>
        <p:nvSpPr>
          <p:cNvPr id="549891" name="Rectangle 3"/>
          <p:cNvSpPr>
            <a:spLocks noGrp="1" noChangeArrowheads="1"/>
          </p:cNvSpPr>
          <p:nvPr>
            <p:ph type="body" idx="1"/>
          </p:nvPr>
        </p:nvSpPr>
        <p:spPr/>
        <p:txBody>
          <a:bodyPr/>
          <a:lstStyle/>
          <a:p>
            <a:r>
              <a:rPr lang="en-US" altLang="en-US"/>
              <a:t>Text, pp144-45</a:t>
            </a:r>
          </a:p>
        </p:txBody>
      </p:sp>
    </p:spTree>
    <p:extLst>
      <p:ext uri="{BB962C8B-B14F-4D97-AF65-F5344CB8AC3E}">
        <p14:creationId xmlns:p14="http://schemas.microsoft.com/office/powerpoint/2010/main" val="29511428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t>AHTD 108th TRC MEETING, Hot Springs, AR</a:t>
            </a:r>
            <a:endParaRPr lang="en-US" altLang="en-US"/>
          </a:p>
        </p:txBody>
      </p:sp>
      <p:sp>
        <p:nvSpPr>
          <p:cNvPr id="5" name="Rectangle 3"/>
          <p:cNvSpPr>
            <a:spLocks noGrp="1" noChangeArrowheads="1"/>
          </p:cNvSpPr>
          <p:nvPr>
            <p:ph type="dt" idx="1"/>
          </p:nvPr>
        </p:nvSpPr>
        <p:spPr>
          <a:ln/>
        </p:spPr>
        <p:txBody>
          <a:bodyPr/>
          <a:lstStyle/>
          <a:p>
            <a:r>
              <a:rPr lang="en-US" altLang="en-US"/>
              <a:t>December 2006</a:t>
            </a:r>
          </a:p>
        </p:txBody>
      </p:sp>
      <p:sp>
        <p:nvSpPr>
          <p:cNvPr id="7" name="Rectangle 7"/>
          <p:cNvSpPr>
            <a:spLocks noGrp="1" noChangeArrowheads="1"/>
          </p:cNvSpPr>
          <p:nvPr>
            <p:ph type="sldNum" sz="quarter" idx="5"/>
          </p:nvPr>
        </p:nvSpPr>
        <p:spPr>
          <a:ln/>
        </p:spPr>
        <p:txBody>
          <a:bodyPr/>
          <a:lstStyle/>
          <a:p>
            <a:fld id="{D82B1D80-178C-49A9-B5D7-652B7E39D17A}" type="slidenum">
              <a:rPr lang="en-US" altLang="en-US"/>
              <a:pPr/>
              <a:t>24</a:t>
            </a:fld>
            <a:endParaRPr lang="en-US" altLang="en-US"/>
          </a:p>
        </p:txBody>
      </p:sp>
      <p:sp>
        <p:nvSpPr>
          <p:cNvPr id="555010" name="Rectangle 2"/>
          <p:cNvSpPr>
            <a:spLocks noGrp="1" noRot="1" noChangeAspect="1" noChangeArrowheads="1" noTextEdit="1"/>
          </p:cNvSpPr>
          <p:nvPr>
            <p:ph type="sldImg"/>
          </p:nvPr>
        </p:nvSpPr>
        <p:spPr>
          <a:ln/>
        </p:spPr>
      </p:sp>
      <p:sp>
        <p:nvSpPr>
          <p:cNvPr id="555011" name="Rectangle 3"/>
          <p:cNvSpPr>
            <a:spLocks noGrp="1" noChangeArrowheads="1"/>
          </p:cNvSpPr>
          <p:nvPr>
            <p:ph type="body" idx="1"/>
          </p:nvPr>
        </p:nvSpPr>
        <p:spPr/>
        <p:txBody>
          <a:bodyPr/>
          <a:lstStyle/>
          <a:p>
            <a:r>
              <a:rPr lang="en-US" altLang="en-US"/>
              <a:t>Text, pp144-45</a:t>
            </a:r>
          </a:p>
        </p:txBody>
      </p:sp>
    </p:spTree>
    <p:extLst>
      <p:ext uri="{BB962C8B-B14F-4D97-AF65-F5344CB8AC3E}">
        <p14:creationId xmlns:p14="http://schemas.microsoft.com/office/powerpoint/2010/main" val="1647784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t>AHTD 108th TRC MEETING, Hot Springs, AR</a:t>
            </a:r>
            <a:endParaRPr lang="en-US" altLang="en-US"/>
          </a:p>
        </p:txBody>
      </p:sp>
      <p:sp>
        <p:nvSpPr>
          <p:cNvPr id="5" name="Rectangle 3"/>
          <p:cNvSpPr>
            <a:spLocks noGrp="1" noChangeArrowheads="1"/>
          </p:cNvSpPr>
          <p:nvPr>
            <p:ph type="dt" idx="1"/>
          </p:nvPr>
        </p:nvSpPr>
        <p:spPr>
          <a:ln/>
        </p:spPr>
        <p:txBody>
          <a:bodyPr/>
          <a:lstStyle/>
          <a:p>
            <a:r>
              <a:rPr lang="en-US" altLang="en-US"/>
              <a:t>December 2006</a:t>
            </a:r>
          </a:p>
        </p:txBody>
      </p:sp>
      <p:sp>
        <p:nvSpPr>
          <p:cNvPr id="7" name="Rectangle 7"/>
          <p:cNvSpPr>
            <a:spLocks noGrp="1" noChangeArrowheads="1"/>
          </p:cNvSpPr>
          <p:nvPr>
            <p:ph type="sldNum" sz="quarter" idx="5"/>
          </p:nvPr>
        </p:nvSpPr>
        <p:spPr>
          <a:ln/>
        </p:spPr>
        <p:txBody>
          <a:bodyPr/>
          <a:lstStyle/>
          <a:p>
            <a:fld id="{D82B1D80-178C-49A9-B5D7-652B7E39D17A}" type="slidenum">
              <a:rPr lang="en-US" altLang="en-US"/>
              <a:pPr/>
              <a:t>25</a:t>
            </a:fld>
            <a:endParaRPr lang="en-US" altLang="en-US"/>
          </a:p>
        </p:txBody>
      </p:sp>
      <p:sp>
        <p:nvSpPr>
          <p:cNvPr id="555010" name="Rectangle 2"/>
          <p:cNvSpPr>
            <a:spLocks noGrp="1" noRot="1" noChangeAspect="1" noChangeArrowheads="1" noTextEdit="1"/>
          </p:cNvSpPr>
          <p:nvPr>
            <p:ph type="sldImg"/>
          </p:nvPr>
        </p:nvSpPr>
        <p:spPr>
          <a:ln/>
        </p:spPr>
      </p:sp>
      <p:sp>
        <p:nvSpPr>
          <p:cNvPr id="555011" name="Rectangle 3"/>
          <p:cNvSpPr>
            <a:spLocks noGrp="1" noChangeArrowheads="1"/>
          </p:cNvSpPr>
          <p:nvPr>
            <p:ph type="body" idx="1"/>
          </p:nvPr>
        </p:nvSpPr>
        <p:spPr/>
        <p:txBody>
          <a:bodyPr/>
          <a:lstStyle/>
          <a:p>
            <a:r>
              <a:rPr lang="en-US" altLang="en-US"/>
              <a:t>Text, pp144-45</a:t>
            </a:r>
          </a:p>
        </p:txBody>
      </p:sp>
    </p:spTree>
    <p:extLst>
      <p:ext uri="{BB962C8B-B14F-4D97-AF65-F5344CB8AC3E}">
        <p14:creationId xmlns:p14="http://schemas.microsoft.com/office/powerpoint/2010/main" val="10293202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t>AHTD 108th TRC MEETING, Hot Springs, AR</a:t>
            </a:r>
            <a:endParaRPr lang="en-US" altLang="en-US"/>
          </a:p>
        </p:txBody>
      </p:sp>
      <p:sp>
        <p:nvSpPr>
          <p:cNvPr id="5" name="Rectangle 3"/>
          <p:cNvSpPr>
            <a:spLocks noGrp="1" noChangeArrowheads="1"/>
          </p:cNvSpPr>
          <p:nvPr>
            <p:ph type="dt" idx="1"/>
          </p:nvPr>
        </p:nvSpPr>
        <p:spPr>
          <a:ln/>
        </p:spPr>
        <p:txBody>
          <a:bodyPr/>
          <a:lstStyle/>
          <a:p>
            <a:r>
              <a:rPr lang="en-US" altLang="en-US"/>
              <a:t>December 2006</a:t>
            </a:r>
          </a:p>
        </p:txBody>
      </p:sp>
      <p:sp>
        <p:nvSpPr>
          <p:cNvPr id="7" name="Rectangle 7"/>
          <p:cNvSpPr>
            <a:spLocks noGrp="1" noChangeArrowheads="1"/>
          </p:cNvSpPr>
          <p:nvPr>
            <p:ph type="sldNum" sz="quarter" idx="5"/>
          </p:nvPr>
        </p:nvSpPr>
        <p:spPr>
          <a:ln/>
        </p:spPr>
        <p:txBody>
          <a:bodyPr/>
          <a:lstStyle/>
          <a:p>
            <a:fld id="{D82B1D80-178C-49A9-B5D7-652B7E39D17A}" type="slidenum">
              <a:rPr lang="en-US" altLang="en-US"/>
              <a:pPr/>
              <a:t>26</a:t>
            </a:fld>
            <a:endParaRPr lang="en-US" altLang="en-US"/>
          </a:p>
        </p:txBody>
      </p:sp>
      <p:sp>
        <p:nvSpPr>
          <p:cNvPr id="555010" name="Rectangle 2"/>
          <p:cNvSpPr>
            <a:spLocks noGrp="1" noRot="1" noChangeAspect="1" noChangeArrowheads="1" noTextEdit="1"/>
          </p:cNvSpPr>
          <p:nvPr>
            <p:ph type="sldImg"/>
          </p:nvPr>
        </p:nvSpPr>
        <p:spPr>
          <a:ln/>
        </p:spPr>
      </p:sp>
      <p:sp>
        <p:nvSpPr>
          <p:cNvPr id="555011" name="Rectangle 3"/>
          <p:cNvSpPr>
            <a:spLocks noGrp="1" noChangeArrowheads="1"/>
          </p:cNvSpPr>
          <p:nvPr>
            <p:ph type="body" idx="1"/>
          </p:nvPr>
        </p:nvSpPr>
        <p:spPr/>
        <p:txBody>
          <a:bodyPr/>
          <a:lstStyle/>
          <a:p>
            <a:r>
              <a:rPr lang="en-US" altLang="en-US"/>
              <a:t>Text, pp144-45</a:t>
            </a:r>
          </a:p>
        </p:txBody>
      </p:sp>
    </p:spTree>
    <p:extLst>
      <p:ext uri="{BB962C8B-B14F-4D97-AF65-F5344CB8AC3E}">
        <p14:creationId xmlns:p14="http://schemas.microsoft.com/office/powerpoint/2010/main" val="13621780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t>AHTD 108th TRC MEETING, Hot Springs, AR</a:t>
            </a:r>
            <a:endParaRPr lang="en-US" altLang="en-US"/>
          </a:p>
        </p:txBody>
      </p:sp>
      <p:sp>
        <p:nvSpPr>
          <p:cNvPr id="5" name="Rectangle 3"/>
          <p:cNvSpPr>
            <a:spLocks noGrp="1" noChangeArrowheads="1"/>
          </p:cNvSpPr>
          <p:nvPr>
            <p:ph type="dt" idx="1"/>
          </p:nvPr>
        </p:nvSpPr>
        <p:spPr>
          <a:ln/>
        </p:spPr>
        <p:txBody>
          <a:bodyPr/>
          <a:lstStyle/>
          <a:p>
            <a:r>
              <a:rPr lang="en-US" altLang="en-US"/>
              <a:t>December 2006</a:t>
            </a:r>
          </a:p>
        </p:txBody>
      </p:sp>
      <p:sp>
        <p:nvSpPr>
          <p:cNvPr id="7" name="Rectangle 7"/>
          <p:cNvSpPr>
            <a:spLocks noGrp="1" noChangeArrowheads="1"/>
          </p:cNvSpPr>
          <p:nvPr>
            <p:ph type="sldNum" sz="quarter" idx="5"/>
          </p:nvPr>
        </p:nvSpPr>
        <p:spPr>
          <a:ln/>
        </p:spPr>
        <p:txBody>
          <a:bodyPr/>
          <a:lstStyle/>
          <a:p>
            <a:fld id="{D82B1D80-178C-49A9-B5D7-652B7E39D17A}" type="slidenum">
              <a:rPr lang="en-US" altLang="en-US"/>
              <a:pPr/>
              <a:t>27</a:t>
            </a:fld>
            <a:endParaRPr lang="en-US" altLang="en-US"/>
          </a:p>
        </p:txBody>
      </p:sp>
      <p:sp>
        <p:nvSpPr>
          <p:cNvPr id="555010" name="Rectangle 2"/>
          <p:cNvSpPr>
            <a:spLocks noGrp="1" noRot="1" noChangeAspect="1" noChangeArrowheads="1" noTextEdit="1"/>
          </p:cNvSpPr>
          <p:nvPr>
            <p:ph type="sldImg"/>
          </p:nvPr>
        </p:nvSpPr>
        <p:spPr>
          <a:ln/>
        </p:spPr>
      </p:sp>
      <p:sp>
        <p:nvSpPr>
          <p:cNvPr id="555011" name="Rectangle 3"/>
          <p:cNvSpPr>
            <a:spLocks noGrp="1" noChangeArrowheads="1"/>
          </p:cNvSpPr>
          <p:nvPr>
            <p:ph type="body" idx="1"/>
          </p:nvPr>
        </p:nvSpPr>
        <p:spPr/>
        <p:txBody>
          <a:bodyPr/>
          <a:lstStyle/>
          <a:p>
            <a:r>
              <a:rPr lang="en-US" altLang="en-US"/>
              <a:t>Text, pp144-45</a:t>
            </a:r>
          </a:p>
        </p:txBody>
      </p:sp>
    </p:spTree>
    <p:extLst>
      <p:ext uri="{BB962C8B-B14F-4D97-AF65-F5344CB8AC3E}">
        <p14:creationId xmlns:p14="http://schemas.microsoft.com/office/powerpoint/2010/main" val="13090363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t>AHTD 108th TRC MEETING, Hot Springs, AR</a:t>
            </a:r>
            <a:endParaRPr lang="en-US" altLang="en-US"/>
          </a:p>
        </p:txBody>
      </p:sp>
      <p:sp>
        <p:nvSpPr>
          <p:cNvPr id="5" name="Rectangle 3"/>
          <p:cNvSpPr>
            <a:spLocks noGrp="1" noChangeArrowheads="1"/>
          </p:cNvSpPr>
          <p:nvPr>
            <p:ph type="dt" idx="1"/>
          </p:nvPr>
        </p:nvSpPr>
        <p:spPr>
          <a:ln/>
        </p:spPr>
        <p:txBody>
          <a:bodyPr/>
          <a:lstStyle/>
          <a:p>
            <a:r>
              <a:rPr lang="en-US" altLang="en-US"/>
              <a:t>December 2006</a:t>
            </a:r>
          </a:p>
        </p:txBody>
      </p:sp>
      <p:sp>
        <p:nvSpPr>
          <p:cNvPr id="7" name="Rectangle 7"/>
          <p:cNvSpPr>
            <a:spLocks noGrp="1" noChangeArrowheads="1"/>
          </p:cNvSpPr>
          <p:nvPr>
            <p:ph type="sldNum" sz="quarter" idx="5"/>
          </p:nvPr>
        </p:nvSpPr>
        <p:spPr>
          <a:ln/>
        </p:spPr>
        <p:txBody>
          <a:bodyPr/>
          <a:lstStyle/>
          <a:p>
            <a:fld id="{D82B1D80-178C-49A9-B5D7-652B7E39D17A}" type="slidenum">
              <a:rPr lang="en-US" altLang="en-US"/>
              <a:pPr/>
              <a:t>28</a:t>
            </a:fld>
            <a:endParaRPr lang="en-US" altLang="en-US"/>
          </a:p>
        </p:txBody>
      </p:sp>
      <p:sp>
        <p:nvSpPr>
          <p:cNvPr id="555010" name="Rectangle 2"/>
          <p:cNvSpPr>
            <a:spLocks noGrp="1" noRot="1" noChangeAspect="1" noChangeArrowheads="1" noTextEdit="1"/>
          </p:cNvSpPr>
          <p:nvPr>
            <p:ph type="sldImg"/>
          </p:nvPr>
        </p:nvSpPr>
        <p:spPr>
          <a:ln/>
        </p:spPr>
      </p:sp>
      <p:sp>
        <p:nvSpPr>
          <p:cNvPr id="555011" name="Rectangle 3"/>
          <p:cNvSpPr>
            <a:spLocks noGrp="1" noChangeArrowheads="1"/>
          </p:cNvSpPr>
          <p:nvPr>
            <p:ph type="body" idx="1"/>
          </p:nvPr>
        </p:nvSpPr>
        <p:spPr/>
        <p:txBody>
          <a:bodyPr/>
          <a:lstStyle/>
          <a:p>
            <a:r>
              <a:rPr lang="en-US" altLang="en-US"/>
              <a:t>Text, pp144-45</a:t>
            </a:r>
          </a:p>
        </p:txBody>
      </p:sp>
    </p:spTree>
    <p:extLst>
      <p:ext uri="{BB962C8B-B14F-4D97-AF65-F5344CB8AC3E}">
        <p14:creationId xmlns:p14="http://schemas.microsoft.com/office/powerpoint/2010/main" val="3036562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endParaRPr lang="en-US" smtClean="0"/>
          </a:p>
        </p:txBody>
      </p:sp>
      <p:sp>
        <p:nvSpPr>
          <p:cNvPr id="80900" name="Slide Number Placeholder 6"/>
          <p:cNvSpPr>
            <a:spLocks noGrp="1"/>
          </p:cNvSpPr>
          <p:nvPr>
            <p:ph type="sldNum" sz="quarter" idx="5"/>
          </p:nvPr>
        </p:nvSpPr>
        <p:spPr>
          <a:noFill/>
        </p:spPr>
        <p:txBody>
          <a:bodyPr/>
          <a:lstStyle/>
          <a:p>
            <a:fld id="{27254E64-A26F-49D0-A791-E85DA839956E}" type="slidenum">
              <a:rPr lang="en-US" smtClean="0"/>
              <a:pPr/>
              <a:t>29</a:t>
            </a:fld>
            <a:endParaRPr lang="en-US" smtClean="0"/>
          </a:p>
        </p:txBody>
      </p:sp>
    </p:spTree>
    <p:extLst>
      <p:ext uri="{BB962C8B-B14F-4D97-AF65-F5344CB8AC3E}">
        <p14:creationId xmlns:p14="http://schemas.microsoft.com/office/powerpoint/2010/main" val="42766862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endParaRPr lang="en-US" smtClean="0"/>
          </a:p>
        </p:txBody>
      </p:sp>
      <p:sp>
        <p:nvSpPr>
          <p:cNvPr id="66564" name="Slide Number Placeholder 6"/>
          <p:cNvSpPr>
            <a:spLocks noGrp="1"/>
          </p:cNvSpPr>
          <p:nvPr>
            <p:ph type="sldNum" sz="quarter" idx="5"/>
          </p:nvPr>
        </p:nvSpPr>
        <p:spPr>
          <a:noFill/>
        </p:spPr>
        <p:txBody>
          <a:bodyPr/>
          <a:lstStyle/>
          <a:p>
            <a:fld id="{D1EF505E-CEDD-4D51-9BD5-D49305D95EB8}" type="slidenum">
              <a:rPr lang="en-US" smtClean="0"/>
              <a:pPr/>
              <a:t>30</a:t>
            </a:fld>
            <a:endParaRPr lang="en-US" smtClean="0"/>
          </a:p>
        </p:txBody>
      </p:sp>
    </p:spTree>
    <p:extLst>
      <p:ext uri="{BB962C8B-B14F-4D97-AF65-F5344CB8AC3E}">
        <p14:creationId xmlns:p14="http://schemas.microsoft.com/office/powerpoint/2010/main" val="29222507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endParaRPr lang="en-US" smtClean="0"/>
          </a:p>
        </p:txBody>
      </p:sp>
      <p:sp>
        <p:nvSpPr>
          <p:cNvPr id="81924" name="Slide Number Placeholder 6"/>
          <p:cNvSpPr>
            <a:spLocks noGrp="1"/>
          </p:cNvSpPr>
          <p:nvPr>
            <p:ph type="sldNum" sz="quarter" idx="5"/>
          </p:nvPr>
        </p:nvSpPr>
        <p:spPr>
          <a:noFill/>
        </p:spPr>
        <p:txBody>
          <a:bodyPr/>
          <a:lstStyle/>
          <a:p>
            <a:fld id="{41855211-FE3D-42C3-9043-F61329855A91}" type="slidenum">
              <a:rPr lang="en-US" smtClean="0"/>
              <a:pPr/>
              <a:t>31</a:t>
            </a:fld>
            <a:endParaRPr lang="en-US" smtClean="0"/>
          </a:p>
        </p:txBody>
      </p:sp>
    </p:spTree>
    <p:extLst>
      <p:ext uri="{BB962C8B-B14F-4D97-AF65-F5344CB8AC3E}">
        <p14:creationId xmlns:p14="http://schemas.microsoft.com/office/powerpoint/2010/main" val="25348593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p:spPr>
        <p:txBody>
          <a:bodyPr/>
          <a:lstStyle/>
          <a:p>
            <a:endParaRPr lang="en-US" smtClean="0"/>
          </a:p>
        </p:txBody>
      </p:sp>
      <p:sp>
        <p:nvSpPr>
          <p:cNvPr id="82948" name="Slide Number Placeholder 6"/>
          <p:cNvSpPr>
            <a:spLocks noGrp="1"/>
          </p:cNvSpPr>
          <p:nvPr>
            <p:ph type="sldNum" sz="quarter" idx="5"/>
          </p:nvPr>
        </p:nvSpPr>
        <p:spPr>
          <a:noFill/>
        </p:spPr>
        <p:txBody>
          <a:bodyPr/>
          <a:lstStyle/>
          <a:p>
            <a:fld id="{624A3C52-EF3A-48D9-AFAB-53D1FA02EBD8}" type="slidenum">
              <a:rPr lang="en-US" smtClean="0"/>
              <a:pPr/>
              <a:t>32</a:t>
            </a:fld>
            <a:endParaRPr lang="en-US" smtClean="0"/>
          </a:p>
        </p:txBody>
      </p:sp>
    </p:spTree>
    <p:extLst>
      <p:ext uri="{BB962C8B-B14F-4D97-AF65-F5344CB8AC3E}">
        <p14:creationId xmlns:p14="http://schemas.microsoft.com/office/powerpoint/2010/main" val="1746453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76804"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646" eaLnBrk="0" hangingPunct="0">
              <a:defRPr>
                <a:solidFill>
                  <a:schemeClr val="tx1"/>
                </a:solidFill>
                <a:latin typeface="Arial" panose="020B0604020202020204" pitchFamily="34" charset="0"/>
              </a:defRPr>
            </a:lvl1pPr>
            <a:lvl2pPr marL="742842" indent="-285708" defTabSz="966646" eaLnBrk="0" hangingPunct="0">
              <a:defRPr>
                <a:solidFill>
                  <a:schemeClr val="tx1"/>
                </a:solidFill>
                <a:latin typeface="Arial" panose="020B0604020202020204" pitchFamily="34" charset="0"/>
              </a:defRPr>
            </a:lvl2pPr>
            <a:lvl3pPr marL="1142833" indent="-228567" defTabSz="966646" eaLnBrk="0" hangingPunct="0">
              <a:defRPr>
                <a:solidFill>
                  <a:schemeClr val="tx1"/>
                </a:solidFill>
                <a:latin typeface="Arial" panose="020B0604020202020204" pitchFamily="34" charset="0"/>
              </a:defRPr>
            </a:lvl3pPr>
            <a:lvl4pPr marL="1599966" indent="-228567" defTabSz="966646" eaLnBrk="0" hangingPunct="0">
              <a:defRPr>
                <a:solidFill>
                  <a:schemeClr val="tx1"/>
                </a:solidFill>
                <a:latin typeface="Arial" panose="020B0604020202020204" pitchFamily="34" charset="0"/>
              </a:defRPr>
            </a:lvl4pPr>
            <a:lvl5pPr marL="2057099" indent="-228567" defTabSz="966646" eaLnBrk="0" hangingPunct="0">
              <a:defRPr>
                <a:solidFill>
                  <a:schemeClr val="tx1"/>
                </a:solidFill>
                <a:latin typeface="Arial" panose="020B0604020202020204" pitchFamily="34" charset="0"/>
              </a:defRPr>
            </a:lvl5pPr>
            <a:lvl6pPr marL="2514232" indent="-228567" defTabSz="966646" eaLnBrk="0" fontAlgn="base" hangingPunct="0">
              <a:spcBef>
                <a:spcPct val="0"/>
              </a:spcBef>
              <a:spcAft>
                <a:spcPct val="0"/>
              </a:spcAft>
              <a:defRPr>
                <a:solidFill>
                  <a:schemeClr val="tx1"/>
                </a:solidFill>
                <a:latin typeface="Arial" panose="020B0604020202020204" pitchFamily="34" charset="0"/>
              </a:defRPr>
            </a:lvl6pPr>
            <a:lvl7pPr marL="2971365" indent="-228567" defTabSz="966646" eaLnBrk="0" fontAlgn="base" hangingPunct="0">
              <a:spcBef>
                <a:spcPct val="0"/>
              </a:spcBef>
              <a:spcAft>
                <a:spcPct val="0"/>
              </a:spcAft>
              <a:defRPr>
                <a:solidFill>
                  <a:schemeClr val="tx1"/>
                </a:solidFill>
                <a:latin typeface="Arial" panose="020B0604020202020204" pitchFamily="34" charset="0"/>
              </a:defRPr>
            </a:lvl7pPr>
            <a:lvl8pPr marL="3428497" indent="-228567" defTabSz="966646" eaLnBrk="0" fontAlgn="base" hangingPunct="0">
              <a:spcBef>
                <a:spcPct val="0"/>
              </a:spcBef>
              <a:spcAft>
                <a:spcPct val="0"/>
              </a:spcAft>
              <a:defRPr>
                <a:solidFill>
                  <a:schemeClr val="tx1"/>
                </a:solidFill>
                <a:latin typeface="Arial" panose="020B0604020202020204" pitchFamily="34" charset="0"/>
              </a:defRPr>
            </a:lvl8pPr>
            <a:lvl9pPr marL="3885630" indent="-228567" defTabSz="966646"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B4E7A0C-4522-422C-BDEF-EE947A7B00A4}" type="slidenum">
              <a:rPr lang="en-US" altLang="en-US"/>
              <a:pPr eaLnBrk="1" hangingPunct="1"/>
              <a:t>3</a:t>
            </a:fld>
            <a:endParaRPr lang="en-US" altLang="en-US"/>
          </a:p>
        </p:txBody>
      </p:sp>
    </p:spTree>
    <p:extLst>
      <p:ext uri="{BB962C8B-B14F-4D97-AF65-F5344CB8AC3E}">
        <p14:creationId xmlns:p14="http://schemas.microsoft.com/office/powerpoint/2010/main" val="16753494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endParaRPr lang="en-US" smtClean="0"/>
          </a:p>
        </p:txBody>
      </p:sp>
      <p:sp>
        <p:nvSpPr>
          <p:cNvPr id="83972" name="Slide Number Placeholder 6"/>
          <p:cNvSpPr>
            <a:spLocks noGrp="1"/>
          </p:cNvSpPr>
          <p:nvPr>
            <p:ph type="sldNum" sz="quarter" idx="5"/>
          </p:nvPr>
        </p:nvSpPr>
        <p:spPr>
          <a:noFill/>
        </p:spPr>
        <p:txBody>
          <a:bodyPr/>
          <a:lstStyle/>
          <a:p>
            <a:fld id="{2568B5F2-5776-45D8-89A2-67C657894518}" type="slidenum">
              <a:rPr lang="en-US" smtClean="0"/>
              <a:pPr/>
              <a:t>33</a:t>
            </a:fld>
            <a:endParaRPr lang="en-US" smtClean="0"/>
          </a:p>
        </p:txBody>
      </p:sp>
    </p:spTree>
    <p:extLst>
      <p:ext uri="{BB962C8B-B14F-4D97-AF65-F5344CB8AC3E}">
        <p14:creationId xmlns:p14="http://schemas.microsoft.com/office/powerpoint/2010/main" val="41771729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endParaRPr lang="en-US" smtClean="0"/>
          </a:p>
        </p:txBody>
      </p:sp>
      <p:sp>
        <p:nvSpPr>
          <p:cNvPr id="84996" name="Slide Number Placeholder 6"/>
          <p:cNvSpPr>
            <a:spLocks noGrp="1"/>
          </p:cNvSpPr>
          <p:nvPr>
            <p:ph type="sldNum" sz="quarter" idx="5"/>
          </p:nvPr>
        </p:nvSpPr>
        <p:spPr>
          <a:noFill/>
        </p:spPr>
        <p:txBody>
          <a:bodyPr/>
          <a:lstStyle/>
          <a:p>
            <a:fld id="{D95F7A61-9B3C-4ACB-AA01-97BA3C6CE1CD}" type="slidenum">
              <a:rPr lang="en-US" smtClean="0"/>
              <a:pPr/>
              <a:t>34</a:t>
            </a:fld>
            <a:endParaRPr lang="en-US" smtClean="0"/>
          </a:p>
        </p:txBody>
      </p:sp>
    </p:spTree>
    <p:extLst>
      <p:ext uri="{BB962C8B-B14F-4D97-AF65-F5344CB8AC3E}">
        <p14:creationId xmlns:p14="http://schemas.microsoft.com/office/powerpoint/2010/main" val="3217672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endParaRPr lang="en-US" smtClean="0"/>
          </a:p>
        </p:txBody>
      </p:sp>
      <p:sp>
        <p:nvSpPr>
          <p:cNvPr id="86020" name="Slide Number Placeholder 6"/>
          <p:cNvSpPr>
            <a:spLocks noGrp="1"/>
          </p:cNvSpPr>
          <p:nvPr>
            <p:ph type="sldNum" sz="quarter" idx="5"/>
          </p:nvPr>
        </p:nvSpPr>
        <p:spPr>
          <a:noFill/>
        </p:spPr>
        <p:txBody>
          <a:bodyPr/>
          <a:lstStyle/>
          <a:p>
            <a:fld id="{EE6D62CB-863D-4628-B550-75374200495A}" type="slidenum">
              <a:rPr lang="en-US" smtClean="0"/>
              <a:pPr/>
              <a:t>35</a:t>
            </a:fld>
            <a:endParaRPr lang="en-US" smtClean="0"/>
          </a:p>
        </p:txBody>
      </p:sp>
    </p:spTree>
    <p:extLst>
      <p:ext uri="{BB962C8B-B14F-4D97-AF65-F5344CB8AC3E}">
        <p14:creationId xmlns:p14="http://schemas.microsoft.com/office/powerpoint/2010/main" val="8308579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endParaRPr lang="en-US" smtClean="0"/>
          </a:p>
        </p:txBody>
      </p:sp>
      <p:sp>
        <p:nvSpPr>
          <p:cNvPr id="87044" name="Slide Number Placeholder 6"/>
          <p:cNvSpPr>
            <a:spLocks noGrp="1"/>
          </p:cNvSpPr>
          <p:nvPr>
            <p:ph type="sldNum" sz="quarter" idx="5"/>
          </p:nvPr>
        </p:nvSpPr>
        <p:spPr>
          <a:noFill/>
        </p:spPr>
        <p:txBody>
          <a:bodyPr/>
          <a:lstStyle/>
          <a:p>
            <a:fld id="{ED160DBC-0F95-4DBA-A660-3F36A522264C}" type="slidenum">
              <a:rPr lang="en-US" smtClean="0"/>
              <a:pPr/>
              <a:t>36</a:t>
            </a:fld>
            <a:endParaRPr lang="en-US" smtClean="0"/>
          </a:p>
        </p:txBody>
      </p:sp>
    </p:spTree>
    <p:extLst>
      <p:ext uri="{BB962C8B-B14F-4D97-AF65-F5344CB8AC3E}">
        <p14:creationId xmlns:p14="http://schemas.microsoft.com/office/powerpoint/2010/main" val="29046308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endParaRPr lang="en-US" smtClean="0"/>
          </a:p>
        </p:txBody>
      </p:sp>
      <p:sp>
        <p:nvSpPr>
          <p:cNvPr id="88068" name="Slide Number Placeholder 6"/>
          <p:cNvSpPr>
            <a:spLocks noGrp="1"/>
          </p:cNvSpPr>
          <p:nvPr>
            <p:ph type="sldNum" sz="quarter" idx="5"/>
          </p:nvPr>
        </p:nvSpPr>
        <p:spPr>
          <a:noFill/>
        </p:spPr>
        <p:txBody>
          <a:bodyPr/>
          <a:lstStyle/>
          <a:p>
            <a:fld id="{5ED0584F-C49A-4A44-A4EF-ED7EC54EA882}" type="slidenum">
              <a:rPr lang="en-US" smtClean="0"/>
              <a:pPr/>
              <a:t>37</a:t>
            </a:fld>
            <a:endParaRPr lang="en-US" smtClean="0"/>
          </a:p>
        </p:txBody>
      </p:sp>
    </p:spTree>
    <p:extLst>
      <p:ext uri="{BB962C8B-B14F-4D97-AF65-F5344CB8AC3E}">
        <p14:creationId xmlns:p14="http://schemas.microsoft.com/office/powerpoint/2010/main" val="38101169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p:spPr>
        <p:txBody>
          <a:bodyPr/>
          <a:lstStyle/>
          <a:p>
            <a:endParaRPr lang="en-US" smtClean="0"/>
          </a:p>
        </p:txBody>
      </p:sp>
      <p:sp>
        <p:nvSpPr>
          <p:cNvPr id="89092" name="Slide Number Placeholder 6"/>
          <p:cNvSpPr>
            <a:spLocks noGrp="1"/>
          </p:cNvSpPr>
          <p:nvPr>
            <p:ph type="sldNum" sz="quarter" idx="5"/>
          </p:nvPr>
        </p:nvSpPr>
        <p:spPr>
          <a:noFill/>
        </p:spPr>
        <p:txBody>
          <a:bodyPr/>
          <a:lstStyle/>
          <a:p>
            <a:fld id="{1D53C873-31B0-4B10-B37D-CFB24D63D347}" type="slidenum">
              <a:rPr lang="en-US" smtClean="0"/>
              <a:pPr/>
              <a:t>38</a:t>
            </a:fld>
            <a:endParaRPr lang="en-US" smtClean="0"/>
          </a:p>
        </p:txBody>
      </p:sp>
    </p:spTree>
    <p:extLst>
      <p:ext uri="{BB962C8B-B14F-4D97-AF65-F5344CB8AC3E}">
        <p14:creationId xmlns:p14="http://schemas.microsoft.com/office/powerpoint/2010/main" val="16735675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a:noFill/>
        </p:spPr>
        <p:txBody>
          <a:bodyPr/>
          <a:lstStyle/>
          <a:p>
            <a:r>
              <a:rPr lang="en-US" smtClean="0"/>
              <a:t>AHTD 108th TRC MEETING, Hot Springs, AR</a:t>
            </a:r>
          </a:p>
        </p:txBody>
      </p:sp>
      <p:sp>
        <p:nvSpPr>
          <p:cNvPr id="63491" name="Rectangle 3"/>
          <p:cNvSpPr>
            <a:spLocks noGrp="1" noChangeArrowheads="1"/>
          </p:cNvSpPr>
          <p:nvPr>
            <p:ph type="dt" sz="quarter" idx="1"/>
          </p:nvPr>
        </p:nvSpPr>
        <p:spPr>
          <a:noFill/>
        </p:spPr>
        <p:txBody>
          <a:bodyPr/>
          <a:lstStyle/>
          <a:p>
            <a:r>
              <a:rPr lang="en-US"/>
              <a:t>"Small" Ethical Decisions for Professional Engineers</a:t>
            </a:r>
            <a:endParaRPr lang="en-US" dirty="0"/>
          </a:p>
        </p:txBody>
      </p:sp>
      <p:sp>
        <p:nvSpPr>
          <p:cNvPr id="63492" name="Rectangle 6"/>
          <p:cNvSpPr>
            <a:spLocks noGrp="1" noChangeArrowheads="1"/>
          </p:cNvSpPr>
          <p:nvPr>
            <p:ph type="ftr" sz="quarter" idx="4"/>
          </p:nvPr>
        </p:nvSpPr>
        <p:spPr>
          <a:noFill/>
        </p:spPr>
        <p:txBody>
          <a:bodyPr/>
          <a:lstStyle/>
          <a:p>
            <a:r>
              <a:rPr lang="en-US" smtClean="0"/>
              <a:t>August 14, 2019</a:t>
            </a:r>
            <a:endParaRPr lang="en-US" smtClean="0"/>
          </a:p>
        </p:txBody>
      </p:sp>
      <p:sp>
        <p:nvSpPr>
          <p:cNvPr id="63493" name="Rectangle 7"/>
          <p:cNvSpPr>
            <a:spLocks noGrp="1" noChangeArrowheads="1"/>
          </p:cNvSpPr>
          <p:nvPr>
            <p:ph type="sldNum" sz="quarter" idx="5"/>
          </p:nvPr>
        </p:nvSpPr>
        <p:spPr>
          <a:noFill/>
        </p:spPr>
        <p:txBody>
          <a:bodyPr/>
          <a:lstStyle/>
          <a:p>
            <a:fld id="{DC4AD20A-3F94-4E80-AA8B-A691C2F14AB1}" type="slidenum">
              <a:rPr lang="en-US" smtClean="0"/>
              <a:pPr/>
              <a:t>39</a:t>
            </a:fld>
            <a:endParaRPr lang="en-US" smtClean="0"/>
          </a:p>
        </p:txBody>
      </p:sp>
      <p:sp>
        <p:nvSpPr>
          <p:cNvPr id="63494" name="Rectangle 2"/>
          <p:cNvSpPr>
            <a:spLocks noGrp="1" noRot="1" noChangeAspect="1" noChangeArrowheads="1" noTextEdit="1"/>
          </p:cNvSpPr>
          <p:nvPr>
            <p:ph type="sldImg"/>
          </p:nvPr>
        </p:nvSpPr>
        <p:spPr>
          <a:ln/>
        </p:spPr>
      </p:sp>
      <p:sp>
        <p:nvSpPr>
          <p:cNvPr id="63495"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463898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endParaRPr lang="en-US" smtClean="0"/>
          </a:p>
        </p:txBody>
      </p:sp>
      <p:sp>
        <p:nvSpPr>
          <p:cNvPr id="75780" name="Slide Number Placeholder 6"/>
          <p:cNvSpPr>
            <a:spLocks noGrp="1"/>
          </p:cNvSpPr>
          <p:nvPr>
            <p:ph type="sldNum" sz="quarter" idx="5"/>
          </p:nvPr>
        </p:nvSpPr>
        <p:spPr>
          <a:noFill/>
        </p:spPr>
        <p:txBody>
          <a:bodyPr/>
          <a:lstStyle/>
          <a:p>
            <a:fld id="{3DB7452D-76C1-4188-8020-57140A9C1BFD}" type="slidenum">
              <a:rPr lang="en-US" smtClean="0"/>
              <a:pPr/>
              <a:t>40</a:t>
            </a:fld>
            <a:endParaRPr lang="en-US" smtClean="0"/>
          </a:p>
        </p:txBody>
      </p:sp>
    </p:spTree>
    <p:extLst>
      <p:ext uri="{BB962C8B-B14F-4D97-AF65-F5344CB8AC3E}">
        <p14:creationId xmlns:p14="http://schemas.microsoft.com/office/powerpoint/2010/main" val="13231568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endParaRPr lang="en-US" smtClean="0"/>
          </a:p>
        </p:txBody>
      </p:sp>
      <p:sp>
        <p:nvSpPr>
          <p:cNvPr id="80900" name="Slide Number Placeholder 6"/>
          <p:cNvSpPr>
            <a:spLocks noGrp="1"/>
          </p:cNvSpPr>
          <p:nvPr>
            <p:ph type="sldNum" sz="quarter" idx="5"/>
          </p:nvPr>
        </p:nvSpPr>
        <p:spPr>
          <a:noFill/>
        </p:spPr>
        <p:txBody>
          <a:bodyPr/>
          <a:lstStyle/>
          <a:p>
            <a:fld id="{27254E64-A26F-49D0-A791-E85DA839956E}" type="slidenum">
              <a:rPr lang="en-US" smtClean="0"/>
              <a:pPr/>
              <a:t>45</a:t>
            </a:fld>
            <a:endParaRPr lang="en-US" smtClean="0"/>
          </a:p>
        </p:txBody>
      </p:sp>
    </p:spTree>
    <p:extLst>
      <p:ext uri="{BB962C8B-B14F-4D97-AF65-F5344CB8AC3E}">
        <p14:creationId xmlns:p14="http://schemas.microsoft.com/office/powerpoint/2010/main" val="28992228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endParaRPr lang="en-US" smtClean="0"/>
          </a:p>
        </p:txBody>
      </p:sp>
      <p:sp>
        <p:nvSpPr>
          <p:cNvPr id="75780" name="Slide Number Placeholder 6"/>
          <p:cNvSpPr>
            <a:spLocks noGrp="1"/>
          </p:cNvSpPr>
          <p:nvPr>
            <p:ph type="sldNum" sz="quarter" idx="5"/>
          </p:nvPr>
        </p:nvSpPr>
        <p:spPr>
          <a:noFill/>
        </p:spPr>
        <p:txBody>
          <a:bodyPr/>
          <a:lstStyle/>
          <a:p>
            <a:fld id="{3DB7452D-76C1-4188-8020-57140A9C1BFD}" type="slidenum">
              <a:rPr lang="en-US" smtClean="0"/>
              <a:pPr/>
              <a:t>46</a:t>
            </a:fld>
            <a:endParaRPr lang="en-US" smtClean="0"/>
          </a:p>
        </p:txBody>
      </p:sp>
    </p:spTree>
    <p:extLst>
      <p:ext uri="{BB962C8B-B14F-4D97-AF65-F5344CB8AC3E}">
        <p14:creationId xmlns:p14="http://schemas.microsoft.com/office/powerpoint/2010/main" val="3968254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endParaRPr lang="en-US" smtClean="0"/>
          </a:p>
        </p:txBody>
      </p:sp>
      <p:sp>
        <p:nvSpPr>
          <p:cNvPr id="64516" name="Slide Number Placeholder 6"/>
          <p:cNvSpPr>
            <a:spLocks noGrp="1"/>
          </p:cNvSpPr>
          <p:nvPr>
            <p:ph type="sldNum" sz="quarter" idx="5"/>
          </p:nvPr>
        </p:nvSpPr>
        <p:spPr>
          <a:noFill/>
        </p:spPr>
        <p:txBody>
          <a:bodyPr/>
          <a:lstStyle/>
          <a:p>
            <a:fld id="{F329D510-8652-46FC-9E56-1B5D9330DE30}" type="slidenum">
              <a:rPr lang="en-US" smtClean="0"/>
              <a:pPr/>
              <a:t>7</a:t>
            </a:fld>
            <a:endParaRPr lang="en-US" smtClean="0"/>
          </a:p>
        </p:txBody>
      </p:sp>
    </p:spTree>
    <p:extLst>
      <p:ext uri="{BB962C8B-B14F-4D97-AF65-F5344CB8AC3E}">
        <p14:creationId xmlns:p14="http://schemas.microsoft.com/office/powerpoint/2010/main" val="6541605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107524" name="Slide Number Placeholder 6"/>
          <p:cNvSpPr>
            <a:spLocks noGrp="1"/>
          </p:cNvSpPr>
          <p:nvPr>
            <p:ph type="sldNum" sz="quarter" idx="5"/>
          </p:nvPr>
        </p:nvSpPr>
        <p:spPr>
          <a:noFill/>
        </p:spPr>
        <p:txBody>
          <a:bodyPr/>
          <a:lstStyle/>
          <a:p>
            <a:fld id="{98D15FAB-8F50-4051-BA54-455D364A31EC}" type="slidenum">
              <a:rPr lang="en-US" smtClean="0"/>
              <a:pPr/>
              <a:t>50</a:t>
            </a:fld>
            <a:endParaRPr lang="en-US" smtClean="0"/>
          </a:p>
        </p:txBody>
      </p:sp>
    </p:spTree>
    <p:extLst>
      <p:ext uri="{BB962C8B-B14F-4D97-AF65-F5344CB8AC3E}">
        <p14:creationId xmlns:p14="http://schemas.microsoft.com/office/powerpoint/2010/main" val="32914478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p:spPr>
        <p:txBody>
          <a:bodyPr/>
          <a:lstStyle/>
          <a:p>
            <a:endParaRPr lang="en-US" smtClean="0"/>
          </a:p>
        </p:txBody>
      </p:sp>
      <p:sp>
        <p:nvSpPr>
          <p:cNvPr id="91140" name="Slide Number Placeholder 6"/>
          <p:cNvSpPr>
            <a:spLocks noGrp="1"/>
          </p:cNvSpPr>
          <p:nvPr>
            <p:ph type="sldNum" sz="quarter" idx="5"/>
          </p:nvPr>
        </p:nvSpPr>
        <p:spPr>
          <a:noFill/>
        </p:spPr>
        <p:txBody>
          <a:bodyPr/>
          <a:lstStyle/>
          <a:p>
            <a:fld id="{A0816664-A7B4-4250-A760-D2A005DF65D3}" type="slidenum">
              <a:rPr lang="en-US" smtClean="0"/>
              <a:pPr/>
              <a:t>51</a:t>
            </a:fld>
            <a:endParaRPr lang="en-US" smtClean="0"/>
          </a:p>
        </p:txBody>
      </p:sp>
    </p:spTree>
    <p:extLst>
      <p:ext uri="{BB962C8B-B14F-4D97-AF65-F5344CB8AC3E}">
        <p14:creationId xmlns:p14="http://schemas.microsoft.com/office/powerpoint/2010/main" val="40024778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endParaRPr lang="en-US" smtClean="0"/>
          </a:p>
        </p:txBody>
      </p:sp>
      <p:sp>
        <p:nvSpPr>
          <p:cNvPr id="104452" name="Slide Number Placeholder 6"/>
          <p:cNvSpPr>
            <a:spLocks noGrp="1"/>
          </p:cNvSpPr>
          <p:nvPr>
            <p:ph type="sldNum" sz="quarter" idx="5"/>
          </p:nvPr>
        </p:nvSpPr>
        <p:spPr>
          <a:noFill/>
        </p:spPr>
        <p:txBody>
          <a:bodyPr/>
          <a:lstStyle/>
          <a:p>
            <a:fld id="{3BE5BC56-C0EB-4A24-A624-0A63D9719381}" type="slidenum">
              <a:rPr lang="en-US" smtClean="0"/>
              <a:pPr/>
              <a:t>52</a:t>
            </a:fld>
            <a:endParaRPr lang="en-US" smtClean="0"/>
          </a:p>
        </p:txBody>
      </p:sp>
    </p:spTree>
    <p:extLst>
      <p:ext uri="{BB962C8B-B14F-4D97-AF65-F5344CB8AC3E}">
        <p14:creationId xmlns:p14="http://schemas.microsoft.com/office/powerpoint/2010/main" val="38250259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endParaRPr lang="en-US" smtClean="0"/>
          </a:p>
        </p:txBody>
      </p:sp>
      <p:sp>
        <p:nvSpPr>
          <p:cNvPr id="105476" name="Slide Number Placeholder 6"/>
          <p:cNvSpPr>
            <a:spLocks noGrp="1"/>
          </p:cNvSpPr>
          <p:nvPr>
            <p:ph type="sldNum" sz="quarter" idx="5"/>
          </p:nvPr>
        </p:nvSpPr>
        <p:spPr>
          <a:noFill/>
        </p:spPr>
        <p:txBody>
          <a:bodyPr/>
          <a:lstStyle/>
          <a:p>
            <a:fld id="{23A240CB-3763-46D1-91E2-466F00FAA768}" type="slidenum">
              <a:rPr lang="en-US" smtClean="0"/>
              <a:pPr/>
              <a:t>53</a:t>
            </a:fld>
            <a:endParaRPr lang="en-US" smtClean="0"/>
          </a:p>
        </p:txBody>
      </p:sp>
    </p:spTree>
    <p:extLst>
      <p:ext uri="{BB962C8B-B14F-4D97-AF65-F5344CB8AC3E}">
        <p14:creationId xmlns:p14="http://schemas.microsoft.com/office/powerpoint/2010/main" val="38472951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p:spPr>
        <p:txBody>
          <a:bodyPr/>
          <a:lstStyle/>
          <a:p>
            <a:endParaRPr lang="en-US" smtClean="0"/>
          </a:p>
        </p:txBody>
      </p:sp>
      <p:sp>
        <p:nvSpPr>
          <p:cNvPr id="106500" name="Slide Number Placeholder 6"/>
          <p:cNvSpPr>
            <a:spLocks noGrp="1"/>
          </p:cNvSpPr>
          <p:nvPr>
            <p:ph type="sldNum" sz="quarter" idx="5"/>
          </p:nvPr>
        </p:nvSpPr>
        <p:spPr>
          <a:noFill/>
        </p:spPr>
        <p:txBody>
          <a:bodyPr/>
          <a:lstStyle/>
          <a:p>
            <a:fld id="{285CE429-03F6-4365-8C5A-C768882E1F87}" type="slidenum">
              <a:rPr lang="en-US" smtClean="0"/>
              <a:pPr/>
              <a:t>54</a:t>
            </a:fld>
            <a:endParaRPr lang="en-US" smtClean="0"/>
          </a:p>
        </p:txBody>
      </p:sp>
    </p:spTree>
    <p:extLst>
      <p:ext uri="{BB962C8B-B14F-4D97-AF65-F5344CB8AC3E}">
        <p14:creationId xmlns:p14="http://schemas.microsoft.com/office/powerpoint/2010/main" val="23352917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endParaRPr lang="en-US" smtClean="0"/>
          </a:p>
        </p:txBody>
      </p:sp>
      <p:sp>
        <p:nvSpPr>
          <p:cNvPr id="103428" name="Slide Number Placeholder 6"/>
          <p:cNvSpPr>
            <a:spLocks noGrp="1"/>
          </p:cNvSpPr>
          <p:nvPr>
            <p:ph type="sldNum" sz="quarter" idx="5"/>
          </p:nvPr>
        </p:nvSpPr>
        <p:spPr>
          <a:noFill/>
        </p:spPr>
        <p:txBody>
          <a:bodyPr/>
          <a:lstStyle/>
          <a:p>
            <a:fld id="{F10F1ED0-87A3-48AF-97F1-83F7CFC19674}" type="slidenum">
              <a:rPr lang="en-US" smtClean="0"/>
              <a:pPr/>
              <a:t>55</a:t>
            </a:fld>
            <a:endParaRPr lang="en-US" smtClean="0"/>
          </a:p>
        </p:txBody>
      </p:sp>
    </p:spTree>
    <p:extLst>
      <p:ext uri="{BB962C8B-B14F-4D97-AF65-F5344CB8AC3E}">
        <p14:creationId xmlns:p14="http://schemas.microsoft.com/office/powerpoint/2010/main" val="8184052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endParaRPr lang="en-US" smtClean="0"/>
          </a:p>
        </p:txBody>
      </p:sp>
      <p:sp>
        <p:nvSpPr>
          <p:cNvPr id="104452" name="Slide Number Placeholder 6"/>
          <p:cNvSpPr>
            <a:spLocks noGrp="1"/>
          </p:cNvSpPr>
          <p:nvPr>
            <p:ph type="sldNum" sz="quarter" idx="5"/>
          </p:nvPr>
        </p:nvSpPr>
        <p:spPr>
          <a:noFill/>
        </p:spPr>
        <p:txBody>
          <a:bodyPr/>
          <a:lstStyle/>
          <a:p>
            <a:fld id="{3BE5BC56-C0EB-4A24-A624-0A63D9719381}" type="slidenum">
              <a:rPr lang="en-US" smtClean="0"/>
              <a:pPr/>
              <a:t>56</a:t>
            </a:fld>
            <a:endParaRPr lang="en-US" smtClean="0"/>
          </a:p>
        </p:txBody>
      </p:sp>
    </p:spTree>
    <p:extLst>
      <p:ext uri="{BB962C8B-B14F-4D97-AF65-F5344CB8AC3E}">
        <p14:creationId xmlns:p14="http://schemas.microsoft.com/office/powerpoint/2010/main" val="31667976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endParaRPr lang="en-US" smtClean="0"/>
          </a:p>
        </p:txBody>
      </p:sp>
      <p:sp>
        <p:nvSpPr>
          <p:cNvPr id="105476" name="Slide Number Placeholder 6"/>
          <p:cNvSpPr>
            <a:spLocks noGrp="1"/>
          </p:cNvSpPr>
          <p:nvPr>
            <p:ph type="sldNum" sz="quarter" idx="5"/>
          </p:nvPr>
        </p:nvSpPr>
        <p:spPr>
          <a:noFill/>
        </p:spPr>
        <p:txBody>
          <a:bodyPr/>
          <a:lstStyle/>
          <a:p>
            <a:fld id="{23A240CB-3763-46D1-91E2-466F00FAA768}" type="slidenum">
              <a:rPr lang="en-US" smtClean="0"/>
              <a:pPr/>
              <a:t>57</a:t>
            </a:fld>
            <a:endParaRPr lang="en-US" smtClean="0"/>
          </a:p>
        </p:txBody>
      </p:sp>
    </p:spTree>
    <p:extLst>
      <p:ext uri="{BB962C8B-B14F-4D97-AF65-F5344CB8AC3E}">
        <p14:creationId xmlns:p14="http://schemas.microsoft.com/office/powerpoint/2010/main" val="22589531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p:spPr>
        <p:txBody>
          <a:bodyPr/>
          <a:lstStyle/>
          <a:p>
            <a:endParaRPr lang="en-US" smtClean="0"/>
          </a:p>
        </p:txBody>
      </p:sp>
      <p:sp>
        <p:nvSpPr>
          <p:cNvPr id="106500" name="Slide Number Placeholder 6"/>
          <p:cNvSpPr>
            <a:spLocks noGrp="1"/>
          </p:cNvSpPr>
          <p:nvPr>
            <p:ph type="sldNum" sz="quarter" idx="5"/>
          </p:nvPr>
        </p:nvSpPr>
        <p:spPr>
          <a:noFill/>
        </p:spPr>
        <p:txBody>
          <a:bodyPr/>
          <a:lstStyle/>
          <a:p>
            <a:fld id="{285CE429-03F6-4365-8C5A-C768882E1F87}" type="slidenum">
              <a:rPr lang="en-US" smtClean="0"/>
              <a:pPr/>
              <a:t>58</a:t>
            </a:fld>
            <a:endParaRPr lang="en-US" smtClean="0"/>
          </a:p>
        </p:txBody>
      </p:sp>
    </p:spTree>
    <p:extLst>
      <p:ext uri="{BB962C8B-B14F-4D97-AF65-F5344CB8AC3E}">
        <p14:creationId xmlns:p14="http://schemas.microsoft.com/office/powerpoint/2010/main" val="7738979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endParaRPr lang="en-US" smtClean="0"/>
          </a:p>
        </p:txBody>
      </p:sp>
      <p:sp>
        <p:nvSpPr>
          <p:cNvPr id="99332" name="Slide Number Placeholder 6"/>
          <p:cNvSpPr>
            <a:spLocks noGrp="1"/>
          </p:cNvSpPr>
          <p:nvPr>
            <p:ph type="sldNum" sz="quarter" idx="5"/>
          </p:nvPr>
        </p:nvSpPr>
        <p:spPr>
          <a:noFill/>
        </p:spPr>
        <p:txBody>
          <a:bodyPr/>
          <a:lstStyle/>
          <a:p>
            <a:fld id="{063A07D2-7D15-4202-B057-C8CBB3537408}" type="slidenum">
              <a:rPr lang="en-US" smtClean="0"/>
              <a:pPr/>
              <a:t>59</a:t>
            </a:fld>
            <a:endParaRPr lang="en-US" smtClean="0"/>
          </a:p>
        </p:txBody>
      </p:sp>
    </p:spTree>
    <p:extLst>
      <p:ext uri="{BB962C8B-B14F-4D97-AF65-F5344CB8AC3E}">
        <p14:creationId xmlns:p14="http://schemas.microsoft.com/office/powerpoint/2010/main" val="4084324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endParaRPr lang="en-US" smtClean="0"/>
          </a:p>
        </p:txBody>
      </p:sp>
      <p:sp>
        <p:nvSpPr>
          <p:cNvPr id="64516" name="Slide Number Placeholder 6"/>
          <p:cNvSpPr>
            <a:spLocks noGrp="1"/>
          </p:cNvSpPr>
          <p:nvPr>
            <p:ph type="sldNum" sz="quarter" idx="5"/>
          </p:nvPr>
        </p:nvSpPr>
        <p:spPr>
          <a:noFill/>
        </p:spPr>
        <p:txBody>
          <a:bodyPr/>
          <a:lstStyle/>
          <a:p>
            <a:fld id="{F329D510-8652-46FC-9E56-1B5D9330DE30}" type="slidenum">
              <a:rPr lang="en-US" smtClean="0"/>
              <a:pPr/>
              <a:t>8</a:t>
            </a:fld>
            <a:endParaRPr lang="en-US" smtClean="0"/>
          </a:p>
        </p:txBody>
      </p:sp>
    </p:spTree>
    <p:extLst>
      <p:ext uri="{BB962C8B-B14F-4D97-AF65-F5344CB8AC3E}">
        <p14:creationId xmlns:p14="http://schemas.microsoft.com/office/powerpoint/2010/main" val="8169479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endParaRPr lang="en-US" smtClean="0"/>
          </a:p>
        </p:txBody>
      </p:sp>
      <p:sp>
        <p:nvSpPr>
          <p:cNvPr id="100356" name="Slide Number Placeholder 6"/>
          <p:cNvSpPr>
            <a:spLocks noGrp="1"/>
          </p:cNvSpPr>
          <p:nvPr>
            <p:ph type="sldNum" sz="quarter" idx="5"/>
          </p:nvPr>
        </p:nvSpPr>
        <p:spPr>
          <a:noFill/>
        </p:spPr>
        <p:txBody>
          <a:bodyPr/>
          <a:lstStyle/>
          <a:p>
            <a:fld id="{18C0C5D9-52A4-46C3-B78A-8DE92EB0ABB5}" type="slidenum">
              <a:rPr lang="en-US" smtClean="0"/>
              <a:pPr/>
              <a:t>60</a:t>
            </a:fld>
            <a:endParaRPr lang="en-US" smtClean="0"/>
          </a:p>
        </p:txBody>
      </p:sp>
    </p:spTree>
    <p:extLst>
      <p:ext uri="{BB962C8B-B14F-4D97-AF65-F5344CB8AC3E}">
        <p14:creationId xmlns:p14="http://schemas.microsoft.com/office/powerpoint/2010/main" val="20833202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p>
        </p:txBody>
      </p:sp>
      <p:sp>
        <p:nvSpPr>
          <p:cNvPr id="101380" name="Slide Number Placeholder 6"/>
          <p:cNvSpPr>
            <a:spLocks noGrp="1"/>
          </p:cNvSpPr>
          <p:nvPr>
            <p:ph type="sldNum" sz="quarter" idx="5"/>
          </p:nvPr>
        </p:nvSpPr>
        <p:spPr>
          <a:noFill/>
        </p:spPr>
        <p:txBody>
          <a:bodyPr/>
          <a:lstStyle/>
          <a:p>
            <a:fld id="{7DD2F476-9CCE-4A19-8939-D3B71248D10B}" type="slidenum">
              <a:rPr lang="en-US" smtClean="0"/>
              <a:pPr/>
              <a:t>61</a:t>
            </a:fld>
            <a:endParaRPr lang="en-US" smtClean="0"/>
          </a:p>
        </p:txBody>
      </p:sp>
    </p:spTree>
    <p:extLst>
      <p:ext uri="{BB962C8B-B14F-4D97-AF65-F5344CB8AC3E}">
        <p14:creationId xmlns:p14="http://schemas.microsoft.com/office/powerpoint/2010/main" val="33359169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endParaRPr lang="en-US" smtClean="0"/>
          </a:p>
        </p:txBody>
      </p:sp>
      <p:sp>
        <p:nvSpPr>
          <p:cNvPr id="102404" name="Slide Number Placeholder 6"/>
          <p:cNvSpPr>
            <a:spLocks noGrp="1"/>
          </p:cNvSpPr>
          <p:nvPr>
            <p:ph type="sldNum" sz="quarter" idx="5"/>
          </p:nvPr>
        </p:nvSpPr>
        <p:spPr>
          <a:noFill/>
        </p:spPr>
        <p:txBody>
          <a:bodyPr/>
          <a:lstStyle/>
          <a:p>
            <a:fld id="{4C510709-68F7-4240-958E-9056BA0224AD}" type="slidenum">
              <a:rPr lang="en-US" smtClean="0"/>
              <a:pPr/>
              <a:t>62</a:t>
            </a:fld>
            <a:endParaRPr lang="en-US" smtClean="0"/>
          </a:p>
        </p:txBody>
      </p:sp>
    </p:spTree>
    <p:extLst>
      <p:ext uri="{BB962C8B-B14F-4D97-AF65-F5344CB8AC3E}">
        <p14:creationId xmlns:p14="http://schemas.microsoft.com/office/powerpoint/2010/main" val="26745544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endParaRPr lang="en-US" smtClean="0"/>
          </a:p>
        </p:txBody>
      </p:sp>
      <p:sp>
        <p:nvSpPr>
          <p:cNvPr id="103428" name="Slide Number Placeholder 6"/>
          <p:cNvSpPr>
            <a:spLocks noGrp="1"/>
          </p:cNvSpPr>
          <p:nvPr>
            <p:ph type="sldNum" sz="quarter" idx="5"/>
          </p:nvPr>
        </p:nvSpPr>
        <p:spPr>
          <a:noFill/>
        </p:spPr>
        <p:txBody>
          <a:bodyPr/>
          <a:lstStyle/>
          <a:p>
            <a:fld id="{F10F1ED0-87A3-48AF-97F1-83F7CFC19674}" type="slidenum">
              <a:rPr lang="en-US" smtClean="0"/>
              <a:pPr/>
              <a:t>63</a:t>
            </a:fld>
            <a:endParaRPr lang="en-US" smtClean="0"/>
          </a:p>
        </p:txBody>
      </p:sp>
    </p:spTree>
    <p:extLst>
      <p:ext uri="{BB962C8B-B14F-4D97-AF65-F5344CB8AC3E}">
        <p14:creationId xmlns:p14="http://schemas.microsoft.com/office/powerpoint/2010/main" val="34146901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endParaRPr lang="en-US" smtClean="0"/>
          </a:p>
        </p:txBody>
      </p:sp>
      <p:sp>
        <p:nvSpPr>
          <p:cNvPr id="104452" name="Slide Number Placeholder 6"/>
          <p:cNvSpPr>
            <a:spLocks noGrp="1"/>
          </p:cNvSpPr>
          <p:nvPr>
            <p:ph type="sldNum" sz="quarter" idx="5"/>
          </p:nvPr>
        </p:nvSpPr>
        <p:spPr>
          <a:noFill/>
        </p:spPr>
        <p:txBody>
          <a:bodyPr/>
          <a:lstStyle/>
          <a:p>
            <a:fld id="{3BE5BC56-C0EB-4A24-A624-0A63D9719381}" type="slidenum">
              <a:rPr lang="en-US" smtClean="0"/>
              <a:pPr/>
              <a:t>64</a:t>
            </a:fld>
            <a:endParaRPr lang="en-US" smtClean="0"/>
          </a:p>
        </p:txBody>
      </p:sp>
    </p:spTree>
    <p:extLst>
      <p:ext uri="{BB962C8B-B14F-4D97-AF65-F5344CB8AC3E}">
        <p14:creationId xmlns:p14="http://schemas.microsoft.com/office/powerpoint/2010/main" val="25941002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endParaRPr lang="en-US" smtClean="0"/>
          </a:p>
        </p:txBody>
      </p:sp>
      <p:sp>
        <p:nvSpPr>
          <p:cNvPr id="105476" name="Slide Number Placeholder 6"/>
          <p:cNvSpPr>
            <a:spLocks noGrp="1"/>
          </p:cNvSpPr>
          <p:nvPr>
            <p:ph type="sldNum" sz="quarter" idx="5"/>
          </p:nvPr>
        </p:nvSpPr>
        <p:spPr>
          <a:noFill/>
        </p:spPr>
        <p:txBody>
          <a:bodyPr/>
          <a:lstStyle/>
          <a:p>
            <a:fld id="{23A240CB-3763-46D1-91E2-466F00FAA768}" type="slidenum">
              <a:rPr lang="en-US" smtClean="0"/>
              <a:pPr/>
              <a:t>65</a:t>
            </a:fld>
            <a:endParaRPr lang="en-US" smtClean="0"/>
          </a:p>
        </p:txBody>
      </p:sp>
    </p:spTree>
    <p:extLst>
      <p:ext uri="{BB962C8B-B14F-4D97-AF65-F5344CB8AC3E}">
        <p14:creationId xmlns:p14="http://schemas.microsoft.com/office/powerpoint/2010/main" val="1021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p:spPr>
        <p:txBody>
          <a:bodyPr/>
          <a:lstStyle/>
          <a:p>
            <a:endParaRPr lang="en-US" smtClean="0"/>
          </a:p>
        </p:txBody>
      </p:sp>
      <p:sp>
        <p:nvSpPr>
          <p:cNvPr id="106500" name="Slide Number Placeholder 6"/>
          <p:cNvSpPr>
            <a:spLocks noGrp="1"/>
          </p:cNvSpPr>
          <p:nvPr>
            <p:ph type="sldNum" sz="quarter" idx="5"/>
          </p:nvPr>
        </p:nvSpPr>
        <p:spPr>
          <a:noFill/>
        </p:spPr>
        <p:txBody>
          <a:bodyPr/>
          <a:lstStyle/>
          <a:p>
            <a:fld id="{285CE429-03F6-4365-8C5A-C768882E1F87}" type="slidenum">
              <a:rPr lang="en-US" smtClean="0"/>
              <a:pPr/>
              <a:t>66</a:t>
            </a:fld>
            <a:endParaRPr lang="en-US" smtClean="0"/>
          </a:p>
        </p:txBody>
      </p:sp>
    </p:spTree>
    <p:extLst>
      <p:ext uri="{BB962C8B-B14F-4D97-AF65-F5344CB8AC3E}">
        <p14:creationId xmlns:p14="http://schemas.microsoft.com/office/powerpoint/2010/main" val="34277756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endParaRPr lang="en-US" smtClean="0"/>
          </a:p>
        </p:txBody>
      </p:sp>
      <p:sp>
        <p:nvSpPr>
          <p:cNvPr id="99332" name="Slide Number Placeholder 6"/>
          <p:cNvSpPr>
            <a:spLocks noGrp="1"/>
          </p:cNvSpPr>
          <p:nvPr>
            <p:ph type="sldNum" sz="quarter" idx="5"/>
          </p:nvPr>
        </p:nvSpPr>
        <p:spPr>
          <a:noFill/>
        </p:spPr>
        <p:txBody>
          <a:bodyPr/>
          <a:lstStyle/>
          <a:p>
            <a:fld id="{063A07D2-7D15-4202-B057-C8CBB3537408}" type="slidenum">
              <a:rPr lang="en-US" smtClean="0"/>
              <a:pPr/>
              <a:t>67</a:t>
            </a:fld>
            <a:endParaRPr lang="en-US" smtClean="0"/>
          </a:p>
        </p:txBody>
      </p:sp>
    </p:spTree>
    <p:extLst>
      <p:ext uri="{BB962C8B-B14F-4D97-AF65-F5344CB8AC3E}">
        <p14:creationId xmlns:p14="http://schemas.microsoft.com/office/powerpoint/2010/main" val="6515647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endParaRPr lang="en-US" smtClean="0"/>
          </a:p>
        </p:txBody>
      </p:sp>
      <p:sp>
        <p:nvSpPr>
          <p:cNvPr id="100356" name="Slide Number Placeholder 6"/>
          <p:cNvSpPr>
            <a:spLocks noGrp="1"/>
          </p:cNvSpPr>
          <p:nvPr>
            <p:ph type="sldNum" sz="quarter" idx="5"/>
          </p:nvPr>
        </p:nvSpPr>
        <p:spPr>
          <a:noFill/>
        </p:spPr>
        <p:txBody>
          <a:bodyPr/>
          <a:lstStyle/>
          <a:p>
            <a:fld id="{18C0C5D9-52A4-46C3-B78A-8DE92EB0ABB5}" type="slidenum">
              <a:rPr lang="en-US" smtClean="0"/>
              <a:pPr/>
              <a:t>68</a:t>
            </a:fld>
            <a:endParaRPr lang="en-US" smtClean="0"/>
          </a:p>
        </p:txBody>
      </p:sp>
    </p:spTree>
    <p:extLst>
      <p:ext uri="{BB962C8B-B14F-4D97-AF65-F5344CB8AC3E}">
        <p14:creationId xmlns:p14="http://schemas.microsoft.com/office/powerpoint/2010/main" val="3161623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p>
        </p:txBody>
      </p:sp>
      <p:sp>
        <p:nvSpPr>
          <p:cNvPr id="101380" name="Slide Number Placeholder 6"/>
          <p:cNvSpPr>
            <a:spLocks noGrp="1"/>
          </p:cNvSpPr>
          <p:nvPr>
            <p:ph type="sldNum" sz="quarter" idx="5"/>
          </p:nvPr>
        </p:nvSpPr>
        <p:spPr>
          <a:noFill/>
        </p:spPr>
        <p:txBody>
          <a:bodyPr/>
          <a:lstStyle/>
          <a:p>
            <a:fld id="{7DD2F476-9CCE-4A19-8939-D3B71248D10B}" type="slidenum">
              <a:rPr lang="en-US" smtClean="0"/>
              <a:pPr/>
              <a:t>69</a:t>
            </a:fld>
            <a:endParaRPr lang="en-US" smtClean="0"/>
          </a:p>
        </p:txBody>
      </p:sp>
    </p:spTree>
    <p:extLst>
      <p:ext uri="{BB962C8B-B14F-4D97-AF65-F5344CB8AC3E}">
        <p14:creationId xmlns:p14="http://schemas.microsoft.com/office/powerpoint/2010/main" val="1068980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endParaRPr lang="en-US" smtClean="0"/>
          </a:p>
        </p:txBody>
      </p:sp>
      <p:sp>
        <p:nvSpPr>
          <p:cNvPr id="64516" name="Slide Number Placeholder 6"/>
          <p:cNvSpPr>
            <a:spLocks noGrp="1"/>
          </p:cNvSpPr>
          <p:nvPr>
            <p:ph type="sldNum" sz="quarter" idx="5"/>
          </p:nvPr>
        </p:nvSpPr>
        <p:spPr>
          <a:noFill/>
        </p:spPr>
        <p:txBody>
          <a:bodyPr/>
          <a:lstStyle/>
          <a:p>
            <a:fld id="{F329D510-8652-46FC-9E56-1B5D9330DE30}" type="slidenum">
              <a:rPr lang="en-US" smtClean="0"/>
              <a:pPr/>
              <a:t>9</a:t>
            </a:fld>
            <a:endParaRPr lang="en-US" smtClean="0"/>
          </a:p>
        </p:txBody>
      </p:sp>
    </p:spTree>
    <p:extLst>
      <p:ext uri="{BB962C8B-B14F-4D97-AF65-F5344CB8AC3E}">
        <p14:creationId xmlns:p14="http://schemas.microsoft.com/office/powerpoint/2010/main" val="13812314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endParaRPr lang="en-US" smtClean="0"/>
          </a:p>
        </p:txBody>
      </p:sp>
      <p:sp>
        <p:nvSpPr>
          <p:cNvPr id="102404" name="Slide Number Placeholder 6"/>
          <p:cNvSpPr>
            <a:spLocks noGrp="1"/>
          </p:cNvSpPr>
          <p:nvPr>
            <p:ph type="sldNum" sz="quarter" idx="5"/>
          </p:nvPr>
        </p:nvSpPr>
        <p:spPr>
          <a:noFill/>
        </p:spPr>
        <p:txBody>
          <a:bodyPr/>
          <a:lstStyle/>
          <a:p>
            <a:fld id="{4C510709-68F7-4240-958E-9056BA0224AD}" type="slidenum">
              <a:rPr lang="en-US" smtClean="0"/>
              <a:pPr/>
              <a:t>70</a:t>
            </a:fld>
            <a:endParaRPr lang="en-US" smtClean="0"/>
          </a:p>
        </p:txBody>
      </p:sp>
    </p:spTree>
    <p:extLst>
      <p:ext uri="{BB962C8B-B14F-4D97-AF65-F5344CB8AC3E}">
        <p14:creationId xmlns:p14="http://schemas.microsoft.com/office/powerpoint/2010/main" val="2172076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endParaRPr lang="en-US" smtClean="0"/>
          </a:p>
        </p:txBody>
      </p:sp>
      <p:sp>
        <p:nvSpPr>
          <p:cNvPr id="80900" name="Slide Number Placeholder 6"/>
          <p:cNvSpPr>
            <a:spLocks noGrp="1"/>
          </p:cNvSpPr>
          <p:nvPr>
            <p:ph type="sldNum" sz="quarter" idx="5"/>
          </p:nvPr>
        </p:nvSpPr>
        <p:spPr>
          <a:noFill/>
        </p:spPr>
        <p:txBody>
          <a:bodyPr/>
          <a:lstStyle/>
          <a:p>
            <a:fld id="{27254E64-A26F-49D0-A791-E85DA839956E}" type="slidenum">
              <a:rPr lang="en-US" smtClean="0"/>
              <a:pPr/>
              <a:t>71</a:t>
            </a:fld>
            <a:endParaRPr lang="en-US" smtClean="0"/>
          </a:p>
        </p:txBody>
      </p:sp>
    </p:spTree>
    <p:extLst>
      <p:ext uri="{BB962C8B-B14F-4D97-AF65-F5344CB8AC3E}">
        <p14:creationId xmlns:p14="http://schemas.microsoft.com/office/powerpoint/2010/main" val="41610899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endParaRPr lang="en-US" smtClean="0"/>
          </a:p>
        </p:txBody>
      </p:sp>
      <p:sp>
        <p:nvSpPr>
          <p:cNvPr id="108548" name="Slide Number Placeholder 6"/>
          <p:cNvSpPr>
            <a:spLocks noGrp="1"/>
          </p:cNvSpPr>
          <p:nvPr>
            <p:ph type="sldNum" sz="quarter" idx="5"/>
          </p:nvPr>
        </p:nvSpPr>
        <p:spPr>
          <a:noFill/>
        </p:spPr>
        <p:txBody>
          <a:bodyPr/>
          <a:lstStyle/>
          <a:p>
            <a:fld id="{26F9C0C1-2470-4428-A01A-334B96950A7E}" type="slidenum">
              <a:rPr lang="en-US" smtClean="0"/>
              <a:pPr/>
              <a:t>72</a:t>
            </a:fld>
            <a:endParaRPr lang="en-US" smtClean="0"/>
          </a:p>
        </p:txBody>
      </p:sp>
    </p:spTree>
    <p:extLst>
      <p:ext uri="{BB962C8B-B14F-4D97-AF65-F5344CB8AC3E}">
        <p14:creationId xmlns:p14="http://schemas.microsoft.com/office/powerpoint/2010/main" val="25025621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endParaRPr lang="en-US" smtClean="0"/>
          </a:p>
        </p:txBody>
      </p:sp>
      <p:sp>
        <p:nvSpPr>
          <p:cNvPr id="110596" name="Slide Number Placeholder 6"/>
          <p:cNvSpPr>
            <a:spLocks noGrp="1"/>
          </p:cNvSpPr>
          <p:nvPr>
            <p:ph type="sldNum" sz="quarter" idx="5"/>
          </p:nvPr>
        </p:nvSpPr>
        <p:spPr>
          <a:noFill/>
        </p:spPr>
        <p:txBody>
          <a:bodyPr/>
          <a:lstStyle/>
          <a:p>
            <a:fld id="{AE61C42B-A98D-4B40-B1C1-0AC8DAED6573}" type="slidenum">
              <a:rPr lang="en-US" smtClean="0"/>
              <a:pPr/>
              <a:t>73</a:t>
            </a:fld>
            <a:endParaRPr lang="en-US" smtClean="0"/>
          </a:p>
        </p:txBody>
      </p:sp>
    </p:spTree>
    <p:extLst>
      <p:ext uri="{BB962C8B-B14F-4D97-AF65-F5344CB8AC3E}">
        <p14:creationId xmlns:p14="http://schemas.microsoft.com/office/powerpoint/2010/main" val="22025107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endParaRPr lang="en-US" smtClean="0"/>
          </a:p>
        </p:txBody>
      </p:sp>
      <p:sp>
        <p:nvSpPr>
          <p:cNvPr id="111620" name="Slide Number Placeholder 6"/>
          <p:cNvSpPr>
            <a:spLocks noGrp="1"/>
          </p:cNvSpPr>
          <p:nvPr>
            <p:ph type="sldNum" sz="quarter" idx="5"/>
          </p:nvPr>
        </p:nvSpPr>
        <p:spPr>
          <a:noFill/>
        </p:spPr>
        <p:txBody>
          <a:bodyPr/>
          <a:lstStyle/>
          <a:p>
            <a:fld id="{C8607436-64AD-4837-9BCB-B2F8F5DA0C12}" type="slidenum">
              <a:rPr lang="en-US" smtClean="0"/>
              <a:pPr/>
              <a:t>74</a:t>
            </a:fld>
            <a:endParaRPr lang="en-US" smtClean="0"/>
          </a:p>
        </p:txBody>
      </p:sp>
    </p:spTree>
    <p:extLst>
      <p:ext uri="{BB962C8B-B14F-4D97-AF65-F5344CB8AC3E}">
        <p14:creationId xmlns:p14="http://schemas.microsoft.com/office/powerpoint/2010/main" val="1668995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endParaRPr lang="en-US" smtClean="0"/>
          </a:p>
        </p:txBody>
      </p:sp>
      <p:sp>
        <p:nvSpPr>
          <p:cNvPr id="66564" name="Slide Number Placeholder 6"/>
          <p:cNvSpPr>
            <a:spLocks noGrp="1"/>
          </p:cNvSpPr>
          <p:nvPr>
            <p:ph type="sldNum" sz="quarter" idx="5"/>
          </p:nvPr>
        </p:nvSpPr>
        <p:spPr>
          <a:noFill/>
        </p:spPr>
        <p:txBody>
          <a:bodyPr/>
          <a:lstStyle/>
          <a:p>
            <a:fld id="{D1EF505E-CEDD-4D51-9BD5-D49305D95EB8}" type="slidenum">
              <a:rPr lang="en-US" smtClean="0"/>
              <a:pPr/>
              <a:t>10</a:t>
            </a:fld>
            <a:endParaRPr lang="en-US" smtClean="0"/>
          </a:p>
        </p:txBody>
      </p:sp>
    </p:spTree>
    <p:extLst>
      <p:ext uri="{BB962C8B-B14F-4D97-AF65-F5344CB8AC3E}">
        <p14:creationId xmlns:p14="http://schemas.microsoft.com/office/powerpoint/2010/main" val="1931646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smtClean="0"/>
          </a:p>
        </p:txBody>
      </p:sp>
      <p:sp>
        <p:nvSpPr>
          <p:cNvPr id="65540" name="Slide Number Placeholder 6"/>
          <p:cNvSpPr>
            <a:spLocks noGrp="1"/>
          </p:cNvSpPr>
          <p:nvPr>
            <p:ph type="sldNum" sz="quarter" idx="5"/>
          </p:nvPr>
        </p:nvSpPr>
        <p:spPr>
          <a:noFill/>
        </p:spPr>
        <p:txBody>
          <a:bodyPr/>
          <a:lstStyle/>
          <a:p>
            <a:fld id="{6ABAA860-182B-43E3-A090-400AC6A2379A}" type="slidenum">
              <a:rPr lang="en-US" smtClean="0"/>
              <a:pPr/>
              <a:t>11</a:t>
            </a:fld>
            <a:endParaRPr lang="en-US" smtClean="0"/>
          </a:p>
        </p:txBody>
      </p:sp>
    </p:spTree>
    <p:extLst>
      <p:ext uri="{BB962C8B-B14F-4D97-AF65-F5344CB8AC3E}">
        <p14:creationId xmlns:p14="http://schemas.microsoft.com/office/powerpoint/2010/main" val="2378202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76804"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646" eaLnBrk="0" hangingPunct="0">
              <a:defRPr>
                <a:solidFill>
                  <a:schemeClr val="tx1"/>
                </a:solidFill>
                <a:latin typeface="Arial" panose="020B0604020202020204" pitchFamily="34" charset="0"/>
              </a:defRPr>
            </a:lvl1pPr>
            <a:lvl2pPr marL="742842" indent="-285708" defTabSz="966646" eaLnBrk="0" hangingPunct="0">
              <a:defRPr>
                <a:solidFill>
                  <a:schemeClr val="tx1"/>
                </a:solidFill>
                <a:latin typeface="Arial" panose="020B0604020202020204" pitchFamily="34" charset="0"/>
              </a:defRPr>
            </a:lvl2pPr>
            <a:lvl3pPr marL="1142833" indent="-228567" defTabSz="966646" eaLnBrk="0" hangingPunct="0">
              <a:defRPr>
                <a:solidFill>
                  <a:schemeClr val="tx1"/>
                </a:solidFill>
                <a:latin typeface="Arial" panose="020B0604020202020204" pitchFamily="34" charset="0"/>
              </a:defRPr>
            </a:lvl3pPr>
            <a:lvl4pPr marL="1599966" indent="-228567" defTabSz="966646" eaLnBrk="0" hangingPunct="0">
              <a:defRPr>
                <a:solidFill>
                  <a:schemeClr val="tx1"/>
                </a:solidFill>
                <a:latin typeface="Arial" panose="020B0604020202020204" pitchFamily="34" charset="0"/>
              </a:defRPr>
            </a:lvl4pPr>
            <a:lvl5pPr marL="2057099" indent="-228567" defTabSz="966646" eaLnBrk="0" hangingPunct="0">
              <a:defRPr>
                <a:solidFill>
                  <a:schemeClr val="tx1"/>
                </a:solidFill>
                <a:latin typeface="Arial" panose="020B0604020202020204" pitchFamily="34" charset="0"/>
              </a:defRPr>
            </a:lvl5pPr>
            <a:lvl6pPr marL="2514232" indent="-228567" defTabSz="966646" eaLnBrk="0" fontAlgn="base" hangingPunct="0">
              <a:spcBef>
                <a:spcPct val="0"/>
              </a:spcBef>
              <a:spcAft>
                <a:spcPct val="0"/>
              </a:spcAft>
              <a:defRPr>
                <a:solidFill>
                  <a:schemeClr val="tx1"/>
                </a:solidFill>
                <a:latin typeface="Arial" panose="020B0604020202020204" pitchFamily="34" charset="0"/>
              </a:defRPr>
            </a:lvl6pPr>
            <a:lvl7pPr marL="2971365" indent="-228567" defTabSz="966646" eaLnBrk="0" fontAlgn="base" hangingPunct="0">
              <a:spcBef>
                <a:spcPct val="0"/>
              </a:spcBef>
              <a:spcAft>
                <a:spcPct val="0"/>
              </a:spcAft>
              <a:defRPr>
                <a:solidFill>
                  <a:schemeClr val="tx1"/>
                </a:solidFill>
                <a:latin typeface="Arial" panose="020B0604020202020204" pitchFamily="34" charset="0"/>
              </a:defRPr>
            </a:lvl7pPr>
            <a:lvl8pPr marL="3428497" indent="-228567" defTabSz="966646" eaLnBrk="0" fontAlgn="base" hangingPunct="0">
              <a:spcBef>
                <a:spcPct val="0"/>
              </a:spcBef>
              <a:spcAft>
                <a:spcPct val="0"/>
              </a:spcAft>
              <a:defRPr>
                <a:solidFill>
                  <a:schemeClr val="tx1"/>
                </a:solidFill>
                <a:latin typeface="Arial" panose="020B0604020202020204" pitchFamily="34" charset="0"/>
              </a:defRPr>
            </a:lvl8pPr>
            <a:lvl9pPr marL="3885630" indent="-228567" defTabSz="966646"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B4E7A0C-4522-422C-BDEF-EE947A7B00A4}" type="slidenum">
              <a:rPr lang="en-US" altLang="en-US"/>
              <a:pPr eaLnBrk="1" hangingPunct="1"/>
              <a:t>12</a:t>
            </a:fld>
            <a:endParaRPr lang="en-US" altLang="en-US"/>
          </a:p>
        </p:txBody>
      </p:sp>
    </p:spTree>
    <p:extLst>
      <p:ext uri="{BB962C8B-B14F-4D97-AF65-F5344CB8AC3E}">
        <p14:creationId xmlns:p14="http://schemas.microsoft.com/office/powerpoint/2010/main" val="1126089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5" name="Rectangle 4"/>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6" name="Rectangle 5"/>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7" name="Rectangle 6"/>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10" name="Rectangle 9"/>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1" name="Rectangle 10"/>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12" name="Rectangle 11"/>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13" name="Rectangle 12"/>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14" name="Rectangle 13"/>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smtClean="0"/>
              <a:t>Click to edit Master title style</a:t>
            </a:r>
            <a:endParaRPr lang="en-US"/>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5" name="Date Placeholder 27"/>
          <p:cNvSpPr>
            <a:spLocks noGrp="1"/>
          </p:cNvSpPr>
          <p:nvPr>
            <p:ph type="dt" sz="half" idx="10"/>
          </p:nvPr>
        </p:nvSpPr>
        <p:spPr/>
        <p:txBody>
          <a:bodyPr/>
          <a:lstStyle>
            <a:lvl1pPr>
              <a:defRPr/>
            </a:lvl1pPr>
            <a:extLst/>
          </a:lstStyle>
          <a:p>
            <a:pPr>
              <a:defRPr/>
            </a:pPr>
            <a:endParaRPr lang="en-US" altLang="en-US"/>
          </a:p>
        </p:txBody>
      </p:sp>
      <p:sp>
        <p:nvSpPr>
          <p:cNvPr id="16" name="Footer Placeholder 16"/>
          <p:cNvSpPr>
            <a:spLocks noGrp="1"/>
          </p:cNvSpPr>
          <p:nvPr>
            <p:ph type="ftr" sz="quarter" idx="11"/>
          </p:nvPr>
        </p:nvSpPr>
        <p:spPr/>
        <p:txBody>
          <a:bodyPr/>
          <a:lstStyle>
            <a:lvl1pPr>
              <a:defRPr/>
            </a:lvl1pPr>
            <a:extLst/>
          </a:lstStyle>
          <a:p>
            <a:pPr>
              <a:defRPr/>
            </a:pPr>
            <a:endParaRPr lang="en-US" altLang="en-US"/>
          </a:p>
        </p:txBody>
      </p:sp>
      <p:sp>
        <p:nvSpPr>
          <p:cNvPr id="17" name="Slide Number Placeholder 28"/>
          <p:cNvSpPr>
            <a:spLocks noGrp="1"/>
          </p:cNvSpPr>
          <p:nvPr>
            <p:ph type="sldNum" sz="quarter" idx="12"/>
          </p:nvPr>
        </p:nvSpPr>
        <p:spPr/>
        <p:txBody>
          <a:bodyPr/>
          <a:lstStyle>
            <a:lvl1pPr>
              <a:defRPr/>
            </a:lvl1pPr>
            <a:extLst/>
          </a:lstStyle>
          <a:p>
            <a:pPr>
              <a:defRPr/>
            </a:pPr>
            <a:fld id="{4D4EB40D-47AD-45B2-8776-F48C76FAA713}" type="slidenum">
              <a:rPr lang="en-US" altLang="en-US"/>
              <a:pPr>
                <a:defRPr/>
              </a:pPr>
              <a:t>‹#›</a:t>
            </a:fld>
            <a:endParaRPr lang="en-US"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extLst/>
          </a:lstStyle>
          <a:p>
            <a:pPr>
              <a:defRPr/>
            </a:pPr>
            <a:r>
              <a:rPr lang="en-US" altLang="en-US"/>
              <a:t>FUNDAMENTALS OF ETHICS</a:t>
            </a:r>
          </a:p>
        </p:txBody>
      </p:sp>
      <p:sp>
        <p:nvSpPr>
          <p:cNvPr id="5" name="Footer Placeholder 4"/>
          <p:cNvSpPr>
            <a:spLocks noGrp="1"/>
          </p:cNvSpPr>
          <p:nvPr>
            <p:ph type="ftr" sz="quarter" idx="11"/>
          </p:nvPr>
        </p:nvSpPr>
        <p:spPr/>
        <p:txBody>
          <a:bodyPr/>
          <a:lstStyle>
            <a:lvl1pPr>
              <a:defRPr/>
            </a:lvl1pPr>
            <a:extLst/>
          </a:lstStyle>
          <a:p>
            <a:pPr>
              <a:defRPr/>
            </a:pPr>
            <a:endParaRPr lang="en-US" altLang="en-US"/>
          </a:p>
        </p:txBody>
      </p:sp>
      <p:sp>
        <p:nvSpPr>
          <p:cNvPr id="6" name="Slide Number Placeholder 5"/>
          <p:cNvSpPr>
            <a:spLocks noGrp="1"/>
          </p:cNvSpPr>
          <p:nvPr>
            <p:ph type="sldNum" sz="quarter" idx="12"/>
          </p:nvPr>
        </p:nvSpPr>
        <p:spPr/>
        <p:txBody>
          <a:bodyPr/>
          <a:lstStyle>
            <a:lvl1pPr>
              <a:defRPr/>
            </a:lvl1pPr>
            <a:extLst/>
          </a:lstStyle>
          <a:p>
            <a:pPr>
              <a:defRPr/>
            </a:pPr>
            <a:fld id="{BF404462-0CAE-43B7-98BE-D088CFDDFB4F}"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extLst/>
          </a:lstStyle>
          <a:p>
            <a:pPr>
              <a:defRPr/>
            </a:pPr>
            <a:r>
              <a:rPr lang="en-US" altLang="en-US"/>
              <a:t>FUNDAMENTALS OF ETHICS</a:t>
            </a:r>
          </a:p>
        </p:txBody>
      </p:sp>
      <p:sp>
        <p:nvSpPr>
          <p:cNvPr id="5" name="Footer Placeholder 4"/>
          <p:cNvSpPr>
            <a:spLocks noGrp="1"/>
          </p:cNvSpPr>
          <p:nvPr>
            <p:ph type="ftr" sz="quarter" idx="11"/>
          </p:nvPr>
        </p:nvSpPr>
        <p:spPr/>
        <p:txBody>
          <a:bodyPr/>
          <a:lstStyle>
            <a:lvl1pPr>
              <a:defRPr/>
            </a:lvl1pPr>
            <a:extLst/>
          </a:lstStyle>
          <a:p>
            <a:pPr>
              <a:defRPr/>
            </a:pPr>
            <a:endParaRPr lang="en-US" altLang="en-US"/>
          </a:p>
        </p:txBody>
      </p:sp>
      <p:sp>
        <p:nvSpPr>
          <p:cNvPr id="6" name="Slide Number Placeholder 5"/>
          <p:cNvSpPr>
            <a:spLocks noGrp="1"/>
          </p:cNvSpPr>
          <p:nvPr>
            <p:ph type="sldNum" sz="quarter" idx="12"/>
          </p:nvPr>
        </p:nvSpPr>
        <p:spPr/>
        <p:txBody>
          <a:bodyPr/>
          <a:lstStyle>
            <a:lvl1pPr>
              <a:defRPr/>
            </a:lvl1pPr>
            <a:extLst/>
          </a:lstStyle>
          <a:p>
            <a:pPr>
              <a:defRPr/>
            </a:pPr>
            <a:fld id="{CF1E78E8-083E-4D14-B4A5-EB7561D377E8}" type="slidenum">
              <a:rPr lang="en-US" altLang="en-US"/>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z="900"/>
            </a:lvl1pPr>
            <a:extLst/>
          </a:lstStyle>
          <a:p>
            <a:pPr>
              <a:defRPr/>
            </a:pPr>
            <a:r>
              <a:rPr lang="en-US" altLang="en-US" dirty="0" smtClean="0"/>
              <a:t>ETHICS FOR TRANSPORTATION PROFESSIONALS</a:t>
            </a:r>
            <a:endParaRPr lang="en-US" altLang="en-US" dirty="0"/>
          </a:p>
        </p:txBody>
      </p:sp>
      <p:sp>
        <p:nvSpPr>
          <p:cNvPr id="5" name="Footer Placeholder 4"/>
          <p:cNvSpPr>
            <a:spLocks noGrp="1"/>
          </p:cNvSpPr>
          <p:nvPr>
            <p:ph type="ftr" sz="quarter" idx="11"/>
          </p:nvPr>
        </p:nvSpPr>
        <p:spPr/>
        <p:txBody>
          <a:bodyPr/>
          <a:lstStyle>
            <a:lvl1pPr>
              <a:defRPr/>
            </a:lvl1pPr>
            <a:extLst/>
          </a:lstStyle>
          <a:p>
            <a:pPr>
              <a:defRPr/>
            </a:pPr>
            <a:endParaRPr lang="en-US" altLang="en-US" dirty="0"/>
          </a:p>
        </p:txBody>
      </p:sp>
      <p:sp>
        <p:nvSpPr>
          <p:cNvPr id="6" name="Slide Number Placeholder 5"/>
          <p:cNvSpPr>
            <a:spLocks noGrp="1"/>
          </p:cNvSpPr>
          <p:nvPr>
            <p:ph type="sldNum" sz="quarter" idx="12"/>
          </p:nvPr>
        </p:nvSpPr>
        <p:spPr/>
        <p:txBody>
          <a:bodyPr/>
          <a:lstStyle>
            <a:lvl1pPr>
              <a:defRPr/>
            </a:lvl1pPr>
            <a:extLst/>
          </a:lstStyle>
          <a:p>
            <a:pPr>
              <a:defRPr/>
            </a:pPr>
            <a:fld id="{471129F1-9811-4CF9-ABF7-77FC9543D713}" type="slidenum">
              <a:rPr lang="en-US" altLang="en-US"/>
              <a:pPr>
                <a:defRPr/>
              </a:pPr>
              <a:t>‹#›</a:t>
            </a:fld>
            <a:endParaRPr lang="en-US" altLang="en-US"/>
          </a:p>
        </p:txBody>
      </p:sp>
      <p:pic>
        <p:nvPicPr>
          <p:cNvPr id="110593" name="Picture 1" descr="C:\Users\wlawson\AppData\Local\Temp\wz76bc\Academic Coat of Arms Signature\For WEB, PRESENTATION or OTHER ON-SCREEN\PNG - transparent background\TTU_ACoA_fl4Crvs.png"/>
          <p:cNvPicPr>
            <a:picLocks noChangeAspect="1" noChangeArrowheads="1"/>
          </p:cNvPicPr>
          <p:nvPr userDrawn="1"/>
        </p:nvPicPr>
        <p:blipFill>
          <a:blip r:embed="rId2" cstate="print"/>
          <a:srcRect r="82560"/>
          <a:stretch>
            <a:fillRect/>
          </a:stretch>
        </p:blipFill>
        <p:spPr bwMode="auto">
          <a:xfrm>
            <a:off x="533400" y="5867400"/>
            <a:ext cx="603047" cy="822960"/>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a:defRPr/>
            </a:pPr>
            <a:endParaRPr lang="en-US"/>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a:defRPr/>
            </a:pPr>
            <a:endParaRPr lang="en-US"/>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en-US" smtClean="0"/>
              <a:t>Click to edit Master title style</a:t>
            </a:r>
            <a:endParaRPr lang="en-US"/>
          </a:p>
        </p:txBody>
      </p:sp>
      <p:sp>
        <p:nvSpPr>
          <p:cNvPr id="25" name="Date Placeholder 3"/>
          <p:cNvSpPr>
            <a:spLocks noGrp="1"/>
          </p:cNvSpPr>
          <p:nvPr>
            <p:ph type="dt" sz="half" idx="10"/>
          </p:nvPr>
        </p:nvSpPr>
        <p:spPr/>
        <p:txBody>
          <a:bodyPr/>
          <a:lstStyle>
            <a:lvl1pPr>
              <a:defRPr/>
            </a:lvl1pPr>
            <a:extLst/>
          </a:lstStyle>
          <a:p>
            <a:pPr>
              <a:defRPr/>
            </a:pPr>
            <a:r>
              <a:rPr lang="en-US" altLang="en-US"/>
              <a:t>FUNDAMENTALS OF ETHICS</a:t>
            </a:r>
          </a:p>
        </p:txBody>
      </p:sp>
      <p:sp>
        <p:nvSpPr>
          <p:cNvPr id="26" name="Footer Placeholder 4"/>
          <p:cNvSpPr>
            <a:spLocks noGrp="1"/>
          </p:cNvSpPr>
          <p:nvPr>
            <p:ph type="ftr" sz="quarter" idx="11"/>
          </p:nvPr>
        </p:nvSpPr>
        <p:spPr/>
        <p:txBody>
          <a:bodyPr/>
          <a:lstStyle>
            <a:lvl1pPr>
              <a:defRPr/>
            </a:lvl1pPr>
            <a:extLst/>
          </a:lstStyle>
          <a:p>
            <a:pPr>
              <a:defRPr/>
            </a:pPr>
            <a:endParaRPr lang="en-US" altLang="en-US"/>
          </a:p>
        </p:txBody>
      </p:sp>
      <p:sp>
        <p:nvSpPr>
          <p:cNvPr id="27" name="Slide Number Placeholder 5"/>
          <p:cNvSpPr>
            <a:spLocks noGrp="1"/>
          </p:cNvSpPr>
          <p:nvPr>
            <p:ph type="sldNum" sz="quarter" idx="12"/>
          </p:nvPr>
        </p:nvSpPr>
        <p:spPr/>
        <p:txBody>
          <a:bodyPr/>
          <a:lstStyle>
            <a:lvl1pPr>
              <a:defRPr/>
            </a:lvl1pPr>
            <a:extLst/>
          </a:lstStyle>
          <a:p>
            <a:pPr>
              <a:defRPr/>
            </a:pPr>
            <a:fld id="{A296AC16-DE56-4BC4-A9B7-A4D7A590D219}"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r>
              <a:rPr lang="en-US" altLang="en-US"/>
              <a:t>FUNDAMENTALS OF ETHICS</a:t>
            </a:r>
          </a:p>
        </p:txBody>
      </p:sp>
      <p:sp>
        <p:nvSpPr>
          <p:cNvPr id="6" name="Footer Placeholder 5"/>
          <p:cNvSpPr>
            <a:spLocks noGrp="1"/>
          </p:cNvSpPr>
          <p:nvPr>
            <p:ph type="ftr" sz="quarter" idx="11"/>
          </p:nvPr>
        </p:nvSpPr>
        <p:spPr/>
        <p:txBody>
          <a:bodyPr/>
          <a:lstStyle>
            <a:lvl1pPr>
              <a:defRPr/>
            </a:lvl1pPr>
            <a:extLst/>
          </a:lstStyle>
          <a:p>
            <a:pPr>
              <a:defRPr/>
            </a:pPr>
            <a:endParaRPr lang="en-US" altLang="en-US"/>
          </a:p>
        </p:txBody>
      </p:sp>
      <p:sp>
        <p:nvSpPr>
          <p:cNvPr id="7" name="Slide Number Placeholder 6"/>
          <p:cNvSpPr>
            <a:spLocks noGrp="1"/>
          </p:cNvSpPr>
          <p:nvPr>
            <p:ph type="sldNum" sz="quarter" idx="12"/>
          </p:nvPr>
        </p:nvSpPr>
        <p:spPr/>
        <p:txBody>
          <a:bodyPr/>
          <a:lstStyle>
            <a:lvl1pPr>
              <a:defRPr/>
            </a:lvl1pPr>
            <a:extLst/>
          </a:lstStyle>
          <a:p>
            <a:pPr>
              <a:defRPr/>
            </a:pPr>
            <a:fld id="{291230D6-3859-43B3-944A-9F28B79E764A}"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 name="Title 1"/>
          <p:cNvSpPr>
            <a:spLocks noGrp="1"/>
          </p:cNvSpPr>
          <p:nvPr>
            <p:ph type="title"/>
          </p:nvPr>
        </p:nvSpPr>
        <p:spPr>
          <a:xfrm>
            <a:off x="504824" y="512064"/>
            <a:ext cx="7772400" cy="914400"/>
          </a:xfrm>
        </p:spPr>
        <p:txBody>
          <a:bodyPr/>
          <a:lstStyle>
            <a:lvl1pPr>
              <a:defRPr sz="4000"/>
            </a:lvl1pPr>
            <a:extLst/>
          </a:lstStyle>
          <a:p>
            <a:r>
              <a:rPr lang="en-US" smtClean="0"/>
              <a:t>Click to edit Master title style</a:t>
            </a:r>
            <a:endParaRPr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r>
              <a:rPr lang="en-US" altLang="en-US"/>
              <a:t>FUNDAMENTALS OF ETHICS</a:t>
            </a:r>
          </a:p>
        </p:txBody>
      </p:sp>
      <p:sp>
        <p:nvSpPr>
          <p:cNvPr id="18" name="Footer Placeholder 7"/>
          <p:cNvSpPr>
            <a:spLocks noGrp="1"/>
          </p:cNvSpPr>
          <p:nvPr>
            <p:ph type="ftr" sz="quarter" idx="11"/>
          </p:nvPr>
        </p:nvSpPr>
        <p:spPr/>
        <p:txBody>
          <a:bodyPr/>
          <a:lstStyle>
            <a:lvl1pPr>
              <a:defRPr/>
            </a:lvl1pPr>
            <a:extLst/>
          </a:lstStyle>
          <a:p>
            <a:pPr>
              <a:defRPr/>
            </a:pPr>
            <a:endParaRPr lang="en-US" altLang="en-US"/>
          </a:p>
        </p:txBody>
      </p:sp>
      <p:sp>
        <p:nvSpPr>
          <p:cNvPr id="19" name="Slide Number Placeholder 8"/>
          <p:cNvSpPr>
            <a:spLocks noGrp="1"/>
          </p:cNvSpPr>
          <p:nvPr>
            <p:ph type="sldNum" sz="quarter" idx="12"/>
          </p:nvPr>
        </p:nvSpPr>
        <p:spPr/>
        <p:txBody>
          <a:bodyPr/>
          <a:lstStyle>
            <a:lvl1pPr>
              <a:defRPr/>
            </a:lvl1pPr>
            <a:extLst/>
          </a:lstStyle>
          <a:p>
            <a:pPr>
              <a:defRPr/>
            </a:pPr>
            <a:fld id="{4E1E8511-AC6B-4E86-A6D4-C05ADAE5672D}"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extLst/>
          </a:lstStyle>
          <a:p>
            <a:pPr>
              <a:defRPr/>
            </a:pPr>
            <a:r>
              <a:rPr lang="en-US" altLang="en-US"/>
              <a:t>FUNDAMENTALS OF ETHICS</a:t>
            </a:r>
          </a:p>
        </p:txBody>
      </p:sp>
      <p:sp>
        <p:nvSpPr>
          <p:cNvPr id="4" name="Footer Placeholder 3"/>
          <p:cNvSpPr>
            <a:spLocks noGrp="1"/>
          </p:cNvSpPr>
          <p:nvPr>
            <p:ph type="ftr" sz="quarter" idx="11"/>
          </p:nvPr>
        </p:nvSpPr>
        <p:spPr/>
        <p:txBody>
          <a:bodyPr/>
          <a:lstStyle>
            <a:lvl1pPr>
              <a:defRPr/>
            </a:lvl1pPr>
            <a:extLst/>
          </a:lstStyle>
          <a:p>
            <a:pPr>
              <a:defRPr/>
            </a:pPr>
            <a:endParaRPr lang="en-US" altLang="en-US"/>
          </a:p>
        </p:txBody>
      </p:sp>
      <p:sp>
        <p:nvSpPr>
          <p:cNvPr id="5" name="Slide Number Placeholder 4"/>
          <p:cNvSpPr>
            <a:spLocks noGrp="1"/>
          </p:cNvSpPr>
          <p:nvPr>
            <p:ph type="sldNum" sz="quarter" idx="12"/>
          </p:nvPr>
        </p:nvSpPr>
        <p:spPr/>
        <p:txBody>
          <a:bodyPr/>
          <a:lstStyle>
            <a:lvl1pPr>
              <a:defRPr/>
            </a:lvl1pPr>
            <a:extLst/>
          </a:lstStyle>
          <a:p>
            <a:pPr>
              <a:defRPr/>
            </a:pPr>
            <a:fld id="{DE4C0C42-41A4-4AFE-8D14-45260C474512}"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a:defRPr/>
            </a:pPr>
            <a:r>
              <a:rPr lang="en-US" altLang="en-US"/>
              <a:t>FUNDAMENTALS OF ETHICS</a:t>
            </a:r>
          </a:p>
        </p:txBody>
      </p:sp>
      <p:sp>
        <p:nvSpPr>
          <p:cNvPr id="3" name="Footer Placeholder 2"/>
          <p:cNvSpPr>
            <a:spLocks noGrp="1"/>
          </p:cNvSpPr>
          <p:nvPr>
            <p:ph type="ftr" sz="quarter" idx="11"/>
          </p:nvPr>
        </p:nvSpPr>
        <p:spPr/>
        <p:txBody>
          <a:bodyPr/>
          <a:lstStyle>
            <a:lvl1pPr>
              <a:defRPr/>
            </a:lvl1pPr>
            <a:extLst/>
          </a:lstStyle>
          <a:p>
            <a:pPr>
              <a:defRPr/>
            </a:pPr>
            <a:endParaRPr lang="en-US" altLang="en-US"/>
          </a:p>
        </p:txBody>
      </p:sp>
      <p:sp>
        <p:nvSpPr>
          <p:cNvPr id="4" name="Slide Number Placeholder 3"/>
          <p:cNvSpPr>
            <a:spLocks noGrp="1"/>
          </p:cNvSpPr>
          <p:nvPr>
            <p:ph type="sldNum" sz="quarter" idx="12"/>
          </p:nvPr>
        </p:nvSpPr>
        <p:spPr/>
        <p:txBody>
          <a:bodyPr/>
          <a:lstStyle>
            <a:lvl1pPr>
              <a:defRPr/>
            </a:lvl1pPr>
            <a:extLst/>
          </a:lstStyle>
          <a:p>
            <a:pPr>
              <a:defRPr/>
            </a:pPr>
            <a:fld id="{44966F03-7BAC-422B-8732-E77EE613326A}"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r>
              <a:rPr lang="en-US" altLang="en-US"/>
              <a:t>FUNDAMENTALS OF ETHICS</a:t>
            </a:r>
          </a:p>
        </p:txBody>
      </p:sp>
      <p:sp>
        <p:nvSpPr>
          <p:cNvPr id="6" name="Footer Placeholder 5"/>
          <p:cNvSpPr>
            <a:spLocks noGrp="1"/>
          </p:cNvSpPr>
          <p:nvPr>
            <p:ph type="ftr" sz="quarter" idx="11"/>
          </p:nvPr>
        </p:nvSpPr>
        <p:spPr/>
        <p:txBody>
          <a:bodyPr/>
          <a:lstStyle>
            <a:lvl1pPr>
              <a:defRPr/>
            </a:lvl1pPr>
            <a:extLst/>
          </a:lstStyle>
          <a:p>
            <a:pPr>
              <a:defRPr/>
            </a:pPr>
            <a:endParaRPr lang="en-US" altLang="en-US"/>
          </a:p>
        </p:txBody>
      </p:sp>
      <p:sp>
        <p:nvSpPr>
          <p:cNvPr id="7" name="Slide Number Placeholder 6"/>
          <p:cNvSpPr>
            <a:spLocks noGrp="1"/>
          </p:cNvSpPr>
          <p:nvPr>
            <p:ph type="sldNum" sz="quarter" idx="12"/>
          </p:nvPr>
        </p:nvSpPr>
        <p:spPr/>
        <p:txBody>
          <a:bodyPr/>
          <a:lstStyle>
            <a:lvl1pPr>
              <a:defRPr/>
            </a:lvl1pPr>
            <a:extLst/>
          </a:lstStyle>
          <a:p>
            <a:pPr>
              <a:defRPr/>
            </a:pPr>
            <a:fld id="{FC88B8A1-8EF8-430B-A48B-3E1C55283E07}"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1298375"/>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1297400"/>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5"/>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1298375"/>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1297400"/>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1298373"/>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1297398"/>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smtClean="0"/>
              <a:t>Click icon to add picture</a:t>
            </a:r>
            <a:endParaRPr lang="en-US" noProof="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r>
              <a:rPr lang="en-US" altLang="en-US"/>
              <a:t>FUNDAMENTALS OF ETHICS</a:t>
            </a:r>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ltLang="en-US"/>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A2050494-F05D-4AF8-A9BF-B4101E3181D0}"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a:p>
        </p:txBody>
      </p:sp>
      <p:sp>
        <p:nvSpPr>
          <p:cNvPr id="1036"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900" b="0">
                <a:solidFill>
                  <a:schemeClr val="tx2"/>
                </a:solidFill>
              </a:defRPr>
            </a:lvl1pPr>
            <a:extLst/>
          </a:lstStyle>
          <a:p>
            <a:pPr>
              <a:defRPr/>
            </a:pPr>
            <a:r>
              <a:rPr lang="en-US" altLang="en-US" dirty="0" smtClean="0"/>
              <a:t>ETHICS FOR TRANSPORTATION PROFESSIONALS</a:t>
            </a:r>
            <a:endParaRPr lang="en-US" altLang="en-US" dirty="0"/>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a:defRPr/>
            </a:pPr>
            <a:endParaRPr lang="en-US" alt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a:defRPr/>
            </a:pPr>
            <a:fld id="{1BFC8D2B-9E56-4E32-B0E7-B73752504CF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hf sldNum="0" hdr="0" ftr="0"/>
  <p:txStyles>
    <p:titleStyle>
      <a:lvl1pPr algn="l" rtl="0" eaLnBrk="0" fontAlgn="base" hangingPunct="0">
        <a:spcBef>
          <a:spcPct val="0"/>
        </a:spcBef>
        <a:spcAft>
          <a:spcPct val="0"/>
        </a:spcAft>
        <a:defRPr sz="4000" kern="1200" spc="-100">
          <a:solidFill>
            <a:srgbClr val="F8F8F8"/>
          </a:solidFill>
          <a:latin typeface="+mj-lt"/>
          <a:ea typeface="+mj-ea"/>
          <a:cs typeface="+mj-cs"/>
        </a:defRPr>
      </a:lvl1pPr>
      <a:lvl2pPr algn="l" rtl="0" eaLnBrk="0" fontAlgn="base" hangingPunct="0">
        <a:spcBef>
          <a:spcPct val="0"/>
        </a:spcBef>
        <a:spcAft>
          <a:spcPct val="0"/>
        </a:spcAft>
        <a:defRPr sz="4000">
          <a:solidFill>
            <a:srgbClr val="F8F8F8"/>
          </a:solidFill>
          <a:latin typeface="Consolas" pitchFamily="49" charset="0"/>
        </a:defRPr>
      </a:lvl2pPr>
      <a:lvl3pPr algn="l" rtl="0" eaLnBrk="0" fontAlgn="base" hangingPunct="0">
        <a:spcBef>
          <a:spcPct val="0"/>
        </a:spcBef>
        <a:spcAft>
          <a:spcPct val="0"/>
        </a:spcAft>
        <a:defRPr sz="4000">
          <a:solidFill>
            <a:srgbClr val="F8F8F8"/>
          </a:solidFill>
          <a:latin typeface="Consolas" pitchFamily="49" charset="0"/>
        </a:defRPr>
      </a:lvl3pPr>
      <a:lvl4pPr algn="l" rtl="0" eaLnBrk="0" fontAlgn="base" hangingPunct="0">
        <a:spcBef>
          <a:spcPct val="0"/>
        </a:spcBef>
        <a:spcAft>
          <a:spcPct val="0"/>
        </a:spcAft>
        <a:defRPr sz="4000">
          <a:solidFill>
            <a:srgbClr val="F8F8F8"/>
          </a:solidFill>
          <a:latin typeface="Consolas" pitchFamily="49" charset="0"/>
        </a:defRPr>
      </a:lvl4pPr>
      <a:lvl5pPr algn="l" rtl="0" eaLnBrk="0" fontAlgn="base" hangingPunct="0">
        <a:spcBef>
          <a:spcPct val="0"/>
        </a:spcBef>
        <a:spcAft>
          <a:spcPct val="0"/>
        </a:spcAft>
        <a:defRPr sz="4000">
          <a:solidFill>
            <a:srgbClr val="F8F8F8"/>
          </a:solidFill>
          <a:latin typeface="Consolas" pitchFamily="49" charset="0"/>
        </a:defRPr>
      </a:lvl5pPr>
      <a:lvl6pPr marL="457200" algn="l" rtl="0" fontAlgn="base">
        <a:spcBef>
          <a:spcPct val="0"/>
        </a:spcBef>
        <a:spcAft>
          <a:spcPct val="0"/>
        </a:spcAft>
        <a:defRPr sz="4000">
          <a:solidFill>
            <a:srgbClr val="F8F8F8"/>
          </a:solidFill>
          <a:latin typeface="Consolas" pitchFamily="49" charset="0"/>
        </a:defRPr>
      </a:lvl6pPr>
      <a:lvl7pPr marL="914400" algn="l" rtl="0" fontAlgn="base">
        <a:spcBef>
          <a:spcPct val="0"/>
        </a:spcBef>
        <a:spcAft>
          <a:spcPct val="0"/>
        </a:spcAft>
        <a:defRPr sz="4000">
          <a:solidFill>
            <a:srgbClr val="F8F8F8"/>
          </a:solidFill>
          <a:latin typeface="Consolas" pitchFamily="49" charset="0"/>
        </a:defRPr>
      </a:lvl7pPr>
      <a:lvl8pPr marL="1371600" algn="l" rtl="0" fontAlgn="base">
        <a:spcBef>
          <a:spcPct val="0"/>
        </a:spcBef>
        <a:spcAft>
          <a:spcPct val="0"/>
        </a:spcAft>
        <a:defRPr sz="4000">
          <a:solidFill>
            <a:srgbClr val="F8F8F8"/>
          </a:solidFill>
          <a:latin typeface="Consolas" pitchFamily="49" charset="0"/>
        </a:defRPr>
      </a:lvl8pPr>
      <a:lvl9pPr marL="1828800" algn="l" rtl="0" fontAlgn="base">
        <a:spcBef>
          <a:spcPct val="0"/>
        </a:spcBef>
        <a:spcAft>
          <a:spcPct val="0"/>
        </a:spcAft>
        <a:defRPr sz="4000">
          <a:solidFill>
            <a:srgbClr val="F8F8F8"/>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969696"/>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969696"/>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3315" name="Rectangle 3"/>
          <p:cNvSpPr>
            <a:spLocks noGrp="1" noChangeArrowheads="1"/>
          </p:cNvSpPr>
          <p:nvPr>
            <p:ph type="subTitle" idx="1"/>
          </p:nvPr>
        </p:nvSpPr>
        <p:spPr>
          <a:xfrm>
            <a:off x="990600" y="4114800"/>
            <a:ext cx="7620000" cy="2133600"/>
          </a:xfrm>
        </p:spPr>
        <p:txBody>
          <a:bodyPr/>
          <a:lstStyle/>
          <a:p>
            <a:pPr algn="r" eaLnBrk="1" hangingPunct="1">
              <a:lnSpc>
                <a:spcPct val="110000"/>
              </a:lnSpc>
              <a:spcBef>
                <a:spcPct val="0"/>
              </a:spcBef>
            </a:pPr>
            <a:r>
              <a:rPr lang="en-US" sz="1600" b="1" dirty="0" smtClean="0">
                <a:solidFill>
                  <a:schemeClr val="bg1"/>
                </a:solidFill>
              </a:rPr>
              <a:t>108</a:t>
            </a:r>
            <a:r>
              <a:rPr lang="en-US" sz="1600" b="1" baseline="30000" dirty="0" smtClean="0">
                <a:solidFill>
                  <a:schemeClr val="bg1"/>
                </a:solidFill>
              </a:rPr>
              <a:t>th</a:t>
            </a:r>
            <a:r>
              <a:rPr lang="en-US" sz="1600" b="1" dirty="0" smtClean="0">
                <a:solidFill>
                  <a:schemeClr val="bg1"/>
                </a:solidFill>
              </a:rPr>
              <a:t>  TRC MEETING</a:t>
            </a:r>
          </a:p>
          <a:p>
            <a:pPr algn="r" eaLnBrk="1" hangingPunct="1">
              <a:lnSpc>
                <a:spcPct val="110000"/>
              </a:lnSpc>
              <a:spcBef>
                <a:spcPct val="0"/>
              </a:spcBef>
            </a:pPr>
            <a:r>
              <a:rPr lang="en-US" sz="1600" b="1" dirty="0" smtClean="0">
                <a:solidFill>
                  <a:schemeClr val="bg1"/>
                </a:solidFill>
              </a:rPr>
              <a:t>2019 Transportation Engineering Conference</a:t>
            </a:r>
          </a:p>
          <a:p>
            <a:pPr algn="r" eaLnBrk="1" hangingPunct="1">
              <a:lnSpc>
                <a:spcPct val="110000"/>
              </a:lnSpc>
              <a:spcBef>
                <a:spcPct val="0"/>
              </a:spcBef>
            </a:pPr>
            <a:r>
              <a:rPr lang="en-US" sz="1400" dirty="0" smtClean="0">
                <a:solidFill>
                  <a:schemeClr val="bg1"/>
                </a:solidFill>
              </a:rPr>
              <a:t>Hot Springs Convention Center, Hot Springs, AR</a:t>
            </a:r>
          </a:p>
          <a:p>
            <a:pPr algn="r" eaLnBrk="1" hangingPunct="1">
              <a:lnSpc>
                <a:spcPct val="110000"/>
              </a:lnSpc>
              <a:spcBef>
                <a:spcPct val="0"/>
              </a:spcBef>
            </a:pPr>
            <a:r>
              <a:rPr lang="en-US" sz="1400" dirty="0" smtClean="0">
                <a:solidFill>
                  <a:schemeClr val="bg1"/>
                </a:solidFill>
              </a:rPr>
              <a:t>August 14, 2019</a:t>
            </a:r>
            <a:endParaRPr lang="en-US" sz="1800" dirty="0" smtClean="0">
              <a:solidFill>
                <a:schemeClr val="bg1"/>
              </a:solidFill>
            </a:endParaRPr>
          </a:p>
          <a:p>
            <a:pPr eaLnBrk="1" hangingPunct="1">
              <a:lnSpc>
                <a:spcPct val="110000"/>
              </a:lnSpc>
              <a:spcBef>
                <a:spcPct val="0"/>
              </a:spcBef>
            </a:pPr>
            <a:endParaRPr lang="en-US" sz="700" b="1" dirty="0" smtClean="0">
              <a:solidFill>
                <a:schemeClr val="bg1"/>
              </a:solidFill>
            </a:endParaRPr>
          </a:p>
          <a:p>
            <a:pPr eaLnBrk="1" hangingPunct="1">
              <a:lnSpc>
                <a:spcPct val="110000"/>
              </a:lnSpc>
              <a:spcBef>
                <a:spcPct val="0"/>
              </a:spcBef>
            </a:pPr>
            <a:r>
              <a:rPr lang="en-US" sz="1600" b="1" dirty="0" smtClean="0">
                <a:solidFill>
                  <a:schemeClr val="bg1"/>
                </a:solidFill>
              </a:rPr>
              <a:t>William D. Lawson, P.E., Ph.D.</a:t>
            </a:r>
          </a:p>
          <a:p>
            <a:pPr eaLnBrk="1" hangingPunct="1">
              <a:lnSpc>
                <a:spcPct val="110000"/>
              </a:lnSpc>
              <a:spcBef>
                <a:spcPct val="0"/>
              </a:spcBef>
            </a:pPr>
            <a:r>
              <a:rPr lang="en-US" sz="1400" dirty="0" smtClean="0">
                <a:solidFill>
                  <a:schemeClr val="bg1"/>
                </a:solidFill>
              </a:rPr>
              <a:t>Murdough Center for Engineering Professionalism</a:t>
            </a:r>
          </a:p>
          <a:p>
            <a:pPr eaLnBrk="1" hangingPunct="1">
              <a:lnSpc>
                <a:spcPct val="110000"/>
              </a:lnSpc>
              <a:spcBef>
                <a:spcPct val="0"/>
              </a:spcBef>
            </a:pPr>
            <a:r>
              <a:rPr lang="en-US" sz="1400" dirty="0" smtClean="0">
                <a:solidFill>
                  <a:schemeClr val="bg1"/>
                </a:solidFill>
              </a:rPr>
              <a:t>Texas Tech University, Lubbock, TX</a:t>
            </a:r>
            <a:endParaRPr lang="en-US" sz="1800" dirty="0" smtClean="0">
              <a:solidFill>
                <a:schemeClr val="bg1"/>
              </a:solidFill>
            </a:endParaRPr>
          </a:p>
        </p:txBody>
      </p:sp>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5867400" y="5333648"/>
            <a:ext cx="2743200" cy="914752"/>
          </a:xfrm>
          <a:prstGeom prst="rect">
            <a:avLst/>
          </a:prstGeom>
        </p:spPr>
      </p:pic>
      <p:pic>
        <p:nvPicPr>
          <p:cNvPr id="3" name="Picture 2"/>
          <p:cNvPicPr>
            <a:picLocks noChangeAspect="1"/>
          </p:cNvPicPr>
          <p:nvPr/>
        </p:nvPicPr>
        <p:blipFill>
          <a:blip r:embed="rId4">
            <a:clrChange>
              <a:clrFrom>
                <a:srgbClr val="FFFFFF"/>
              </a:clrFrom>
              <a:clrTo>
                <a:srgbClr val="FFFFFF">
                  <a:alpha val="0"/>
                </a:srgbClr>
              </a:clrTo>
            </a:clrChange>
          </a:blip>
          <a:stretch>
            <a:fillRect/>
          </a:stretch>
        </p:blipFill>
        <p:spPr>
          <a:xfrm>
            <a:off x="4772297" y="37997"/>
            <a:ext cx="4334591" cy="2427371"/>
          </a:xfrm>
          <a:prstGeom prst="rect">
            <a:avLst/>
          </a:prstGeom>
        </p:spPr>
      </p:pic>
      <p:sp>
        <p:nvSpPr>
          <p:cNvPr id="4" name="TextBox 3"/>
          <p:cNvSpPr txBox="1"/>
          <p:nvPr/>
        </p:nvSpPr>
        <p:spPr>
          <a:xfrm>
            <a:off x="762000" y="1806476"/>
            <a:ext cx="7391400" cy="2336024"/>
          </a:xfrm>
          <a:prstGeom prst="rect">
            <a:avLst/>
          </a:prstGeom>
          <a:noFill/>
        </p:spPr>
        <p:txBody>
          <a:bodyPr wrap="square" rtlCol="0">
            <a:spAutoFit/>
          </a:bodyPr>
          <a:lstStyle/>
          <a:p>
            <a:pPr>
              <a:lnSpc>
                <a:spcPct val="90000"/>
              </a:lnSpc>
            </a:pPr>
            <a:r>
              <a:rPr lang="en-US" sz="5400" b="1" dirty="0" smtClean="0">
                <a:solidFill>
                  <a:schemeClr val="bg1"/>
                </a:solidFill>
                <a:latin typeface="Consolas" panose="020B0609020204030204" pitchFamily="49" charset="0"/>
                <a:cs typeface="Consolas" panose="020B0609020204030204" pitchFamily="49" charset="0"/>
              </a:rPr>
              <a:t>ETHICS</a:t>
            </a:r>
            <a:r>
              <a:rPr lang="en-US" sz="4800" b="1" dirty="0" smtClean="0">
                <a:solidFill>
                  <a:schemeClr val="bg1"/>
                </a:solidFill>
                <a:latin typeface="Consolas" panose="020B0609020204030204" pitchFamily="49" charset="0"/>
                <a:cs typeface="Consolas" panose="020B0609020204030204" pitchFamily="49" charset="0"/>
              </a:rPr>
              <a:t> </a:t>
            </a:r>
            <a:r>
              <a:rPr lang="en-US" sz="3600" b="1" dirty="0" smtClean="0">
                <a:solidFill>
                  <a:schemeClr val="bg1"/>
                </a:solidFill>
                <a:latin typeface="Consolas" panose="020B0609020204030204" pitchFamily="49" charset="0"/>
                <a:cs typeface="Consolas" panose="020B0609020204030204" pitchFamily="49" charset="0"/>
              </a:rPr>
              <a:t>FOR</a:t>
            </a:r>
            <a:r>
              <a:rPr lang="en-US" sz="4800" b="1" dirty="0" smtClean="0">
                <a:solidFill>
                  <a:schemeClr val="bg1"/>
                </a:solidFill>
                <a:latin typeface="Consolas" panose="020B0609020204030204" pitchFamily="49" charset="0"/>
                <a:cs typeface="Consolas" panose="020B0609020204030204" pitchFamily="49" charset="0"/>
              </a:rPr>
              <a:t> </a:t>
            </a:r>
            <a:r>
              <a:rPr lang="en-US" sz="5400" b="1" dirty="0" smtClean="0">
                <a:solidFill>
                  <a:schemeClr val="bg1"/>
                </a:solidFill>
                <a:latin typeface="Consolas" panose="020B0609020204030204" pitchFamily="49" charset="0"/>
                <a:cs typeface="Consolas" panose="020B0609020204030204" pitchFamily="49" charset="0"/>
              </a:rPr>
              <a:t>TRANSPORTATION PROFESSIONALS</a:t>
            </a:r>
            <a:endParaRPr lang="en-US" sz="5400" b="1" dirty="0">
              <a:solidFill>
                <a:schemeClr val="bg1"/>
              </a:solidFill>
              <a:latin typeface="Consolas" panose="020B0609020204030204" pitchFamily="49" charset="0"/>
              <a:cs typeface="Consolas" panose="020B0609020204030204" pitchFamily="49" charset="0"/>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oing to the movi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63488"/>
            <a:ext cx="9144000" cy="6094512"/>
          </a:xfrm>
          <a:prstGeom prst="rect">
            <a:avLst/>
          </a:prstGeom>
          <a:noFill/>
          <a:extLst>
            <a:ext uri="{909E8E84-426E-40DD-AFC4-6F175D3DCCD1}">
              <a14:hiddenFill xmlns:a14="http://schemas.microsoft.com/office/drawing/2010/main">
                <a:solidFill>
                  <a:srgbClr val="FFFFFF"/>
                </a:solidFill>
              </a14:hiddenFill>
            </a:ext>
          </a:extLst>
        </p:spPr>
      </p:pic>
      <p:sp>
        <p:nvSpPr>
          <p:cNvPr id="16386" name="Date Placeholder 3"/>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sp>
        <p:nvSpPr>
          <p:cNvPr id="5" name="Rectangle 2"/>
          <p:cNvSpPr txBox="1">
            <a:spLocks noChangeArrowheads="1"/>
          </p:cNvSpPr>
          <p:nvPr/>
        </p:nvSpPr>
        <p:spPr>
          <a:xfrm>
            <a:off x="533400" y="76200"/>
            <a:ext cx="7772400" cy="914400"/>
          </a:xfrm>
          <a:prstGeom prst="rect">
            <a:avLst/>
          </a:prstGeom>
        </p:spPr>
        <p:txBody>
          <a:bodyPr/>
          <a:lstStyle/>
          <a:p>
            <a:pPr fontAlgn="auto">
              <a:spcAft>
                <a:spcPts val="0"/>
              </a:spcAft>
              <a:defRPr/>
            </a:pPr>
            <a:r>
              <a:rPr lang="en-US" sz="4000" spc="-100" dirty="0" smtClean="0">
                <a:solidFill>
                  <a:schemeClr val="tx2">
                    <a:satMod val="200000"/>
                  </a:schemeClr>
                </a:solidFill>
                <a:latin typeface="+mj-lt"/>
                <a:ea typeface="+mj-ea"/>
                <a:cs typeface="+mj-cs"/>
              </a:rPr>
              <a:t>Ethics and Honesty</a:t>
            </a:r>
          </a:p>
          <a:p>
            <a:pPr fontAlgn="auto">
              <a:spcAft>
                <a:spcPts val="0"/>
              </a:spcAft>
              <a:defRPr/>
            </a:pPr>
            <a:r>
              <a:rPr lang="en-US" sz="3200" dirty="0"/>
              <a:t>Mom takes three kids to the movie…</a:t>
            </a:r>
          </a:p>
          <a:p>
            <a:pPr fontAlgn="auto">
              <a:spcAft>
                <a:spcPts val="0"/>
              </a:spcAft>
              <a:defRPr/>
            </a:pPr>
            <a:endParaRPr lang="en-US" sz="4000" spc="-100" dirty="0">
              <a:solidFill>
                <a:schemeClr val="tx2">
                  <a:satMod val="200000"/>
                </a:schemeClr>
              </a:solidFill>
              <a:latin typeface="+mj-lt"/>
              <a:ea typeface="+mj-ea"/>
              <a:cs typeface="+mj-cs"/>
            </a:endParaRPr>
          </a:p>
        </p:txBody>
      </p:sp>
      <p:sp>
        <p:nvSpPr>
          <p:cNvPr id="6" name="Rectangle 3"/>
          <p:cNvSpPr txBox="1">
            <a:spLocks noChangeArrowheads="1"/>
          </p:cNvSpPr>
          <p:nvPr/>
        </p:nvSpPr>
        <p:spPr>
          <a:xfrm>
            <a:off x="2971800" y="5753770"/>
            <a:ext cx="6019800" cy="662906"/>
          </a:xfrm>
          <a:prstGeom prst="rect">
            <a:avLst/>
          </a:prstGeom>
        </p:spPr>
        <p:txBody>
          <a:bodyPr>
            <a:normAutofit/>
          </a:bodyPr>
          <a:lstStyle/>
          <a:p>
            <a:pPr marL="411480" indent="-342900" fontAlgn="auto">
              <a:spcBef>
                <a:spcPts val="700"/>
              </a:spcBef>
              <a:spcAft>
                <a:spcPts val="0"/>
              </a:spcAft>
              <a:buClr>
                <a:schemeClr val="tx2"/>
              </a:buClr>
              <a:buSzPct val="95000"/>
              <a:buFont typeface="Wingdings" pitchFamily="2" charset="2"/>
              <a:buNone/>
              <a:defRPr/>
            </a:pPr>
            <a:endParaRPr lang="en-US" sz="1400" dirty="0">
              <a:latin typeface="+mn-lt"/>
            </a:endParaRPr>
          </a:p>
        </p:txBody>
      </p:sp>
      <p:pic>
        <p:nvPicPr>
          <p:cNvPr id="7" name="Picture 1" descr="C:\Users\wlawson\AppData\Local\Temp\wz76bc\Academic Coat of Arms Signature\For WEB, PRESENTATION or OTHER ON-SCREEN\PNG - transparent background\TTU_ACoA_fl4Crvs.png"/>
          <p:cNvPicPr>
            <a:picLocks noChangeAspect="1" noChangeArrowheads="1"/>
          </p:cNvPicPr>
          <p:nvPr/>
        </p:nvPicPr>
        <p:blipFill>
          <a:blip r:embed="rId4" cstate="print"/>
          <a:srcRect r="82560"/>
          <a:stretch>
            <a:fillRect/>
          </a:stretch>
        </p:blipFill>
        <p:spPr bwMode="auto">
          <a:xfrm>
            <a:off x="533400" y="5867400"/>
            <a:ext cx="603047" cy="822960"/>
          </a:xfrm>
          <a:prstGeom prst="rect">
            <a:avLst/>
          </a:prstGeom>
          <a:noFill/>
        </p:spPr>
      </p:pic>
    </p:spTree>
    <p:extLst>
      <p:ext uri="{BB962C8B-B14F-4D97-AF65-F5344CB8AC3E}">
        <p14:creationId xmlns:p14="http://schemas.microsoft.com/office/powerpoint/2010/main" val="35670471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FFCCCC"/>
            </a:gs>
            <a:gs pos="65000">
              <a:schemeClr val="bg1">
                <a:shade val="90000"/>
                <a:satMod val="375000"/>
              </a:schemeClr>
            </a:gs>
            <a:gs pos="100000">
              <a:schemeClr val="bg2">
                <a:tint val="88000"/>
                <a:satMod val="400000"/>
              </a:schemeClr>
            </a:gs>
          </a:gsLst>
          <a:lin ang="8100000" scaled="1"/>
          <a:tileRect/>
        </a:gradFill>
        <a:effectLst/>
      </p:bgPr>
    </p:bg>
    <p:spTree>
      <p:nvGrpSpPr>
        <p:cNvPr id="1" name=""/>
        <p:cNvGrpSpPr/>
        <p:nvPr/>
      </p:nvGrpSpPr>
      <p:grpSpPr>
        <a:xfrm>
          <a:off x="0" y="0"/>
          <a:ext cx="0" cy="0"/>
          <a:chOff x="0" y="0"/>
          <a:chExt cx="0" cy="0"/>
        </a:xfrm>
      </p:grpSpPr>
      <p:sp>
        <p:nvSpPr>
          <p:cNvPr id="15362" name="Date Placeholder 3"/>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sp>
        <p:nvSpPr>
          <p:cNvPr id="5" name="Title 4"/>
          <p:cNvSpPr>
            <a:spLocks noGrp="1"/>
          </p:cNvSpPr>
          <p:nvPr>
            <p:ph type="ctrTitle"/>
          </p:nvPr>
        </p:nvSpPr>
        <p:spPr/>
        <p:txBody>
          <a:bodyPr/>
          <a:lstStyle/>
          <a:p>
            <a:pPr eaLnBrk="1" fontAlgn="auto" hangingPunct="1">
              <a:spcAft>
                <a:spcPts val="0"/>
              </a:spcAft>
              <a:defRPr/>
            </a:pPr>
            <a:r>
              <a:rPr lang="en-US" dirty="0" smtClean="0">
                <a:solidFill>
                  <a:schemeClr val="tx2">
                    <a:satMod val="200000"/>
                  </a:schemeClr>
                </a:solidFill>
              </a:rPr>
              <a:t>Ethical standards…</a:t>
            </a:r>
            <a:endParaRPr lang="en-US" dirty="0">
              <a:solidFill>
                <a:schemeClr val="tx2">
                  <a:satMod val="200000"/>
                </a:schemeClr>
              </a:solidFill>
            </a:endParaRPr>
          </a:p>
        </p:txBody>
      </p:sp>
      <p:sp>
        <p:nvSpPr>
          <p:cNvPr id="15364" name="Subtitle 5"/>
          <p:cNvSpPr>
            <a:spLocks noGrp="1"/>
          </p:cNvSpPr>
          <p:nvPr>
            <p:ph type="subTitle" idx="1"/>
          </p:nvPr>
        </p:nvSpPr>
        <p:spPr>
          <a:xfrm>
            <a:off x="914400" y="2835275"/>
            <a:ext cx="7772400" cy="1508125"/>
          </a:xfrm>
        </p:spPr>
        <p:txBody>
          <a:bodyPr/>
          <a:lstStyle/>
          <a:p>
            <a:pPr eaLnBrk="1" hangingPunct="1">
              <a:spcBef>
                <a:spcPct val="0"/>
              </a:spcBef>
            </a:pPr>
            <a:r>
              <a:rPr lang="en-US" dirty="0" smtClean="0"/>
              <a:t>Learning Objective 1</a:t>
            </a:r>
          </a:p>
        </p:txBody>
      </p:sp>
      <p:pic>
        <p:nvPicPr>
          <p:cNvPr id="6" name="Picture 1" descr="C:\Users\wlawson\AppData\Local\Temp\wz76bc\Academic Coat of Arms Signature\For WEB, PRESENTATION or OTHER ON-SCREEN\PNG - transparent background\TTU_ACoA_fl4Crvs.png"/>
          <p:cNvPicPr>
            <a:picLocks noChangeAspect="1" noChangeArrowheads="1"/>
          </p:cNvPicPr>
          <p:nvPr/>
        </p:nvPicPr>
        <p:blipFill>
          <a:blip r:embed="rId3" cstate="print"/>
          <a:srcRect r="82560"/>
          <a:stretch>
            <a:fillRect/>
          </a:stretch>
        </p:blipFill>
        <p:spPr bwMode="auto">
          <a:xfrm>
            <a:off x="533400" y="5867400"/>
            <a:ext cx="603047" cy="82296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7772400" cy="914400"/>
          </a:xfrm>
        </p:spPr>
        <p:txBody>
          <a:bodyPr/>
          <a:lstStyle/>
          <a:p>
            <a:pPr eaLnBrk="1" fontAlgn="auto" hangingPunct="1">
              <a:spcAft>
                <a:spcPts val="0"/>
              </a:spcAft>
              <a:defRPr/>
            </a:pPr>
            <a:r>
              <a:rPr lang="en-US" dirty="0" smtClean="0">
                <a:solidFill>
                  <a:schemeClr val="tx2">
                    <a:satMod val="200000"/>
                  </a:schemeClr>
                </a:solidFill>
              </a:rPr>
              <a:t>Arkansas Department of Transportation</a:t>
            </a:r>
            <a:endParaRPr lang="en-US" dirty="0">
              <a:solidFill>
                <a:schemeClr val="tx2">
                  <a:satMod val="200000"/>
                </a:schemeClr>
              </a:solidFill>
            </a:endParaRPr>
          </a:p>
        </p:txBody>
      </p:sp>
      <p:sp>
        <p:nvSpPr>
          <p:cNvPr id="26627"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mtClean="0">
                <a:solidFill>
                  <a:schemeClr val="tx2"/>
                </a:solidFill>
              </a:rPr>
              <a:t>ETHICS FOR TRANSPORTATION PROFESSIONALS</a:t>
            </a:r>
          </a:p>
        </p:txBody>
      </p:sp>
      <p:pic>
        <p:nvPicPr>
          <p:cNvPr id="3" name="Picture 2"/>
          <p:cNvPicPr>
            <a:picLocks noChangeAspect="1"/>
          </p:cNvPicPr>
          <p:nvPr/>
        </p:nvPicPr>
        <p:blipFill>
          <a:blip r:embed="rId3"/>
          <a:stretch>
            <a:fillRect/>
          </a:stretch>
        </p:blipFill>
        <p:spPr>
          <a:xfrm>
            <a:off x="1828800" y="2191829"/>
            <a:ext cx="5943600" cy="3328416"/>
          </a:xfrm>
          <a:prstGeom prst="rect">
            <a:avLst/>
          </a:prstGeom>
        </p:spPr>
      </p:pic>
    </p:spTree>
    <p:extLst>
      <p:ext uri="{BB962C8B-B14F-4D97-AF65-F5344CB8AC3E}">
        <p14:creationId xmlns:p14="http://schemas.microsoft.com/office/powerpoint/2010/main" val="33809584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7772400" cy="914400"/>
          </a:xfrm>
        </p:spPr>
        <p:txBody>
          <a:bodyPr/>
          <a:lstStyle/>
          <a:p>
            <a:pPr eaLnBrk="1" fontAlgn="auto" hangingPunct="1">
              <a:spcAft>
                <a:spcPts val="0"/>
              </a:spcAft>
              <a:defRPr/>
            </a:pPr>
            <a:r>
              <a:rPr lang="en-US" dirty="0" smtClean="0">
                <a:solidFill>
                  <a:schemeClr val="tx2">
                    <a:satMod val="200000"/>
                  </a:schemeClr>
                </a:solidFill>
              </a:rPr>
              <a:t>Mission and Vision</a:t>
            </a:r>
            <a:br>
              <a:rPr lang="en-US" dirty="0" smtClean="0">
                <a:solidFill>
                  <a:schemeClr val="tx2">
                    <a:satMod val="200000"/>
                  </a:schemeClr>
                </a:solidFill>
              </a:rPr>
            </a:br>
            <a:r>
              <a:rPr lang="en-US" sz="2400" dirty="0" smtClean="0">
                <a:solidFill>
                  <a:schemeClr val="tx2">
                    <a:satMod val="200000"/>
                  </a:schemeClr>
                </a:solidFill>
              </a:rPr>
              <a:t>Arkansas Department of Transportation</a:t>
            </a:r>
            <a:endParaRPr lang="en-US" sz="2400" dirty="0">
              <a:solidFill>
                <a:schemeClr val="tx2">
                  <a:satMod val="200000"/>
                </a:schemeClr>
              </a:solidFill>
            </a:endParaRPr>
          </a:p>
        </p:txBody>
      </p:sp>
      <p:sp>
        <p:nvSpPr>
          <p:cNvPr id="26627"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mtClean="0">
                <a:solidFill>
                  <a:schemeClr val="tx2"/>
                </a:solidFill>
              </a:rPr>
              <a:t>ETHICS FOR TRANSPORTATION PROFESSIONALS</a:t>
            </a:r>
          </a:p>
        </p:txBody>
      </p:sp>
      <p:sp>
        <p:nvSpPr>
          <p:cNvPr id="4" name="Rectangle 3"/>
          <p:cNvSpPr/>
          <p:nvPr/>
        </p:nvSpPr>
        <p:spPr>
          <a:xfrm>
            <a:off x="914400" y="1676400"/>
            <a:ext cx="4572000" cy="1815882"/>
          </a:xfrm>
          <a:prstGeom prst="rect">
            <a:avLst/>
          </a:prstGeom>
        </p:spPr>
        <p:txBody>
          <a:bodyPr>
            <a:spAutoFit/>
          </a:bodyPr>
          <a:lstStyle/>
          <a:p>
            <a:r>
              <a:rPr lang="en-US" sz="2400" b="1" dirty="0" smtClean="0">
                <a:solidFill>
                  <a:srgbClr val="E26B08"/>
                </a:solidFill>
                <a:latin typeface="Arial Narrow" panose="020B0606020202030204" pitchFamily="34" charset="0"/>
              </a:rPr>
              <a:t>Mission </a:t>
            </a:r>
            <a:r>
              <a:rPr lang="en-US" sz="2400" b="1" dirty="0">
                <a:solidFill>
                  <a:srgbClr val="E26B08"/>
                </a:solidFill>
                <a:latin typeface="Arial Narrow" panose="020B0606020202030204" pitchFamily="34" charset="0"/>
              </a:rPr>
              <a:t>Statement </a:t>
            </a:r>
            <a:endParaRPr lang="en-US" sz="2400" dirty="0">
              <a:solidFill>
                <a:srgbClr val="E26B08"/>
              </a:solidFill>
              <a:latin typeface="Arial Narrow" panose="020B0606020202030204" pitchFamily="34" charset="0"/>
            </a:endParaRPr>
          </a:p>
          <a:p>
            <a:r>
              <a:rPr lang="en-US" sz="2200" dirty="0" smtClean="0">
                <a:latin typeface="Calibri Light" panose="020F0302020204030204" pitchFamily="34" charset="0"/>
              </a:rPr>
              <a:t>Provide </a:t>
            </a:r>
            <a:r>
              <a:rPr lang="en-US" sz="2200" dirty="0">
                <a:latin typeface="Calibri Light" panose="020F0302020204030204" pitchFamily="34" charset="0"/>
              </a:rPr>
              <a:t>safe and efficient transportation solutions to support Arkansas’ economy and enhance the quality of life for generations to come. </a:t>
            </a:r>
            <a:endParaRPr lang="en-US" sz="2200" dirty="0"/>
          </a:p>
        </p:txBody>
      </p:sp>
      <p:sp>
        <p:nvSpPr>
          <p:cNvPr id="5" name="Rectangle 4"/>
          <p:cNvSpPr/>
          <p:nvPr/>
        </p:nvSpPr>
        <p:spPr>
          <a:xfrm>
            <a:off x="905691" y="3581400"/>
            <a:ext cx="4572000" cy="2154436"/>
          </a:xfrm>
          <a:prstGeom prst="rect">
            <a:avLst/>
          </a:prstGeom>
        </p:spPr>
        <p:txBody>
          <a:bodyPr>
            <a:spAutoFit/>
          </a:bodyPr>
          <a:lstStyle/>
          <a:p>
            <a:r>
              <a:rPr lang="en-US" sz="2400" b="1" dirty="0">
                <a:solidFill>
                  <a:srgbClr val="E26B08"/>
                </a:solidFill>
                <a:latin typeface="Arial Narrow" panose="020B0606020202030204" pitchFamily="34" charset="0"/>
              </a:rPr>
              <a:t>Vision Statement </a:t>
            </a:r>
            <a:endParaRPr lang="en-US" sz="2400" dirty="0">
              <a:solidFill>
                <a:srgbClr val="E26B08"/>
              </a:solidFill>
              <a:latin typeface="Arial Narrow" panose="020B0606020202030204" pitchFamily="34" charset="0"/>
            </a:endParaRPr>
          </a:p>
          <a:p>
            <a:r>
              <a:rPr lang="en-US" sz="2200" dirty="0">
                <a:latin typeface="Calibri Light" panose="020F0302020204030204" pitchFamily="34" charset="0"/>
              </a:rPr>
              <a:t>Continue to preserve and improve Arkansas’ transportation system emphasizing safety, efficiency, quality, trust, and stewardship with a public service focused workforce. </a:t>
            </a:r>
            <a:endParaRPr lang="en-US" sz="2200" dirty="0"/>
          </a:p>
        </p:txBody>
      </p:sp>
      <p:pic>
        <p:nvPicPr>
          <p:cNvPr id="6" name="Picture 5"/>
          <p:cNvPicPr>
            <a:picLocks noChangeAspect="1"/>
          </p:cNvPicPr>
          <p:nvPr/>
        </p:nvPicPr>
        <p:blipFill>
          <a:blip r:embed="rId3"/>
          <a:stretch>
            <a:fillRect/>
          </a:stretch>
        </p:blipFill>
        <p:spPr>
          <a:xfrm>
            <a:off x="5867400" y="1716791"/>
            <a:ext cx="2743200" cy="3550981"/>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282640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mtClean="0">
                <a:solidFill>
                  <a:schemeClr val="tx2"/>
                </a:solidFill>
              </a:rPr>
              <a:t>ETHICS FOR TRANSPORTATION PROFESSIONALS</a:t>
            </a:r>
          </a:p>
        </p:txBody>
      </p:sp>
      <p:pic>
        <p:nvPicPr>
          <p:cNvPr id="3" name="Picture 2"/>
          <p:cNvPicPr>
            <a:picLocks noChangeAspect="1"/>
          </p:cNvPicPr>
          <p:nvPr/>
        </p:nvPicPr>
        <p:blipFill rotWithShape="1">
          <a:blip r:embed="rId3"/>
          <a:srcRect l="8333" r="5834"/>
          <a:stretch/>
        </p:blipFill>
        <p:spPr>
          <a:xfrm>
            <a:off x="990600" y="381000"/>
            <a:ext cx="7315200" cy="5550162"/>
          </a:xfrm>
          <a:prstGeom prst="rect">
            <a:avLst/>
          </a:prstGeom>
        </p:spPr>
      </p:pic>
    </p:spTree>
    <p:extLst>
      <p:ext uri="{BB962C8B-B14F-4D97-AF65-F5344CB8AC3E}">
        <p14:creationId xmlns:p14="http://schemas.microsoft.com/office/powerpoint/2010/main" val="39200275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12763"/>
            <a:ext cx="8229600" cy="914400"/>
          </a:xfrm>
        </p:spPr>
        <p:txBody>
          <a:bodyPr/>
          <a:lstStyle/>
          <a:p>
            <a:pPr eaLnBrk="1" fontAlgn="auto" hangingPunct="1">
              <a:spcAft>
                <a:spcPts val="0"/>
              </a:spcAft>
              <a:defRPr/>
            </a:pPr>
            <a:r>
              <a:rPr lang="en-US" dirty="0" smtClean="0">
                <a:solidFill>
                  <a:schemeClr val="tx2">
                    <a:satMod val="200000"/>
                  </a:schemeClr>
                </a:solidFill>
              </a:rPr>
              <a:t>Anti-Fraud and Code of Ethics</a:t>
            </a:r>
            <a:br>
              <a:rPr lang="en-US" dirty="0" smtClean="0">
                <a:solidFill>
                  <a:schemeClr val="tx2">
                    <a:satMod val="200000"/>
                  </a:schemeClr>
                </a:solidFill>
              </a:rPr>
            </a:br>
            <a:r>
              <a:rPr lang="en-US" sz="2000" dirty="0" smtClean="0">
                <a:solidFill>
                  <a:schemeClr val="tx2">
                    <a:satMod val="200000"/>
                  </a:schemeClr>
                </a:solidFill>
              </a:rPr>
              <a:t>Arkansas Department of Transportation (</a:t>
            </a:r>
            <a:r>
              <a:rPr lang="en-US" sz="1800" dirty="0" smtClean="0">
                <a:solidFill>
                  <a:schemeClr val="tx2">
                    <a:satMod val="200000"/>
                  </a:schemeClr>
                </a:solidFill>
              </a:rPr>
              <a:t>Revised 7/2018)</a:t>
            </a:r>
            <a:endParaRPr lang="en-US" sz="1800" dirty="0">
              <a:solidFill>
                <a:schemeClr val="tx2">
                  <a:satMod val="200000"/>
                </a:schemeClr>
              </a:solidFill>
            </a:endParaRPr>
          </a:p>
        </p:txBody>
      </p:sp>
      <p:sp>
        <p:nvSpPr>
          <p:cNvPr id="28675" name="Content Placeholder 2"/>
          <p:cNvSpPr>
            <a:spLocks noGrp="1"/>
          </p:cNvSpPr>
          <p:nvPr>
            <p:ph idx="1"/>
          </p:nvPr>
        </p:nvSpPr>
        <p:spPr>
          <a:xfrm>
            <a:off x="914400" y="1752600"/>
            <a:ext cx="7924800" cy="3886200"/>
          </a:xfrm>
        </p:spPr>
        <p:txBody>
          <a:bodyPr/>
          <a:lstStyle/>
          <a:p>
            <a:pPr marL="68263" indent="0">
              <a:lnSpc>
                <a:spcPct val="110000"/>
              </a:lnSpc>
              <a:buNone/>
            </a:pPr>
            <a:r>
              <a:rPr lang="en-US" sz="2800" dirty="0" smtClean="0"/>
              <a:t> </a:t>
            </a:r>
            <a:r>
              <a:rPr lang="en-US" sz="2800" dirty="0"/>
              <a:t>The Department’s Code of Ethics (Code) is the written document that supports the culture of ethical and efficient service to the citizens of the State provided by the Department. The Code describes the behavior expected of employees that perform these services. Employees must comply with all applicable laws and </a:t>
            </a:r>
            <a:r>
              <a:rPr lang="en-US" sz="2800" dirty="0" smtClean="0"/>
              <a:t>regulations…</a:t>
            </a:r>
            <a:endParaRPr lang="en-US" altLang="en-US" sz="2800" dirty="0" smtClean="0"/>
          </a:p>
        </p:txBody>
      </p:sp>
      <p:sp>
        <p:nvSpPr>
          <p:cNvPr id="28676"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mtClean="0">
                <a:solidFill>
                  <a:schemeClr val="tx2"/>
                </a:solidFill>
              </a:rPr>
              <a:t>ETHICS FOR TRANSPORTATION PROFESSIONALS</a:t>
            </a:r>
          </a:p>
        </p:txBody>
      </p:sp>
      <p:sp>
        <p:nvSpPr>
          <p:cNvPr id="3" name="TextBox 2"/>
          <p:cNvSpPr txBox="1"/>
          <p:nvPr/>
        </p:nvSpPr>
        <p:spPr>
          <a:xfrm>
            <a:off x="4876800" y="5454134"/>
            <a:ext cx="3785011" cy="369332"/>
          </a:xfrm>
          <a:prstGeom prst="rect">
            <a:avLst/>
          </a:prstGeom>
          <a:noFill/>
        </p:spPr>
        <p:txBody>
          <a:bodyPr wrap="none" rtlCol="0">
            <a:spAutoFit/>
          </a:bodyPr>
          <a:lstStyle/>
          <a:p>
            <a:r>
              <a:rPr lang="en-US" sz="1200" dirty="0" smtClean="0"/>
              <a:t>SOURCE: </a:t>
            </a:r>
            <a:r>
              <a:rPr lang="en-US" i="1" dirty="0" smtClean="0"/>
              <a:t>ARDOT Personnel Manual</a:t>
            </a:r>
            <a:endParaRPr lang="en-US" i="1" dirty="0"/>
          </a:p>
        </p:txBody>
      </p:sp>
    </p:spTree>
    <p:extLst>
      <p:ext uri="{BB962C8B-B14F-4D97-AF65-F5344CB8AC3E}">
        <p14:creationId xmlns:p14="http://schemas.microsoft.com/office/powerpoint/2010/main" val="34145295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772400" cy="914400"/>
          </a:xfrm>
        </p:spPr>
        <p:txBody>
          <a:bodyPr/>
          <a:lstStyle/>
          <a:p>
            <a:pPr fontAlgn="auto">
              <a:spcAft>
                <a:spcPts val="0"/>
              </a:spcAft>
              <a:defRPr/>
            </a:pPr>
            <a:r>
              <a:rPr lang="en-US" dirty="0" smtClean="0">
                <a:solidFill>
                  <a:schemeClr val="tx2">
                    <a:satMod val="200000"/>
                  </a:schemeClr>
                </a:solidFill>
              </a:rPr>
              <a:t>Arkansas Board of Licensure for Professional Engineers and Professional Surveyors</a:t>
            </a:r>
            <a:endParaRPr lang="en-US" dirty="0">
              <a:solidFill>
                <a:schemeClr val="tx2">
                  <a:satMod val="200000"/>
                </a:schemeClr>
              </a:solidFill>
            </a:endParaRPr>
          </a:p>
        </p:txBody>
      </p:sp>
      <p:sp>
        <p:nvSpPr>
          <p:cNvPr id="23555" name="Date Placeholder 3"/>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altLang="en-US" dirty="0"/>
              <a:t>ETHICS FOR </a:t>
            </a:r>
            <a:r>
              <a:rPr lang="en-US" altLang="en-US" dirty="0" smtClean="0"/>
              <a:t>TRANSPORTATION PROFESSIONALS</a:t>
            </a:r>
            <a:endParaRPr lang="en-US" altLang="en-US" dirty="0"/>
          </a:p>
        </p:txBody>
      </p:sp>
      <p:pic>
        <p:nvPicPr>
          <p:cNvPr id="3" name="Picture 2"/>
          <p:cNvPicPr>
            <a:picLocks noChangeAspect="1"/>
          </p:cNvPicPr>
          <p:nvPr/>
        </p:nvPicPr>
        <p:blipFill>
          <a:blip r:embed="rId3"/>
          <a:stretch>
            <a:fillRect/>
          </a:stretch>
        </p:blipFill>
        <p:spPr>
          <a:xfrm>
            <a:off x="2971800" y="2286000"/>
            <a:ext cx="3657600" cy="3640448"/>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430" y="304800"/>
            <a:ext cx="7772400" cy="914400"/>
          </a:xfrm>
        </p:spPr>
        <p:txBody>
          <a:bodyPr/>
          <a:lstStyle/>
          <a:p>
            <a:pPr fontAlgn="auto">
              <a:spcAft>
                <a:spcPts val="0"/>
              </a:spcAft>
              <a:defRPr/>
            </a:pPr>
            <a:r>
              <a:rPr lang="en-US" b="1" dirty="0" smtClean="0">
                <a:solidFill>
                  <a:schemeClr val="tx2">
                    <a:satMod val="200000"/>
                  </a:schemeClr>
                </a:solidFill>
              </a:rPr>
              <a:t>RULES OF THE BOARD</a:t>
            </a:r>
            <a:br>
              <a:rPr lang="en-US" b="1" dirty="0" smtClean="0">
                <a:solidFill>
                  <a:schemeClr val="tx2">
                    <a:satMod val="200000"/>
                  </a:schemeClr>
                </a:solidFill>
              </a:rPr>
            </a:br>
            <a:r>
              <a:rPr lang="en-US" sz="2400" dirty="0" smtClean="0">
                <a:solidFill>
                  <a:schemeClr val="tx2">
                    <a:satMod val="200000"/>
                  </a:schemeClr>
                </a:solidFill>
              </a:rPr>
              <a:t>ARTICLE 22. ETHICS AND PROFESSIONAL CONDUCT </a:t>
            </a:r>
            <a:r>
              <a:rPr lang="en-US" b="1" dirty="0" smtClean="0">
                <a:solidFill>
                  <a:schemeClr val="tx2">
                    <a:satMod val="200000"/>
                  </a:schemeClr>
                </a:solidFill>
              </a:rPr>
              <a:t/>
            </a:r>
            <a:br>
              <a:rPr lang="en-US" b="1" dirty="0" smtClean="0">
                <a:solidFill>
                  <a:schemeClr val="tx2">
                    <a:satMod val="200000"/>
                  </a:schemeClr>
                </a:solidFill>
              </a:rPr>
            </a:br>
            <a:endParaRPr lang="en-US" dirty="0">
              <a:solidFill>
                <a:schemeClr val="tx2">
                  <a:satMod val="200000"/>
                </a:schemeClr>
              </a:solidFill>
            </a:endParaRPr>
          </a:p>
        </p:txBody>
      </p:sp>
      <p:sp>
        <p:nvSpPr>
          <p:cNvPr id="25603" name="Content Placeholder 2"/>
          <p:cNvSpPr>
            <a:spLocks noGrp="1"/>
          </p:cNvSpPr>
          <p:nvPr>
            <p:ph idx="1"/>
          </p:nvPr>
        </p:nvSpPr>
        <p:spPr>
          <a:xfrm>
            <a:off x="901430" y="1600200"/>
            <a:ext cx="7772400" cy="4146550"/>
          </a:xfrm>
        </p:spPr>
        <p:txBody>
          <a:bodyPr/>
          <a:lstStyle/>
          <a:p>
            <a:pPr>
              <a:buNone/>
            </a:pPr>
            <a:r>
              <a:rPr lang="en-US" sz="2800" dirty="0"/>
              <a:t>The following Rules of Professional Conduct </a:t>
            </a:r>
            <a:r>
              <a:rPr lang="en-US" sz="2800" dirty="0" smtClean="0"/>
              <a:t>  shall </a:t>
            </a:r>
            <a:r>
              <a:rPr lang="en-US" sz="2800" dirty="0"/>
              <a:t>be binding on every person holding a Certificate of Licensure. The Rules of Professional Conduct delineate specific obligations the licensee must meet. In addition, each licensee is charged with the responsibility of adhering to standards of highest ethical and moral conduct in all aspects of the practice of Professional Engineering </a:t>
            </a:r>
            <a:r>
              <a:rPr lang="en-US" sz="2800" dirty="0" smtClean="0"/>
              <a:t>  and </a:t>
            </a:r>
            <a:r>
              <a:rPr lang="en-US" sz="2800" dirty="0"/>
              <a:t>Professional Surveying. </a:t>
            </a:r>
            <a:endParaRPr lang="en-US" sz="2800" dirty="0" smtClean="0"/>
          </a:p>
        </p:txBody>
      </p:sp>
      <p:sp>
        <p:nvSpPr>
          <p:cNvPr id="25604" name="Date Placeholder 3"/>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altLang="en-US" dirty="0"/>
              <a:t>ETHICS FOR </a:t>
            </a:r>
            <a:r>
              <a:rPr lang="en-US" altLang="en-US" dirty="0" smtClean="0"/>
              <a:t>TRANSPORTATION PROFESSIONALS</a:t>
            </a:r>
            <a:endParaRPr lang="en-US" alt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solidFill>
                  <a:schemeClr val="tx2">
                    <a:satMod val="200000"/>
                  </a:schemeClr>
                </a:solidFill>
              </a:rPr>
              <a:t>National Society of Professional Engineers</a:t>
            </a:r>
            <a:endParaRPr lang="en-US" dirty="0">
              <a:solidFill>
                <a:schemeClr val="tx2">
                  <a:satMod val="200000"/>
                </a:schemeClr>
              </a:solidFill>
            </a:endParaRPr>
          </a:p>
        </p:txBody>
      </p:sp>
      <p:sp>
        <p:nvSpPr>
          <p:cNvPr id="20483" name="Date Placeholder 3"/>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altLang="en-US" dirty="0"/>
              <a:t>ETHICS FOR </a:t>
            </a:r>
            <a:r>
              <a:rPr lang="en-US" altLang="en-US" dirty="0" smtClean="0"/>
              <a:t>TRANSPORTATION PROFESSIONALS</a:t>
            </a:r>
            <a:endParaRPr lang="en-US" altLang="en-US" dirty="0"/>
          </a:p>
        </p:txBody>
      </p:sp>
      <p:pic>
        <p:nvPicPr>
          <p:cNvPr id="5" name="Picture 4"/>
          <p:cNvPicPr>
            <a:picLocks noChangeAspect="1"/>
          </p:cNvPicPr>
          <p:nvPr/>
        </p:nvPicPr>
        <p:blipFill>
          <a:blip r:embed="rId3"/>
          <a:stretch>
            <a:fillRect/>
          </a:stretch>
        </p:blipFill>
        <p:spPr>
          <a:xfrm>
            <a:off x="914400" y="3048000"/>
            <a:ext cx="7315200" cy="1282889"/>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solidFill>
                  <a:schemeClr val="tx2">
                    <a:satMod val="200000"/>
                  </a:schemeClr>
                </a:solidFill>
              </a:rPr>
              <a:t>Fundamental Canon 1.</a:t>
            </a:r>
            <a:br>
              <a:rPr lang="en-US" dirty="0" smtClean="0">
                <a:solidFill>
                  <a:schemeClr val="tx2">
                    <a:satMod val="200000"/>
                  </a:schemeClr>
                </a:solidFill>
              </a:rPr>
            </a:br>
            <a:r>
              <a:rPr lang="en-US" sz="3200" dirty="0" smtClean="0">
                <a:solidFill>
                  <a:schemeClr val="tx2">
                    <a:satMod val="200000"/>
                  </a:schemeClr>
                </a:solidFill>
              </a:rPr>
              <a:t>NSPE Code of Ethics for Engineers</a:t>
            </a:r>
            <a:endParaRPr lang="en-US" dirty="0">
              <a:solidFill>
                <a:schemeClr val="tx2">
                  <a:satMod val="200000"/>
                </a:schemeClr>
              </a:solidFill>
            </a:endParaRPr>
          </a:p>
        </p:txBody>
      </p:sp>
      <p:sp>
        <p:nvSpPr>
          <p:cNvPr id="22531" name="Content Placeholder 2"/>
          <p:cNvSpPr>
            <a:spLocks noGrp="1"/>
          </p:cNvSpPr>
          <p:nvPr>
            <p:ph idx="1"/>
          </p:nvPr>
        </p:nvSpPr>
        <p:spPr>
          <a:xfrm>
            <a:off x="914400" y="2286000"/>
            <a:ext cx="7772400" cy="4070350"/>
          </a:xfrm>
        </p:spPr>
        <p:txBody>
          <a:bodyPr/>
          <a:lstStyle/>
          <a:p>
            <a:pPr>
              <a:buFont typeface="Wingdings" pitchFamily="2" charset="2"/>
              <a:buNone/>
            </a:pPr>
            <a:r>
              <a:rPr lang="en-US" smtClean="0"/>
              <a:t>Engineers, in the fulfillment of their professional duties, shall hold paramount the safety, health, and welfare of the public. </a:t>
            </a:r>
          </a:p>
          <a:p>
            <a:endParaRPr lang="en-US" smtClean="0"/>
          </a:p>
        </p:txBody>
      </p:sp>
      <p:sp>
        <p:nvSpPr>
          <p:cNvPr id="22532" name="Date Placeholder 3"/>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altLang="en-US" dirty="0"/>
              <a:t>ETHICS FOR </a:t>
            </a:r>
            <a:r>
              <a:rPr lang="en-US" altLang="en-US" dirty="0" smtClean="0"/>
              <a:t>TRANSPORTATION PROFESSIONALS</a:t>
            </a:r>
            <a:endParaRPr lang="en-US" alt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rgbClr val="0000FF"/>
            </a:gs>
            <a:gs pos="65000">
              <a:schemeClr val="bg1">
                <a:shade val="90000"/>
                <a:satMod val="375000"/>
              </a:schemeClr>
            </a:gs>
            <a:gs pos="100000">
              <a:schemeClr val="bg2">
                <a:tint val="88000"/>
                <a:satMod val="400000"/>
              </a:schemeClr>
            </a:gs>
          </a:gsLst>
          <a:lin ang="5400000" scaled="0"/>
        </a:gradFill>
        <a:effectLst/>
      </p:bgPr>
    </p:bg>
    <p:spTree>
      <p:nvGrpSpPr>
        <p:cNvPr id="1" name=""/>
        <p:cNvGrpSpPr/>
        <p:nvPr/>
      </p:nvGrpSpPr>
      <p:grpSpPr>
        <a:xfrm>
          <a:off x="0" y="0"/>
          <a:ext cx="0" cy="0"/>
          <a:chOff x="0" y="0"/>
          <a:chExt cx="0" cy="0"/>
        </a:xfrm>
      </p:grpSpPr>
      <p:sp>
        <p:nvSpPr>
          <p:cNvPr id="15362" name="Date Placeholder 3"/>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sp>
        <p:nvSpPr>
          <p:cNvPr id="5" name="Title 4"/>
          <p:cNvSpPr>
            <a:spLocks noGrp="1"/>
          </p:cNvSpPr>
          <p:nvPr>
            <p:ph type="ctrTitle"/>
          </p:nvPr>
        </p:nvSpPr>
        <p:spPr/>
        <p:txBody>
          <a:bodyPr/>
          <a:lstStyle/>
          <a:p>
            <a:pPr eaLnBrk="1" fontAlgn="auto" hangingPunct="1">
              <a:spcAft>
                <a:spcPts val="0"/>
              </a:spcAft>
              <a:defRPr/>
            </a:pPr>
            <a:r>
              <a:rPr lang="en-US" dirty="0" smtClean="0">
                <a:solidFill>
                  <a:schemeClr val="tx2">
                    <a:satMod val="200000"/>
                  </a:schemeClr>
                </a:solidFill>
              </a:rPr>
              <a:t>PART 1. INTRODUCTION AND OPENING REMARKS…</a:t>
            </a:r>
            <a:endParaRPr lang="en-US" dirty="0">
              <a:solidFill>
                <a:schemeClr val="tx2">
                  <a:satMod val="200000"/>
                </a:schemeClr>
              </a:solidFill>
            </a:endParaRPr>
          </a:p>
        </p:txBody>
      </p:sp>
      <p:sp>
        <p:nvSpPr>
          <p:cNvPr id="15364" name="Subtitle 5"/>
          <p:cNvSpPr>
            <a:spLocks noGrp="1"/>
          </p:cNvSpPr>
          <p:nvPr>
            <p:ph type="subTitle" idx="1"/>
          </p:nvPr>
        </p:nvSpPr>
        <p:spPr>
          <a:xfrm>
            <a:off x="914400" y="2835275"/>
            <a:ext cx="7772400" cy="1508125"/>
          </a:xfrm>
        </p:spPr>
        <p:txBody>
          <a:bodyPr/>
          <a:lstStyle/>
          <a:p>
            <a:pPr eaLnBrk="1" hangingPunct="1">
              <a:spcBef>
                <a:spcPct val="0"/>
              </a:spcBef>
            </a:pPr>
            <a:r>
              <a:rPr lang="en-US" dirty="0" smtClean="0"/>
              <a:t>ETHICS FOR TRANSPORTATION PROFESSIONALS</a:t>
            </a:r>
          </a:p>
        </p:txBody>
      </p:sp>
      <p:pic>
        <p:nvPicPr>
          <p:cNvPr id="6" name="Picture 1" descr="C:\Users\wlawson\AppData\Local\Temp\wz76bc\Academic Coat of Arms Signature\For WEB, PRESENTATION or OTHER ON-SCREEN\PNG - transparent background\TTU_ACoA_fl4Crvs.png"/>
          <p:cNvPicPr>
            <a:picLocks noChangeAspect="1" noChangeArrowheads="1"/>
          </p:cNvPicPr>
          <p:nvPr/>
        </p:nvPicPr>
        <p:blipFill>
          <a:blip r:embed="rId3" cstate="print"/>
          <a:srcRect r="82560"/>
          <a:stretch>
            <a:fillRect/>
          </a:stretch>
        </p:blipFill>
        <p:spPr bwMode="auto">
          <a:xfrm>
            <a:off x="533400" y="5867400"/>
            <a:ext cx="603047" cy="822960"/>
          </a:xfrm>
          <a:prstGeom prst="rect">
            <a:avLst/>
          </a:prstGeom>
          <a:noFill/>
        </p:spPr>
      </p:pic>
    </p:spTree>
    <p:extLst>
      <p:ext uri="{BB962C8B-B14F-4D97-AF65-F5344CB8AC3E}">
        <p14:creationId xmlns:p14="http://schemas.microsoft.com/office/powerpoint/2010/main" val="24868649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9698" name="Picture 2" descr="BD04972_"/>
          <p:cNvPicPr>
            <a:picLocks noChangeAspect="1" noChangeArrowheads="1"/>
          </p:cNvPicPr>
          <p:nvPr/>
        </p:nvPicPr>
        <p:blipFill>
          <a:blip r:embed="rId3" cstate="print"/>
          <a:srcRect/>
          <a:stretch>
            <a:fillRect/>
          </a:stretch>
        </p:blipFill>
        <p:spPr bwMode="auto">
          <a:xfrm>
            <a:off x="0" y="-169863"/>
            <a:ext cx="9296400" cy="7145338"/>
          </a:xfrm>
          <a:prstGeom prst="rect">
            <a:avLst/>
          </a:prstGeom>
          <a:noFill/>
          <a:ln w="9525">
            <a:noFill/>
            <a:miter lim="800000"/>
            <a:headEnd/>
            <a:tailEnd/>
          </a:ln>
        </p:spPr>
      </p:pic>
      <p:sp>
        <p:nvSpPr>
          <p:cNvPr id="106499" name="Text Box 3"/>
          <p:cNvSpPr txBox="1">
            <a:spLocks noChangeArrowheads="1"/>
          </p:cNvSpPr>
          <p:nvPr/>
        </p:nvSpPr>
        <p:spPr bwMode="auto">
          <a:xfrm rot="-3858747">
            <a:off x="6403181" y="1597819"/>
            <a:ext cx="2555875" cy="579438"/>
          </a:xfrm>
          <a:prstGeom prst="rect">
            <a:avLst/>
          </a:prstGeom>
          <a:noFill/>
          <a:ln w="12700">
            <a:noFill/>
            <a:miter lim="800000"/>
            <a:headEnd type="none" w="sm" len="sm"/>
            <a:tailEnd type="none" w="sm" len="sm"/>
          </a:ln>
          <a:effectLst/>
        </p:spPr>
        <p:txBody>
          <a:bodyPr>
            <a:spAutoFit/>
          </a:bodyPr>
          <a:lstStyle/>
          <a:p>
            <a:pPr eaLnBrk="0" hangingPunct="0">
              <a:spcBef>
                <a:spcPct val="50000"/>
              </a:spcBef>
              <a:defRPr/>
            </a:pPr>
            <a:r>
              <a:rPr lang="en-US" sz="3200" b="1">
                <a:solidFill>
                  <a:srgbClr val="0000FF"/>
                </a:solidFill>
                <a:effectLst>
                  <a:outerShdw blurRad="38100" dist="38100" dir="2700000" algn="tl">
                    <a:srgbClr val="000000"/>
                  </a:outerShdw>
                </a:effectLst>
                <a:latin typeface="Times New Roman" pitchFamily="18" charset="0"/>
              </a:rPr>
              <a:t>ETHICS</a:t>
            </a:r>
          </a:p>
        </p:txBody>
      </p:sp>
      <p:sp>
        <p:nvSpPr>
          <p:cNvPr id="106500" name="Text Box 4"/>
          <p:cNvSpPr txBox="1">
            <a:spLocks noChangeArrowheads="1"/>
          </p:cNvSpPr>
          <p:nvPr/>
        </p:nvSpPr>
        <p:spPr bwMode="auto">
          <a:xfrm>
            <a:off x="228600" y="762000"/>
            <a:ext cx="4343400" cy="1384995"/>
          </a:xfrm>
          <a:prstGeom prst="rect">
            <a:avLst/>
          </a:prstGeom>
          <a:noFill/>
          <a:ln w="12700">
            <a:noFill/>
            <a:miter lim="800000"/>
            <a:headEnd type="none" w="sm" len="sm"/>
            <a:tailEnd type="none" w="sm" len="sm"/>
          </a:ln>
          <a:effectLst/>
        </p:spPr>
        <p:txBody>
          <a:bodyPr wrap="square">
            <a:spAutoFit/>
          </a:bodyPr>
          <a:lstStyle/>
          <a:p>
            <a:pPr eaLnBrk="0" hangingPunct="0">
              <a:spcBef>
                <a:spcPct val="50000"/>
              </a:spcBef>
              <a:defRPr/>
            </a:pPr>
            <a:r>
              <a:rPr lang="en-US" sz="2800" dirty="0">
                <a:solidFill>
                  <a:srgbClr val="0000FF"/>
                </a:solidFill>
                <a:effectLst>
                  <a:outerShdw blurRad="38100" dist="38100" dir="2700000" algn="tl">
                    <a:srgbClr val="000000"/>
                  </a:outerShdw>
                </a:effectLst>
                <a:latin typeface="Tahoma" pitchFamily="34" charset="0"/>
              </a:rPr>
              <a:t>ETHICS: The </a:t>
            </a:r>
            <a:r>
              <a:rPr lang="en-US" sz="2800" dirty="0" smtClean="0">
                <a:solidFill>
                  <a:srgbClr val="0000FF"/>
                </a:solidFill>
                <a:effectLst>
                  <a:outerShdw blurRad="38100" dist="38100" dir="2700000" algn="tl">
                    <a:srgbClr val="000000"/>
                  </a:outerShdw>
                </a:effectLst>
                <a:latin typeface="Tahoma" pitchFamily="34" charset="0"/>
              </a:rPr>
              <a:t>obligations </a:t>
            </a:r>
            <a:r>
              <a:rPr lang="en-US" sz="2800" dirty="0">
                <a:solidFill>
                  <a:srgbClr val="0000FF"/>
                </a:solidFill>
                <a:effectLst>
                  <a:outerShdw blurRad="38100" dist="38100" dir="2700000" algn="tl">
                    <a:srgbClr val="000000"/>
                  </a:outerShdw>
                </a:effectLst>
                <a:latin typeface="Tahoma" pitchFamily="34" charset="0"/>
              </a:rPr>
              <a:t>and ideals to which we aspire.</a:t>
            </a:r>
          </a:p>
        </p:txBody>
      </p:sp>
      <p:sp>
        <p:nvSpPr>
          <p:cNvPr id="106501" name="Text Box 5"/>
          <p:cNvSpPr txBox="1">
            <a:spLocks noChangeArrowheads="1"/>
          </p:cNvSpPr>
          <p:nvPr/>
        </p:nvSpPr>
        <p:spPr bwMode="auto">
          <a:xfrm>
            <a:off x="4343400" y="152400"/>
            <a:ext cx="4800600" cy="823913"/>
          </a:xfrm>
          <a:prstGeom prst="rect">
            <a:avLst/>
          </a:prstGeom>
          <a:noFill/>
          <a:ln w="12700">
            <a:noFill/>
            <a:miter lim="800000"/>
            <a:headEnd type="none" w="sm" len="sm"/>
            <a:tailEnd type="none" w="sm" len="sm"/>
          </a:ln>
          <a:effectLst/>
        </p:spPr>
        <p:txBody>
          <a:bodyPr>
            <a:spAutoFit/>
          </a:bodyPr>
          <a:lstStyle/>
          <a:p>
            <a:pPr eaLnBrk="0" hangingPunct="0">
              <a:spcBef>
                <a:spcPct val="50000"/>
              </a:spcBef>
              <a:defRPr/>
            </a:pPr>
            <a:r>
              <a:rPr lang="en-US" sz="4800" b="1" i="1">
                <a:solidFill>
                  <a:srgbClr val="0000FF"/>
                </a:solidFill>
                <a:effectLst>
                  <a:outerShdw blurRad="38100" dist="38100" dir="2700000" algn="tl">
                    <a:srgbClr val="000000"/>
                  </a:outerShdw>
                </a:effectLst>
                <a:latin typeface="Times New Roman" pitchFamily="18" charset="0"/>
              </a:rPr>
              <a:t>Excellence </a:t>
            </a:r>
            <a:r>
              <a:rPr lang="en-US" sz="4800" b="1" i="1">
                <a:solidFill>
                  <a:srgbClr val="0000FF"/>
                </a:solidFill>
                <a:effectLst>
                  <a:outerShdw blurRad="38100" dist="38100" dir="2700000" algn="tl">
                    <a:srgbClr val="000000"/>
                  </a:outerShdw>
                </a:effectLst>
                <a:latin typeface="Times New Roman" pitchFamily="18" charset="0"/>
                <a:sym typeface="Wingdings" pitchFamily="2" charset="2"/>
              </a:rPr>
              <a:t></a:t>
            </a:r>
            <a:endParaRPr lang="en-US" sz="4800" b="1" i="1">
              <a:solidFill>
                <a:srgbClr val="0000FF"/>
              </a:solidFill>
              <a:effectLst>
                <a:outerShdw blurRad="38100" dist="38100" dir="2700000" algn="tl">
                  <a:srgbClr val="000000"/>
                </a:outerShdw>
              </a:effectLst>
              <a:latin typeface="Times New Roman" pitchFamily="18" charset="0"/>
            </a:endParaRPr>
          </a:p>
        </p:txBody>
      </p:sp>
      <p:sp>
        <p:nvSpPr>
          <p:cNvPr id="106502" name="Text Box 6"/>
          <p:cNvSpPr txBox="1">
            <a:spLocks noChangeArrowheads="1"/>
          </p:cNvSpPr>
          <p:nvPr/>
        </p:nvSpPr>
        <p:spPr bwMode="auto">
          <a:xfrm>
            <a:off x="4572000" y="5791200"/>
            <a:ext cx="3962400" cy="823913"/>
          </a:xfrm>
          <a:prstGeom prst="rect">
            <a:avLst/>
          </a:prstGeom>
          <a:noFill/>
          <a:ln w="12700">
            <a:noFill/>
            <a:miter lim="800000"/>
            <a:headEnd type="none" w="sm" len="sm"/>
            <a:tailEnd type="none" w="sm" len="sm"/>
          </a:ln>
          <a:effectLst/>
        </p:spPr>
        <p:txBody>
          <a:bodyPr>
            <a:spAutoFit/>
          </a:bodyPr>
          <a:lstStyle/>
          <a:p>
            <a:pPr eaLnBrk="0" hangingPunct="0">
              <a:spcBef>
                <a:spcPct val="50000"/>
              </a:spcBef>
              <a:defRPr/>
            </a:pPr>
            <a:r>
              <a:rPr lang="en-US" sz="4800" b="1" i="1">
                <a:solidFill>
                  <a:srgbClr val="0000FF"/>
                </a:solidFill>
                <a:effectLst>
                  <a:outerShdw blurRad="38100" dist="38100" dir="2700000" algn="tl">
                    <a:srgbClr val="000000"/>
                  </a:outerShdw>
                </a:effectLst>
                <a:latin typeface="Times New Roman" pitchFamily="18" charset="0"/>
              </a:rPr>
              <a:t> </a:t>
            </a:r>
            <a:r>
              <a:rPr lang="en-US" sz="4800" b="1" i="1">
                <a:solidFill>
                  <a:srgbClr val="0000FF"/>
                </a:solidFill>
                <a:effectLst>
                  <a:outerShdw blurRad="38100" dist="38100" dir="2700000" algn="tl">
                    <a:srgbClr val="000000"/>
                  </a:outerShdw>
                </a:effectLst>
                <a:latin typeface="Times New Roman" pitchFamily="18" charset="0"/>
                <a:sym typeface="Wingdings" pitchFamily="2" charset="2"/>
              </a:rPr>
              <a:t></a:t>
            </a:r>
            <a:r>
              <a:rPr lang="en-US" sz="4800" b="1" i="1">
                <a:solidFill>
                  <a:srgbClr val="0000FF"/>
                </a:solidFill>
                <a:effectLst>
                  <a:outerShdw blurRad="38100" dist="38100" dir="2700000" algn="tl">
                    <a:srgbClr val="000000"/>
                  </a:outerShdw>
                </a:effectLst>
                <a:latin typeface="Times New Roman" pitchFamily="18" charset="0"/>
              </a:rPr>
              <a:t>Adequacy </a:t>
            </a:r>
          </a:p>
        </p:txBody>
      </p:sp>
      <p:sp>
        <p:nvSpPr>
          <p:cNvPr id="106503" name="Text Box 7"/>
          <p:cNvSpPr txBox="1">
            <a:spLocks noChangeArrowheads="1"/>
          </p:cNvSpPr>
          <p:nvPr/>
        </p:nvSpPr>
        <p:spPr bwMode="auto">
          <a:xfrm>
            <a:off x="1371600" y="5943600"/>
            <a:ext cx="1600200" cy="579438"/>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defRPr/>
            </a:pPr>
            <a:r>
              <a:rPr lang="en-US" sz="3200" b="1">
                <a:solidFill>
                  <a:srgbClr val="0000FF"/>
                </a:solidFill>
                <a:effectLst>
                  <a:outerShdw blurRad="38100" dist="38100" dir="2700000" algn="tl">
                    <a:srgbClr val="000000"/>
                  </a:outerShdw>
                </a:effectLst>
                <a:latin typeface="Times New Roman" pitchFamily="18" charset="0"/>
              </a:rPr>
              <a:t>LAW</a:t>
            </a:r>
          </a:p>
        </p:txBody>
      </p:sp>
      <p:pic>
        <p:nvPicPr>
          <p:cNvPr id="2" name="Picture 1"/>
          <p:cNvPicPr>
            <a:picLocks noChangeAspect="1"/>
          </p:cNvPicPr>
          <p:nvPr/>
        </p:nvPicPr>
        <p:blipFill>
          <a:blip r:embed="rId4"/>
          <a:stretch>
            <a:fillRect/>
          </a:stretch>
        </p:blipFill>
        <p:spPr>
          <a:xfrm rot="21007331">
            <a:off x="571319" y="5244099"/>
            <a:ext cx="809848" cy="512064"/>
          </a:xfrm>
          <a:prstGeom prst="rect">
            <a:avLst/>
          </a:prstGeom>
        </p:spPr>
      </p:pic>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rgbClr val="0000FF"/>
            </a:gs>
            <a:gs pos="65000">
              <a:schemeClr val="bg1">
                <a:shade val="90000"/>
                <a:satMod val="375000"/>
              </a:schemeClr>
            </a:gs>
            <a:gs pos="100000">
              <a:schemeClr val="bg2">
                <a:tint val="88000"/>
                <a:satMod val="400000"/>
              </a:schemeClr>
            </a:gs>
          </a:gsLst>
          <a:lin ang="5400000" scaled="0"/>
        </a:gradFill>
        <a:effectLst/>
      </p:bgPr>
    </p:bg>
    <p:spTree>
      <p:nvGrpSpPr>
        <p:cNvPr id="1" name=""/>
        <p:cNvGrpSpPr/>
        <p:nvPr/>
      </p:nvGrpSpPr>
      <p:grpSpPr>
        <a:xfrm>
          <a:off x="0" y="0"/>
          <a:ext cx="0" cy="0"/>
          <a:chOff x="0" y="0"/>
          <a:chExt cx="0" cy="0"/>
        </a:xfrm>
      </p:grpSpPr>
      <p:sp>
        <p:nvSpPr>
          <p:cNvPr id="30722" name="Date Placeholder 3"/>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pic>
        <p:nvPicPr>
          <p:cNvPr id="6" name="Picture 1" descr="C:\Users\wlawson\AppData\Local\Temp\wz76bc\Academic Coat of Arms Signature\For WEB, PRESENTATION or OTHER ON-SCREEN\PNG - transparent background\TTU_ACoA_fl4Crvs.png"/>
          <p:cNvPicPr>
            <a:picLocks noChangeAspect="1" noChangeArrowheads="1"/>
          </p:cNvPicPr>
          <p:nvPr/>
        </p:nvPicPr>
        <p:blipFill>
          <a:blip r:embed="rId3" cstate="print"/>
          <a:srcRect r="82560"/>
          <a:stretch>
            <a:fillRect/>
          </a:stretch>
        </p:blipFill>
        <p:spPr bwMode="auto">
          <a:xfrm>
            <a:off x="533400" y="5867400"/>
            <a:ext cx="603047" cy="822960"/>
          </a:xfrm>
          <a:prstGeom prst="rect">
            <a:avLst/>
          </a:prstGeom>
          <a:noFill/>
        </p:spPr>
      </p:pic>
      <p:sp>
        <p:nvSpPr>
          <p:cNvPr id="8" name="Title 4"/>
          <p:cNvSpPr txBox="1">
            <a:spLocks/>
          </p:cNvSpPr>
          <p:nvPr/>
        </p:nvSpPr>
        <p:spPr>
          <a:xfrm>
            <a:off x="914400" y="4343400"/>
            <a:ext cx="7772400" cy="1975104"/>
          </a:xfrm>
          <a:prstGeom prst="rect">
            <a:avLst/>
          </a:prstGeom>
        </p:spPr>
        <p:txBody>
          <a:bodyPr vert="horz" anchor="t">
            <a:noAutofit/>
          </a:bodyPr>
          <a:lstStyle>
            <a:lvl1pPr marR="9144" algn="l" rtl="0" eaLnBrk="0" fontAlgn="base" hangingPunct="0">
              <a:spcBef>
                <a:spcPct val="0"/>
              </a:spcBef>
              <a:spcAft>
                <a:spcPct val="0"/>
              </a:spcAft>
              <a:defRPr sz="4000" b="1" kern="1200" cap="all" spc="0" baseline="0">
                <a:solidFill>
                  <a:srgbClr val="F8F8F8"/>
                </a:solidFill>
                <a:effectLst>
                  <a:reflection blurRad="12700" stA="34000" endA="740" endPos="53000" dir="5400000" sy="-100000" algn="bl" rotWithShape="0"/>
                </a:effectLst>
                <a:latin typeface="+mj-lt"/>
                <a:ea typeface="+mj-ea"/>
                <a:cs typeface="+mj-cs"/>
              </a:defRPr>
            </a:lvl1pPr>
            <a:lvl2pPr algn="l" rtl="0" eaLnBrk="0" fontAlgn="base" hangingPunct="0">
              <a:spcBef>
                <a:spcPct val="0"/>
              </a:spcBef>
              <a:spcAft>
                <a:spcPct val="0"/>
              </a:spcAft>
              <a:defRPr sz="4000">
                <a:solidFill>
                  <a:srgbClr val="F8F8F8"/>
                </a:solidFill>
                <a:latin typeface="Consolas" pitchFamily="49" charset="0"/>
              </a:defRPr>
            </a:lvl2pPr>
            <a:lvl3pPr algn="l" rtl="0" eaLnBrk="0" fontAlgn="base" hangingPunct="0">
              <a:spcBef>
                <a:spcPct val="0"/>
              </a:spcBef>
              <a:spcAft>
                <a:spcPct val="0"/>
              </a:spcAft>
              <a:defRPr sz="4000">
                <a:solidFill>
                  <a:srgbClr val="F8F8F8"/>
                </a:solidFill>
                <a:latin typeface="Consolas" pitchFamily="49" charset="0"/>
              </a:defRPr>
            </a:lvl3pPr>
            <a:lvl4pPr algn="l" rtl="0" eaLnBrk="0" fontAlgn="base" hangingPunct="0">
              <a:spcBef>
                <a:spcPct val="0"/>
              </a:spcBef>
              <a:spcAft>
                <a:spcPct val="0"/>
              </a:spcAft>
              <a:defRPr sz="4000">
                <a:solidFill>
                  <a:srgbClr val="F8F8F8"/>
                </a:solidFill>
                <a:latin typeface="Consolas" pitchFamily="49" charset="0"/>
              </a:defRPr>
            </a:lvl4pPr>
            <a:lvl5pPr algn="l" rtl="0" eaLnBrk="0" fontAlgn="base" hangingPunct="0">
              <a:spcBef>
                <a:spcPct val="0"/>
              </a:spcBef>
              <a:spcAft>
                <a:spcPct val="0"/>
              </a:spcAft>
              <a:defRPr sz="4000">
                <a:solidFill>
                  <a:srgbClr val="F8F8F8"/>
                </a:solidFill>
                <a:latin typeface="Consolas" pitchFamily="49" charset="0"/>
              </a:defRPr>
            </a:lvl5pPr>
            <a:lvl6pPr marL="457200" algn="l" rtl="0" fontAlgn="base">
              <a:spcBef>
                <a:spcPct val="0"/>
              </a:spcBef>
              <a:spcAft>
                <a:spcPct val="0"/>
              </a:spcAft>
              <a:defRPr sz="4000">
                <a:solidFill>
                  <a:srgbClr val="F8F8F8"/>
                </a:solidFill>
                <a:latin typeface="Consolas" pitchFamily="49" charset="0"/>
              </a:defRPr>
            </a:lvl6pPr>
            <a:lvl7pPr marL="914400" algn="l" rtl="0" fontAlgn="base">
              <a:spcBef>
                <a:spcPct val="0"/>
              </a:spcBef>
              <a:spcAft>
                <a:spcPct val="0"/>
              </a:spcAft>
              <a:defRPr sz="4000">
                <a:solidFill>
                  <a:srgbClr val="F8F8F8"/>
                </a:solidFill>
                <a:latin typeface="Consolas" pitchFamily="49" charset="0"/>
              </a:defRPr>
            </a:lvl7pPr>
            <a:lvl8pPr marL="1371600" algn="l" rtl="0" fontAlgn="base">
              <a:spcBef>
                <a:spcPct val="0"/>
              </a:spcBef>
              <a:spcAft>
                <a:spcPct val="0"/>
              </a:spcAft>
              <a:defRPr sz="4000">
                <a:solidFill>
                  <a:srgbClr val="F8F8F8"/>
                </a:solidFill>
                <a:latin typeface="Consolas" pitchFamily="49" charset="0"/>
              </a:defRPr>
            </a:lvl8pPr>
            <a:lvl9pPr marL="1828800" algn="l" rtl="0" fontAlgn="base">
              <a:spcBef>
                <a:spcPct val="0"/>
              </a:spcBef>
              <a:spcAft>
                <a:spcPct val="0"/>
              </a:spcAft>
              <a:defRPr sz="4000">
                <a:solidFill>
                  <a:srgbClr val="F8F8F8"/>
                </a:solidFill>
                <a:latin typeface="Consolas" pitchFamily="49" charset="0"/>
              </a:defRPr>
            </a:lvl9pPr>
            <a:extLst/>
          </a:lstStyle>
          <a:p>
            <a:pPr eaLnBrk="1" fontAlgn="auto" hangingPunct="1">
              <a:spcAft>
                <a:spcPts val="0"/>
              </a:spcAft>
              <a:defRPr/>
            </a:pPr>
            <a:r>
              <a:rPr lang="en-US" dirty="0" smtClean="0">
                <a:solidFill>
                  <a:schemeClr val="tx2">
                    <a:satMod val="200000"/>
                  </a:schemeClr>
                </a:solidFill>
              </a:rPr>
              <a:t>PART 2. ETHICS FILM…   MAJOR CASE STUDY</a:t>
            </a:r>
            <a:endParaRPr lang="en-US" dirty="0">
              <a:solidFill>
                <a:schemeClr val="tx2">
                  <a:satMod val="200000"/>
                </a:schemeClr>
              </a:solidFill>
            </a:endParaRPr>
          </a:p>
        </p:txBody>
      </p:sp>
      <p:sp>
        <p:nvSpPr>
          <p:cNvPr id="9" name="Subtitle 5"/>
          <p:cNvSpPr txBox="1">
            <a:spLocks/>
          </p:cNvSpPr>
          <p:nvPr/>
        </p:nvSpPr>
        <p:spPr bwMode="auto">
          <a:xfrm>
            <a:off x="914400" y="2835275"/>
            <a:ext cx="7772400" cy="1508125"/>
          </a:xfrm>
          <a:prstGeom prst="rect">
            <a:avLst/>
          </a:prstGeom>
          <a:noFill/>
          <a:ln w="9525">
            <a:noFill/>
            <a:miter lim="800000"/>
            <a:headEnd/>
            <a:tailEnd/>
          </a:ln>
        </p:spPr>
        <p:txBody>
          <a:bodyPr vert="horz" wrap="square" lIns="100584" tIns="45720" rIns="91440" bIns="45720" numCol="1" anchor="b" anchorCtr="0" compatLnSpc="1">
            <a:prstTxWarp prst="textNoShape">
              <a:avLst/>
            </a:prstTxWarp>
          </a:bodyPr>
          <a:lstStyle>
            <a:lvl1pPr marL="0" indent="0" algn="l" rtl="0" eaLnBrk="0" fontAlgn="base" hangingPunct="0">
              <a:spcBef>
                <a:spcPts val="0"/>
              </a:spcBef>
              <a:spcAft>
                <a:spcPct val="0"/>
              </a:spcAft>
              <a:buClr>
                <a:schemeClr val="tx2"/>
              </a:buClr>
              <a:buSzPct val="95000"/>
              <a:buFont typeface="Wingdings" pitchFamily="2" charset="2"/>
              <a:buNone/>
              <a:defRPr sz="2000" kern="1200">
                <a:solidFill>
                  <a:schemeClr val="tx1"/>
                </a:solidFill>
                <a:latin typeface="+mn-lt"/>
                <a:ea typeface="+mn-ea"/>
                <a:cs typeface="+mn-cs"/>
              </a:defRPr>
            </a:lvl1pPr>
            <a:lvl2pPr marL="457200" indent="0" algn="ctr" rtl="0" eaLnBrk="0" fontAlgn="base" hangingPunct="0">
              <a:spcBef>
                <a:spcPct val="20000"/>
              </a:spcBef>
              <a:spcAft>
                <a:spcPct val="0"/>
              </a:spcAft>
              <a:buClr>
                <a:schemeClr val="accent2"/>
              </a:buClr>
              <a:buSzPct val="90000"/>
              <a:buFont typeface="Wingdings" pitchFamily="2" charset="2"/>
              <a:buNone/>
              <a:defRPr sz="2600" kern="1200">
                <a:solidFill>
                  <a:schemeClr val="tx1"/>
                </a:solidFill>
                <a:latin typeface="+mn-lt"/>
                <a:ea typeface="+mn-ea"/>
                <a:cs typeface="+mn-cs"/>
              </a:defRPr>
            </a:lvl2pPr>
            <a:lvl3pPr marL="914400" indent="0" algn="ctr" rtl="0" eaLnBrk="0" fontAlgn="base" hangingPunct="0">
              <a:spcBef>
                <a:spcPct val="20000"/>
              </a:spcBef>
              <a:spcAft>
                <a:spcPct val="0"/>
              </a:spcAft>
              <a:buClr>
                <a:schemeClr val="accent2"/>
              </a:buClr>
              <a:buFont typeface="Wingdings 2" pitchFamily="18" charset="2"/>
              <a:buNone/>
              <a:defRPr sz="2400" kern="1200">
                <a:solidFill>
                  <a:schemeClr val="tx1"/>
                </a:solidFill>
                <a:latin typeface="+mn-lt"/>
                <a:ea typeface="+mn-ea"/>
                <a:cs typeface="+mn-cs"/>
              </a:defRPr>
            </a:lvl3pPr>
            <a:lvl4pPr marL="1371600" indent="0" algn="ctr" rtl="0" eaLnBrk="0" fontAlgn="base" hangingPunct="0">
              <a:spcBef>
                <a:spcPct val="20000"/>
              </a:spcBef>
              <a:spcAft>
                <a:spcPct val="0"/>
              </a:spcAft>
              <a:buClr>
                <a:srgbClr val="969696"/>
              </a:buClr>
              <a:buFont typeface="Wingdings 3" pitchFamily="18" charset="2"/>
              <a:buNone/>
              <a:defRPr sz="2200" kern="1200">
                <a:solidFill>
                  <a:schemeClr val="tx1"/>
                </a:solidFill>
                <a:latin typeface="+mn-lt"/>
                <a:ea typeface="+mn-ea"/>
                <a:cs typeface="+mn-cs"/>
              </a:defRPr>
            </a:lvl4pPr>
            <a:lvl5pPr marL="1828800" indent="0" algn="ctr" rtl="0" eaLnBrk="0" fontAlgn="base" hangingPunct="0">
              <a:spcBef>
                <a:spcPct val="20000"/>
              </a:spcBef>
              <a:spcAft>
                <a:spcPct val="0"/>
              </a:spcAft>
              <a:buClr>
                <a:srgbClr val="969696"/>
              </a:buClr>
              <a:buFont typeface="Wingdings 2" pitchFamily="18" charset="2"/>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3"/>
              </a:buClr>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4"/>
              </a:buClr>
              <a:buFont typeface="Wingdings 2"/>
              <a:buNone/>
              <a:defRPr kumimoji="0" sz="1600" kern="1200">
                <a:solidFill>
                  <a:schemeClr val="tx1"/>
                </a:solidFill>
                <a:latin typeface="+mn-lt"/>
                <a:ea typeface="+mn-ea"/>
                <a:cs typeface="+mn-cs"/>
              </a:defRPr>
            </a:lvl7pPr>
            <a:lvl8pPr marL="3200400" indent="0" algn="ctr" rtl="0" eaLnBrk="1" latinLnBrk="0" hangingPunct="1">
              <a:spcBef>
                <a:spcPct val="20000"/>
              </a:spcBef>
              <a:buClr>
                <a:schemeClr val="accent4"/>
              </a:buClr>
              <a:buFont typeface="Wingdings 2"/>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2"/>
              <a:buNone/>
              <a:defRPr kumimoji="0" sz="1600" kern="1200">
                <a:solidFill>
                  <a:schemeClr val="tx1"/>
                </a:solidFill>
                <a:latin typeface="+mn-lt"/>
                <a:ea typeface="+mn-ea"/>
                <a:cs typeface="+mn-cs"/>
              </a:defRPr>
            </a:lvl9pPr>
            <a:extLst/>
          </a:lstStyle>
          <a:p>
            <a:pPr eaLnBrk="1" hangingPunct="1">
              <a:spcBef>
                <a:spcPct val="0"/>
              </a:spcBef>
            </a:pPr>
            <a:r>
              <a:rPr lang="en-US" dirty="0" smtClean="0"/>
              <a:t>ETHICS FOR TRANSPORTATION PROFESSIONALS</a:t>
            </a:r>
          </a:p>
        </p:txBody>
      </p:sp>
    </p:spTree>
    <p:extLst>
      <p:ext uri="{BB962C8B-B14F-4D97-AF65-F5344CB8AC3E}">
        <p14:creationId xmlns:p14="http://schemas.microsoft.com/office/powerpoint/2010/main" val="20477442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FFCCCC"/>
            </a:gs>
            <a:gs pos="65000">
              <a:schemeClr val="bg1">
                <a:shade val="90000"/>
                <a:satMod val="375000"/>
              </a:schemeClr>
            </a:gs>
            <a:gs pos="100000">
              <a:schemeClr val="bg2">
                <a:tint val="88000"/>
                <a:satMod val="400000"/>
              </a:schemeClr>
            </a:gs>
          </a:gsLst>
          <a:lin ang="8100000" scaled="1"/>
          <a:tileRect/>
        </a:gradFill>
        <a:effectLst/>
      </p:bgPr>
    </p:bg>
    <p:spTree>
      <p:nvGrpSpPr>
        <p:cNvPr id="1" name=""/>
        <p:cNvGrpSpPr/>
        <p:nvPr/>
      </p:nvGrpSpPr>
      <p:grpSpPr>
        <a:xfrm>
          <a:off x="0" y="0"/>
          <a:ext cx="0" cy="0"/>
          <a:chOff x="0" y="0"/>
          <a:chExt cx="0" cy="0"/>
        </a:xfrm>
      </p:grpSpPr>
      <p:sp>
        <p:nvSpPr>
          <p:cNvPr id="30722" name="Date Placeholder 3"/>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sp>
        <p:nvSpPr>
          <p:cNvPr id="5" name="Title 4"/>
          <p:cNvSpPr>
            <a:spLocks noGrp="1"/>
          </p:cNvSpPr>
          <p:nvPr>
            <p:ph type="ctrTitle"/>
          </p:nvPr>
        </p:nvSpPr>
        <p:spPr/>
        <p:txBody>
          <a:bodyPr/>
          <a:lstStyle/>
          <a:p>
            <a:pPr eaLnBrk="1" fontAlgn="auto" hangingPunct="1">
              <a:spcAft>
                <a:spcPts val="0"/>
              </a:spcAft>
              <a:defRPr/>
            </a:pPr>
            <a:r>
              <a:rPr lang="en-US" dirty="0" smtClean="0">
                <a:solidFill>
                  <a:schemeClr val="tx2">
                    <a:satMod val="200000"/>
                  </a:schemeClr>
                </a:solidFill>
              </a:rPr>
              <a:t>Interpret and apply…</a:t>
            </a:r>
            <a:endParaRPr lang="en-US" dirty="0">
              <a:solidFill>
                <a:schemeClr val="tx2">
                  <a:satMod val="200000"/>
                </a:schemeClr>
              </a:solidFill>
            </a:endParaRPr>
          </a:p>
        </p:txBody>
      </p:sp>
      <p:sp>
        <p:nvSpPr>
          <p:cNvPr id="30724" name="Subtitle 5"/>
          <p:cNvSpPr>
            <a:spLocks noGrp="1"/>
          </p:cNvSpPr>
          <p:nvPr>
            <p:ph type="subTitle" idx="1"/>
          </p:nvPr>
        </p:nvSpPr>
        <p:spPr>
          <a:xfrm>
            <a:off x="914400" y="2835275"/>
            <a:ext cx="7772400" cy="1508125"/>
          </a:xfrm>
        </p:spPr>
        <p:txBody>
          <a:bodyPr/>
          <a:lstStyle/>
          <a:p>
            <a:pPr eaLnBrk="1" hangingPunct="1">
              <a:spcBef>
                <a:spcPct val="0"/>
              </a:spcBef>
            </a:pPr>
            <a:r>
              <a:rPr lang="en-US" smtClean="0"/>
              <a:t>Learning Objective 2</a:t>
            </a:r>
          </a:p>
        </p:txBody>
      </p:sp>
      <p:pic>
        <p:nvPicPr>
          <p:cNvPr id="6" name="Picture 1" descr="C:\Users\wlawson\AppData\Local\Temp\wz76bc\Academic Coat of Arms Signature\For WEB, PRESENTATION or OTHER ON-SCREEN\PNG - transparent background\TTU_ACoA_fl4Crvs.png"/>
          <p:cNvPicPr>
            <a:picLocks noChangeAspect="1" noChangeArrowheads="1"/>
          </p:cNvPicPr>
          <p:nvPr/>
        </p:nvPicPr>
        <p:blipFill>
          <a:blip r:embed="rId3" cstate="print"/>
          <a:srcRect r="82560"/>
          <a:stretch>
            <a:fillRect/>
          </a:stretch>
        </p:blipFill>
        <p:spPr bwMode="auto">
          <a:xfrm>
            <a:off x="533400" y="5867400"/>
            <a:ext cx="603047" cy="82296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548866" name="Rectangle 2"/>
          <p:cNvSpPr>
            <a:spLocks noGrp="1" noChangeArrowheads="1"/>
          </p:cNvSpPr>
          <p:nvPr>
            <p:ph type="title"/>
          </p:nvPr>
        </p:nvSpPr>
        <p:spPr/>
        <p:txBody>
          <a:bodyPr/>
          <a:lstStyle/>
          <a:p>
            <a:r>
              <a:rPr lang="en-US" altLang="en-US" sz="5400" b="1" i="1" dirty="0">
                <a:solidFill>
                  <a:srgbClr val="CC3300"/>
                </a:solidFill>
                <a:effectLst>
                  <a:outerShdw blurRad="38100" dist="38100" dir="2700000" algn="tl">
                    <a:srgbClr val="000000">
                      <a:alpha val="43137"/>
                    </a:srgbClr>
                  </a:outerShdw>
                </a:effectLst>
              </a:rPr>
              <a:t>Gilbane Gold</a:t>
            </a:r>
            <a:r>
              <a:rPr lang="en-US" altLang="en-US" sz="4400" b="1" i="1" dirty="0">
                <a:solidFill>
                  <a:srgbClr val="CC3300"/>
                </a:solidFill>
                <a:effectLst>
                  <a:outerShdw blurRad="38100" dist="38100" dir="2700000" algn="tl">
                    <a:srgbClr val="000000">
                      <a:alpha val="43137"/>
                    </a:srgbClr>
                  </a:outerShdw>
                </a:effectLst>
              </a:rPr>
              <a:t/>
            </a:r>
            <a:br>
              <a:rPr lang="en-US" altLang="en-US" sz="4400" b="1" i="1" dirty="0">
                <a:solidFill>
                  <a:srgbClr val="CC3300"/>
                </a:solidFill>
                <a:effectLst>
                  <a:outerShdw blurRad="38100" dist="38100" dir="2700000" algn="tl">
                    <a:srgbClr val="000000">
                      <a:alpha val="43137"/>
                    </a:srgbClr>
                  </a:outerShdw>
                </a:effectLst>
              </a:rPr>
            </a:br>
            <a:r>
              <a:rPr lang="en-US" altLang="en-US" sz="2800" b="1" i="1" dirty="0" smtClean="0">
                <a:solidFill>
                  <a:srgbClr val="CC3300"/>
                </a:solidFill>
              </a:rPr>
              <a:t>A Case Study in Engineering Ethics</a:t>
            </a:r>
            <a:br>
              <a:rPr lang="en-US" altLang="en-US" sz="2800" b="1" i="1" dirty="0" smtClean="0">
                <a:solidFill>
                  <a:srgbClr val="CC3300"/>
                </a:solidFill>
              </a:rPr>
            </a:br>
            <a:r>
              <a:rPr lang="en-US" altLang="en-US" sz="2400" b="1" i="1" dirty="0" smtClean="0">
                <a:solidFill>
                  <a:srgbClr val="CC3300"/>
                </a:solidFill>
              </a:rPr>
              <a:t>copyright </a:t>
            </a:r>
            <a:r>
              <a:rPr lang="en-US" altLang="en-US" sz="2400" b="1" i="1" dirty="0">
                <a:solidFill>
                  <a:srgbClr val="CC3300"/>
                </a:solidFill>
              </a:rPr>
              <a:t>1989 NIEE</a:t>
            </a:r>
            <a:r>
              <a:rPr lang="en-US" altLang="en-US" sz="3200" b="1" i="1" dirty="0">
                <a:solidFill>
                  <a:srgbClr val="CC3300"/>
                </a:solidFill>
              </a:rPr>
              <a:t>  </a:t>
            </a:r>
          </a:p>
        </p:txBody>
      </p:sp>
      <p:grpSp>
        <p:nvGrpSpPr>
          <p:cNvPr id="548871" name="Group 7"/>
          <p:cNvGrpSpPr>
            <a:grpSpLocks/>
          </p:cNvGrpSpPr>
          <p:nvPr/>
        </p:nvGrpSpPr>
        <p:grpSpPr bwMode="auto">
          <a:xfrm>
            <a:off x="952500" y="2819400"/>
            <a:ext cx="7239000" cy="2732088"/>
            <a:chOff x="1488" y="2352"/>
            <a:chExt cx="4077" cy="1529"/>
          </a:xfrm>
        </p:grpSpPr>
        <p:pic>
          <p:nvPicPr>
            <p:cNvPr id="54886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8" y="2352"/>
              <a:ext cx="1485" cy="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886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8" y="2352"/>
              <a:ext cx="1485" cy="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887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0" y="2352"/>
              <a:ext cx="1485" cy="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Date Placeholder 3"/>
          <p:cNvSpPr>
            <a:spLocks noGrp="1"/>
          </p:cNvSpPr>
          <p:nvPr>
            <p:ph type="dt" sz="quarter" idx="10"/>
          </p:nvPr>
        </p:nvSpPr>
        <p:spPr bwMode="auto">
          <a:xfrm>
            <a:off x="6477000" y="6416675"/>
            <a:ext cx="2133600" cy="365125"/>
          </a:xfrm>
          <a:noFill/>
          <a:ln>
            <a:miter lim="800000"/>
            <a:headEnd/>
            <a:tailEnd/>
          </a:ln>
        </p:spPr>
        <p:txBody>
          <a:bodyPr wrap="square" lIns="91440" tIns="45720" rIns="91440" bIns="45720" numCol="1" anchorCtr="0" compatLnSpc="1">
            <a:prstTxWarp prst="textNoShape">
              <a:avLst/>
            </a:prstTxWarp>
          </a:bodyPr>
          <a:lstStyle/>
          <a:p>
            <a:r>
              <a:rPr lang="en-US" altLang="en-US" dirty="0" smtClean="0">
                <a:solidFill>
                  <a:schemeClr val="bg1"/>
                </a:solidFill>
              </a:rPr>
              <a:t>ETHICS FOR TRANSPORTATION PROFESSIONALS</a:t>
            </a:r>
          </a:p>
        </p:txBody>
      </p:sp>
      <p:pic>
        <p:nvPicPr>
          <p:cNvPr id="10" name="Picture 1" descr="C:\Users\wlawson\AppData\Local\Temp\wz76bc\Academic Coat of Arms Signature\For WEB, PRESENTATION or OTHER ON-SCREEN\PNG - transparent background\TTU_ACoA_fl4Crvs.png"/>
          <p:cNvPicPr>
            <a:picLocks noChangeAspect="1" noChangeArrowheads="1"/>
          </p:cNvPicPr>
          <p:nvPr/>
        </p:nvPicPr>
        <p:blipFill>
          <a:blip r:embed="rId4" cstate="print"/>
          <a:srcRect r="82560"/>
          <a:stretch>
            <a:fillRect/>
          </a:stretch>
        </p:blipFill>
        <p:spPr bwMode="auto">
          <a:xfrm>
            <a:off x="533400" y="5867400"/>
            <a:ext cx="603047" cy="822960"/>
          </a:xfrm>
          <a:prstGeom prst="rect">
            <a:avLst/>
          </a:prstGeom>
          <a:noFill/>
        </p:spPr>
      </p:pic>
    </p:spTree>
    <p:extLst>
      <p:ext uri="{BB962C8B-B14F-4D97-AF65-F5344CB8AC3E}">
        <p14:creationId xmlns:p14="http://schemas.microsoft.com/office/powerpoint/2010/main" val="2149306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2"/>
          <p:cNvSpPr>
            <a:spLocks noGrp="1" noChangeArrowheads="1"/>
          </p:cNvSpPr>
          <p:nvPr>
            <p:ph type="title"/>
          </p:nvPr>
        </p:nvSpPr>
        <p:spPr>
          <a:xfrm>
            <a:off x="685800" y="152400"/>
            <a:ext cx="7543800" cy="1143000"/>
          </a:xfrm>
        </p:spPr>
        <p:txBody>
          <a:bodyPr/>
          <a:lstStyle/>
          <a:p>
            <a:r>
              <a:rPr lang="en-US" altLang="en-US" sz="4000" b="1" i="1" dirty="0">
                <a:solidFill>
                  <a:srgbClr val="FFCC66"/>
                </a:solidFill>
              </a:rPr>
              <a:t>Gilbane Gold</a:t>
            </a:r>
            <a:br>
              <a:rPr lang="en-US" altLang="en-US" sz="4000" b="1" i="1" dirty="0">
                <a:solidFill>
                  <a:srgbClr val="FFCC66"/>
                </a:solidFill>
              </a:rPr>
            </a:br>
            <a:r>
              <a:rPr lang="en-US" altLang="en-US" sz="2800" b="1" dirty="0" smtClean="0">
                <a:solidFill>
                  <a:srgbClr val="FFCC66"/>
                </a:solidFill>
              </a:rPr>
              <a:t>Synopsis</a:t>
            </a:r>
            <a:endParaRPr lang="en-US" altLang="en-US" sz="2800" b="1" dirty="0">
              <a:solidFill>
                <a:srgbClr val="FFCC66"/>
              </a:solidFill>
            </a:endParaRPr>
          </a:p>
        </p:txBody>
      </p:sp>
      <p:sp>
        <p:nvSpPr>
          <p:cNvPr id="553991" name="Rectangle 7"/>
          <p:cNvSpPr>
            <a:spLocks noGrp="1" noChangeArrowheads="1"/>
          </p:cNvSpPr>
          <p:nvPr>
            <p:ph type="body" idx="1"/>
          </p:nvPr>
        </p:nvSpPr>
        <p:spPr>
          <a:xfrm>
            <a:off x="762000" y="1447800"/>
            <a:ext cx="8001000" cy="4648200"/>
          </a:xfrm>
        </p:spPr>
        <p:txBody>
          <a:bodyPr/>
          <a:lstStyle/>
          <a:p>
            <a:pPr>
              <a:spcAft>
                <a:spcPts val="600"/>
              </a:spcAft>
            </a:pPr>
            <a:r>
              <a:rPr lang="en-US" sz="2400" dirty="0"/>
              <a:t>Gilbane Gold is the name given to dried sludge from the Gilbane wastewater treatment plant. It is sold </a:t>
            </a:r>
            <a:r>
              <a:rPr lang="en-US" sz="2400" dirty="0" smtClean="0"/>
              <a:t>to farmers </a:t>
            </a:r>
            <a:r>
              <a:rPr lang="en-US" sz="2400" dirty="0"/>
              <a:t>as a commercial fertilizer. The annual revenue generated saves the average family about $300 </a:t>
            </a:r>
            <a:r>
              <a:rPr lang="en-US" sz="2400" dirty="0" smtClean="0"/>
              <a:t>per year </a:t>
            </a:r>
            <a:r>
              <a:rPr lang="en-US" sz="2400" dirty="0"/>
              <a:t>in taxes. </a:t>
            </a:r>
            <a:endParaRPr lang="en-US" sz="2400" dirty="0" smtClean="0"/>
          </a:p>
          <a:p>
            <a:pPr>
              <a:spcAft>
                <a:spcPts val="600"/>
              </a:spcAft>
            </a:pPr>
            <a:r>
              <a:rPr lang="en-US" sz="2400" dirty="0" smtClean="0"/>
              <a:t>Several </a:t>
            </a:r>
            <a:r>
              <a:rPr lang="en-US" sz="2400" dirty="0"/>
              <a:t>years ago the city of Gilbane established limits on the discharge of heavy metals </a:t>
            </a:r>
            <a:r>
              <a:rPr lang="en-US" sz="2400" dirty="0" smtClean="0"/>
              <a:t>to the </a:t>
            </a:r>
            <a:r>
              <a:rPr lang="en-US" sz="2400" dirty="0"/>
              <a:t>sewers in order to protect Gilbane Gold from the build-up of toxic materials that could end up in </a:t>
            </a:r>
            <a:r>
              <a:rPr lang="en-US" sz="2400" dirty="0" smtClean="0"/>
              <a:t>the soil</a:t>
            </a:r>
            <a:r>
              <a:rPr lang="en-US" sz="2400" dirty="0"/>
              <a:t>. The limits are more restrictive than federal limits but are based on the concentration of the </a:t>
            </a:r>
            <a:r>
              <a:rPr lang="en-US" sz="2400" dirty="0" smtClean="0"/>
              <a:t>discharge with </a:t>
            </a:r>
            <a:r>
              <a:rPr lang="en-US" sz="2400" dirty="0"/>
              <a:t>no restriction on total weight of discharged material</a:t>
            </a:r>
            <a:r>
              <a:rPr lang="en-US" sz="2400" dirty="0" smtClean="0"/>
              <a:t>.</a:t>
            </a:r>
            <a:endParaRPr lang="en-US" sz="2400" dirty="0"/>
          </a:p>
        </p:txBody>
      </p:sp>
      <p:sp>
        <p:nvSpPr>
          <p:cNvPr id="4" name="Date Placeholder 3"/>
          <p:cNvSpPr>
            <a:spLocks noGrp="1"/>
          </p:cNvSpPr>
          <p:nvPr>
            <p:ph type="dt" sz="quarter" idx="10"/>
          </p:nvPr>
        </p:nvSpPr>
        <p:spPr bwMode="auto">
          <a:xfrm>
            <a:off x="6477000" y="6416675"/>
            <a:ext cx="2133600" cy="365125"/>
          </a:xfrm>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spTree>
    <p:extLst>
      <p:ext uri="{BB962C8B-B14F-4D97-AF65-F5344CB8AC3E}">
        <p14:creationId xmlns:p14="http://schemas.microsoft.com/office/powerpoint/2010/main" val="1080003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2"/>
          <p:cNvSpPr>
            <a:spLocks noGrp="1" noChangeArrowheads="1"/>
          </p:cNvSpPr>
          <p:nvPr>
            <p:ph type="title"/>
          </p:nvPr>
        </p:nvSpPr>
        <p:spPr>
          <a:xfrm>
            <a:off x="685800" y="152400"/>
            <a:ext cx="7543800" cy="1143000"/>
          </a:xfrm>
        </p:spPr>
        <p:txBody>
          <a:bodyPr/>
          <a:lstStyle/>
          <a:p>
            <a:r>
              <a:rPr lang="en-US" altLang="en-US" sz="4000" b="1" i="1" dirty="0">
                <a:solidFill>
                  <a:srgbClr val="FFCC66"/>
                </a:solidFill>
              </a:rPr>
              <a:t>Gilbane Gold</a:t>
            </a:r>
            <a:br>
              <a:rPr lang="en-US" altLang="en-US" sz="4000" b="1" i="1" dirty="0">
                <a:solidFill>
                  <a:srgbClr val="FFCC66"/>
                </a:solidFill>
              </a:rPr>
            </a:br>
            <a:r>
              <a:rPr lang="en-US" altLang="en-US" sz="2800" b="1" dirty="0" smtClean="0">
                <a:solidFill>
                  <a:srgbClr val="FFCC66"/>
                </a:solidFill>
              </a:rPr>
              <a:t>Synopsis, continued</a:t>
            </a:r>
            <a:endParaRPr lang="en-US" altLang="en-US" sz="2800" b="1" dirty="0">
              <a:solidFill>
                <a:srgbClr val="FFCC66"/>
              </a:solidFill>
            </a:endParaRPr>
          </a:p>
        </p:txBody>
      </p:sp>
      <p:sp>
        <p:nvSpPr>
          <p:cNvPr id="553991" name="Rectangle 7"/>
          <p:cNvSpPr>
            <a:spLocks noGrp="1" noChangeArrowheads="1"/>
          </p:cNvSpPr>
          <p:nvPr>
            <p:ph type="body" idx="1"/>
          </p:nvPr>
        </p:nvSpPr>
        <p:spPr>
          <a:xfrm>
            <a:off x="762000" y="1447800"/>
            <a:ext cx="8001000" cy="4648200"/>
          </a:xfrm>
        </p:spPr>
        <p:txBody>
          <a:bodyPr/>
          <a:lstStyle/>
          <a:p>
            <a:pPr>
              <a:spcAft>
                <a:spcPts val="600"/>
              </a:spcAft>
            </a:pPr>
            <a:r>
              <a:rPr lang="en-US" sz="2400" dirty="0" smtClean="0"/>
              <a:t>Z </a:t>
            </a:r>
            <a:r>
              <a:rPr lang="en-US" sz="2400" dirty="0"/>
              <a:t>CORP, a computer components manufacturer, discharges wastewater containing small amounts of </a:t>
            </a:r>
            <a:r>
              <a:rPr lang="en-US" sz="2400" dirty="0" smtClean="0"/>
              <a:t>lead and </a:t>
            </a:r>
            <a:r>
              <a:rPr lang="en-US" sz="2400" dirty="0"/>
              <a:t>arsenic into the city sewers. By the current city test standards, the discharge usually meets </a:t>
            </a:r>
            <a:r>
              <a:rPr lang="en-US" sz="2400" dirty="0" smtClean="0"/>
              <a:t>allowable levels</a:t>
            </a:r>
            <a:r>
              <a:rPr lang="en-US" sz="2400" dirty="0"/>
              <a:t>. Z CORP people know of a newer test which shows that the discharge exceeds the limits. </a:t>
            </a:r>
            <a:endParaRPr lang="en-US" sz="2400" dirty="0" smtClean="0"/>
          </a:p>
          <a:p>
            <a:pPr>
              <a:spcAft>
                <a:spcPts val="600"/>
              </a:spcAft>
            </a:pPr>
            <a:r>
              <a:rPr lang="en-US" sz="2400" dirty="0" smtClean="0"/>
              <a:t>The ethical </a:t>
            </a:r>
            <a:r>
              <a:rPr lang="en-US" sz="2400" dirty="0"/>
              <a:t>dilemma is: Should Z CORP tell the city about the new test? Acceptance of the new test </a:t>
            </a:r>
            <a:r>
              <a:rPr lang="en-US" sz="2400" dirty="0" smtClean="0"/>
              <a:t>would require </a:t>
            </a:r>
            <a:r>
              <a:rPr lang="en-US" sz="2400" dirty="0"/>
              <a:t>additional investment in clean-up equipment by Z CORP. Word leaks and a TV </a:t>
            </a:r>
            <a:r>
              <a:rPr lang="en-US" sz="2400" dirty="0" smtClean="0"/>
              <a:t>investigation  begins</a:t>
            </a:r>
            <a:r>
              <a:rPr lang="en-US" sz="2400" dirty="0"/>
              <a:t>.</a:t>
            </a:r>
            <a:endParaRPr lang="en-US" altLang="en-US" sz="2400" dirty="0"/>
          </a:p>
        </p:txBody>
      </p:sp>
      <p:sp>
        <p:nvSpPr>
          <p:cNvPr id="4" name="Date Placeholder 3"/>
          <p:cNvSpPr>
            <a:spLocks noGrp="1"/>
          </p:cNvSpPr>
          <p:nvPr>
            <p:ph type="dt" sz="quarter" idx="10"/>
          </p:nvPr>
        </p:nvSpPr>
        <p:spPr bwMode="auto">
          <a:xfrm>
            <a:off x="6477000" y="6416675"/>
            <a:ext cx="2133600" cy="365125"/>
          </a:xfrm>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spTree>
    <p:extLst>
      <p:ext uri="{BB962C8B-B14F-4D97-AF65-F5344CB8AC3E}">
        <p14:creationId xmlns:p14="http://schemas.microsoft.com/office/powerpoint/2010/main" val="2568065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2"/>
          <p:cNvSpPr>
            <a:spLocks noGrp="1" noChangeArrowheads="1"/>
          </p:cNvSpPr>
          <p:nvPr>
            <p:ph type="title"/>
          </p:nvPr>
        </p:nvSpPr>
        <p:spPr>
          <a:xfrm>
            <a:off x="685800" y="152400"/>
            <a:ext cx="7543800" cy="1143000"/>
          </a:xfrm>
        </p:spPr>
        <p:txBody>
          <a:bodyPr/>
          <a:lstStyle/>
          <a:p>
            <a:r>
              <a:rPr lang="en-US" altLang="en-US" sz="4000" b="1" i="1" dirty="0">
                <a:solidFill>
                  <a:srgbClr val="FFCC66"/>
                </a:solidFill>
              </a:rPr>
              <a:t>Gilbane Gold</a:t>
            </a:r>
            <a:br>
              <a:rPr lang="en-US" altLang="en-US" sz="4000" b="1" i="1" dirty="0">
                <a:solidFill>
                  <a:srgbClr val="FFCC66"/>
                </a:solidFill>
              </a:rPr>
            </a:br>
            <a:r>
              <a:rPr lang="en-US" altLang="en-US" sz="2800" b="1" dirty="0">
                <a:solidFill>
                  <a:srgbClr val="FFCC66"/>
                </a:solidFill>
              </a:rPr>
              <a:t>Cast of Characters  </a:t>
            </a:r>
          </a:p>
        </p:txBody>
      </p:sp>
      <p:sp>
        <p:nvSpPr>
          <p:cNvPr id="553991" name="Rectangle 7"/>
          <p:cNvSpPr>
            <a:spLocks noGrp="1" noChangeArrowheads="1"/>
          </p:cNvSpPr>
          <p:nvPr>
            <p:ph type="body" idx="1"/>
          </p:nvPr>
        </p:nvSpPr>
        <p:spPr>
          <a:xfrm>
            <a:off x="762000" y="1447800"/>
            <a:ext cx="8001000" cy="4648200"/>
          </a:xfrm>
        </p:spPr>
        <p:txBody>
          <a:bodyPr/>
          <a:lstStyle/>
          <a:p>
            <a:r>
              <a:rPr lang="en-US" altLang="en-US" sz="2000" b="1" dirty="0"/>
              <a:t>DAVID JACKSON ….	</a:t>
            </a:r>
            <a:r>
              <a:rPr lang="en-US" altLang="en-US" sz="2000" dirty="0" smtClean="0"/>
              <a:t>Environmental </a:t>
            </a:r>
            <a:r>
              <a:rPr lang="en-US" altLang="en-US" sz="2000" dirty="0"/>
              <a:t>engineer working </a:t>
            </a:r>
            <a:r>
              <a:rPr lang="en-US" altLang="en-US" sz="2000" dirty="0" smtClean="0"/>
              <a:t>for Z </a:t>
            </a:r>
            <a:r>
              <a:rPr lang="en-US" altLang="en-US" sz="2000" dirty="0"/>
              <a:t>CORP</a:t>
            </a:r>
            <a:endParaRPr lang="en-US" altLang="en-US" sz="2000" b="1" dirty="0"/>
          </a:p>
          <a:p>
            <a:r>
              <a:rPr lang="en-US" altLang="en-US" sz="2000" b="1" dirty="0"/>
              <a:t>TOM RICHARDS ….	</a:t>
            </a:r>
            <a:r>
              <a:rPr lang="en-US" altLang="en-US" sz="2000" dirty="0"/>
              <a:t>Engineering consultant fired by Z CORP for 	</a:t>
            </a:r>
            <a:r>
              <a:rPr lang="en-US" altLang="en-US" sz="2000" dirty="0" smtClean="0"/>
              <a:t>			espousing </a:t>
            </a:r>
            <a:r>
              <a:rPr lang="en-US" altLang="en-US" sz="2000" dirty="0"/>
              <a:t>the new test standards</a:t>
            </a:r>
            <a:endParaRPr lang="en-US" altLang="en-US" sz="2000" b="1" dirty="0"/>
          </a:p>
          <a:p>
            <a:r>
              <a:rPr lang="en-US" altLang="en-US" sz="2000" b="1" dirty="0"/>
              <a:t>PHIL </a:t>
            </a:r>
            <a:r>
              <a:rPr lang="en-US" altLang="en-US" sz="2000" b="1" dirty="0" smtClean="0"/>
              <a:t>PORT ….  	</a:t>
            </a:r>
            <a:r>
              <a:rPr lang="en-US" altLang="en-US" sz="2000" dirty="0" smtClean="0"/>
              <a:t>Manager </a:t>
            </a:r>
            <a:r>
              <a:rPr lang="en-US" altLang="en-US" sz="2000" dirty="0"/>
              <a:t>and head of Z CORP's </a:t>
            </a:r>
            <a:r>
              <a:rPr lang="en-US" altLang="en-US" sz="2000" dirty="0" smtClean="0"/>
              <a:t>environmental 			affairs department</a:t>
            </a:r>
            <a:endParaRPr lang="en-US" altLang="en-US" sz="2000" b="1" dirty="0"/>
          </a:p>
          <a:p>
            <a:r>
              <a:rPr lang="en-US" altLang="en-US" sz="2000" b="1" dirty="0"/>
              <a:t>FRANK SEEDERS ….	</a:t>
            </a:r>
            <a:r>
              <a:rPr lang="en-US" altLang="en-US" sz="2000" dirty="0"/>
              <a:t>Z CORP's engineering manager</a:t>
            </a:r>
            <a:endParaRPr lang="en-US" altLang="en-US" sz="2000" b="1" dirty="0"/>
          </a:p>
          <a:p>
            <a:r>
              <a:rPr lang="en-US" altLang="en-US" sz="2000" b="1" dirty="0"/>
              <a:t>DIANE COLLINS ….	</a:t>
            </a:r>
            <a:r>
              <a:rPr lang="en-US" altLang="en-US" sz="2000" dirty="0"/>
              <a:t>VP in charge of Z CORP's Gilbane plant</a:t>
            </a:r>
            <a:endParaRPr lang="en-US" altLang="en-US" sz="2000" b="1" dirty="0"/>
          </a:p>
          <a:p>
            <a:r>
              <a:rPr lang="en-US" altLang="en-US" sz="2000" b="1" dirty="0"/>
              <a:t>LLOYD BREMEN ….	</a:t>
            </a:r>
            <a:r>
              <a:rPr lang="en-US" altLang="en-US" sz="2000" dirty="0"/>
              <a:t>Former state commissioner of </a:t>
            </a:r>
            <a:r>
              <a:rPr lang="en-US" altLang="en-US" sz="2000" dirty="0" smtClean="0"/>
              <a:t>environmental 			protection </a:t>
            </a:r>
            <a:endParaRPr lang="en-US" altLang="en-US" sz="2000" b="1" dirty="0"/>
          </a:p>
          <a:p>
            <a:r>
              <a:rPr lang="en-US" altLang="en-US" sz="2000" b="1" dirty="0"/>
              <a:t>WINSLOW MASSIN </a:t>
            </a:r>
            <a:r>
              <a:rPr lang="en-US" altLang="en-US" sz="2000" b="1" dirty="0" smtClean="0"/>
              <a:t>….   </a:t>
            </a:r>
            <a:r>
              <a:rPr lang="en-US" altLang="en-US" sz="2000" dirty="0" smtClean="0"/>
              <a:t>Professor </a:t>
            </a:r>
            <a:r>
              <a:rPr lang="en-US" altLang="en-US" sz="2000" dirty="0"/>
              <a:t>emeritus, School of Engineering, </a:t>
            </a:r>
            <a:r>
              <a:rPr lang="en-US" altLang="en-US" sz="2000" dirty="0" smtClean="0"/>
              <a:t>			Hanover </a:t>
            </a:r>
            <a:r>
              <a:rPr lang="en-US" altLang="en-US" sz="2000" dirty="0"/>
              <a:t>University</a:t>
            </a:r>
            <a:endParaRPr lang="en-US" altLang="en-US" sz="2000" b="1" dirty="0"/>
          </a:p>
          <a:p>
            <a:r>
              <a:rPr lang="en-US" altLang="en-US" sz="2000" b="1" dirty="0"/>
              <a:t>MARIA RENATO ….	</a:t>
            </a:r>
            <a:r>
              <a:rPr lang="en-US" altLang="en-US" sz="2000" dirty="0"/>
              <a:t>TV reporter</a:t>
            </a:r>
          </a:p>
        </p:txBody>
      </p:sp>
      <p:sp>
        <p:nvSpPr>
          <p:cNvPr id="4" name="Date Placeholder 3"/>
          <p:cNvSpPr>
            <a:spLocks noGrp="1"/>
          </p:cNvSpPr>
          <p:nvPr>
            <p:ph type="dt" sz="quarter" idx="10"/>
          </p:nvPr>
        </p:nvSpPr>
        <p:spPr bwMode="auto">
          <a:xfrm>
            <a:off x="6477000" y="6416675"/>
            <a:ext cx="2133600" cy="365125"/>
          </a:xfrm>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spTree>
    <p:extLst>
      <p:ext uri="{BB962C8B-B14F-4D97-AF65-F5344CB8AC3E}">
        <p14:creationId xmlns:p14="http://schemas.microsoft.com/office/powerpoint/2010/main" val="852222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2"/>
          <p:cNvSpPr>
            <a:spLocks noGrp="1" noChangeArrowheads="1"/>
          </p:cNvSpPr>
          <p:nvPr>
            <p:ph type="title"/>
          </p:nvPr>
        </p:nvSpPr>
        <p:spPr>
          <a:xfrm>
            <a:off x="685800" y="152400"/>
            <a:ext cx="7543800" cy="1143000"/>
          </a:xfrm>
        </p:spPr>
        <p:txBody>
          <a:bodyPr/>
          <a:lstStyle/>
          <a:p>
            <a:r>
              <a:rPr lang="en-US" altLang="en-US" sz="4000" b="1" i="1" dirty="0">
                <a:solidFill>
                  <a:srgbClr val="FFCC66"/>
                </a:solidFill>
              </a:rPr>
              <a:t>Gilbane Gold</a:t>
            </a:r>
            <a:br>
              <a:rPr lang="en-US" altLang="en-US" sz="4000" b="1" i="1" dirty="0">
                <a:solidFill>
                  <a:srgbClr val="FFCC66"/>
                </a:solidFill>
              </a:rPr>
            </a:br>
            <a:r>
              <a:rPr lang="en-US" altLang="en-US" sz="2800" b="1" dirty="0" smtClean="0">
                <a:solidFill>
                  <a:srgbClr val="FFCC66"/>
                </a:solidFill>
              </a:rPr>
              <a:t>FILM (00:23:25)</a:t>
            </a:r>
            <a:endParaRPr lang="en-US" altLang="en-US" sz="2800" b="1" dirty="0">
              <a:solidFill>
                <a:srgbClr val="FFCC66"/>
              </a:solidFill>
            </a:endParaRPr>
          </a:p>
        </p:txBody>
      </p:sp>
      <p:pic>
        <p:nvPicPr>
          <p:cNvPr id="3" name="Picture 2"/>
          <p:cNvPicPr>
            <a:picLocks noChangeAspect="1"/>
          </p:cNvPicPr>
          <p:nvPr/>
        </p:nvPicPr>
        <p:blipFill>
          <a:blip r:embed="rId3"/>
          <a:stretch>
            <a:fillRect/>
          </a:stretch>
        </p:blipFill>
        <p:spPr>
          <a:xfrm>
            <a:off x="1219200" y="1600200"/>
            <a:ext cx="6857143" cy="4571429"/>
          </a:xfrm>
          <a:prstGeom prst="rect">
            <a:avLst/>
          </a:prstGeom>
        </p:spPr>
      </p:pic>
      <p:sp>
        <p:nvSpPr>
          <p:cNvPr id="6" name="Date Placeholder 3"/>
          <p:cNvSpPr>
            <a:spLocks noGrp="1"/>
          </p:cNvSpPr>
          <p:nvPr>
            <p:ph type="dt" sz="quarter" idx="10"/>
          </p:nvPr>
        </p:nvSpPr>
        <p:spPr bwMode="auto">
          <a:xfrm>
            <a:off x="6477000" y="6416675"/>
            <a:ext cx="2133600" cy="365125"/>
          </a:xfrm>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spTree>
    <p:extLst>
      <p:ext uri="{BB962C8B-B14F-4D97-AF65-F5344CB8AC3E}">
        <p14:creationId xmlns:p14="http://schemas.microsoft.com/office/powerpoint/2010/main" val="95827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2"/>
          <p:cNvSpPr>
            <a:spLocks noGrp="1" noChangeArrowheads="1"/>
          </p:cNvSpPr>
          <p:nvPr>
            <p:ph type="title"/>
          </p:nvPr>
        </p:nvSpPr>
        <p:spPr>
          <a:xfrm>
            <a:off x="685800" y="152400"/>
            <a:ext cx="7543800" cy="1143000"/>
          </a:xfrm>
        </p:spPr>
        <p:txBody>
          <a:bodyPr/>
          <a:lstStyle/>
          <a:p>
            <a:r>
              <a:rPr lang="en-US" altLang="en-US" sz="4000" b="1" i="1" dirty="0">
                <a:solidFill>
                  <a:srgbClr val="FFCC66"/>
                </a:solidFill>
              </a:rPr>
              <a:t>Gilbane Gold</a:t>
            </a:r>
            <a:br>
              <a:rPr lang="en-US" altLang="en-US" sz="4000" b="1" i="1" dirty="0">
                <a:solidFill>
                  <a:srgbClr val="FFCC66"/>
                </a:solidFill>
              </a:rPr>
            </a:br>
            <a:r>
              <a:rPr lang="en-US" altLang="en-US" sz="2800" b="1" dirty="0" smtClean="0">
                <a:solidFill>
                  <a:srgbClr val="FFCC66"/>
                </a:solidFill>
              </a:rPr>
              <a:t>Discussion</a:t>
            </a:r>
            <a:endParaRPr lang="en-US" altLang="en-US" sz="2800" b="1" dirty="0">
              <a:solidFill>
                <a:srgbClr val="FFCC66"/>
              </a:solidFill>
            </a:endParaRPr>
          </a:p>
        </p:txBody>
      </p:sp>
      <p:sp>
        <p:nvSpPr>
          <p:cNvPr id="2" name="Content Placeholder 1"/>
          <p:cNvSpPr>
            <a:spLocks noGrp="1"/>
          </p:cNvSpPr>
          <p:nvPr>
            <p:ph idx="1"/>
          </p:nvPr>
        </p:nvSpPr>
        <p:spPr>
          <a:xfrm>
            <a:off x="914400" y="1447800"/>
            <a:ext cx="7772400" cy="4572000"/>
          </a:xfrm>
        </p:spPr>
        <p:txBody>
          <a:bodyPr/>
          <a:lstStyle/>
          <a:p>
            <a:pPr marL="582613" indent="-514350">
              <a:spcAft>
                <a:spcPts val="600"/>
              </a:spcAft>
              <a:buFont typeface="+mj-lt"/>
              <a:buAutoNum type="arabicPeriod"/>
            </a:pPr>
            <a:r>
              <a:rPr lang="en-US" dirty="0" smtClean="0"/>
              <a:t>Identify a few (two or three) major ethical issues from this case study</a:t>
            </a:r>
          </a:p>
          <a:p>
            <a:pPr marL="582613" indent="-514350">
              <a:spcAft>
                <a:spcPts val="600"/>
              </a:spcAft>
              <a:buFont typeface="+mj-lt"/>
              <a:buAutoNum type="arabicPeriod"/>
            </a:pPr>
            <a:r>
              <a:rPr lang="en-US" dirty="0" smtClean="0"/>
              <a:t>It is up to ZCORP management to protect the environment?  If so, to what degree?</a:t>
            </a:r>
          </a:p>
          <a:p>
            <a:pPr marL="582613" indent="-514350">
              <a:spcAft>
                <a:spcPts val="600"/>
              </a:spcAft>
              <a:buFont typeface="+mj-lt"/>
              <a:buAutoNum type="arabicPeriod"/>
            </a:pPr>
            <a:r>
              <a:rPr lang="en-US" dirty="0" smtClean="0"/>
              <a:t>Assume you are the President of ZCORP, and you become aware of this matter from the news report. Identify two or three actions you would immediately take to address this situation</a:t>
            </a:r>
            <a:endParaRPr lang="en-US" dirty="0"/>
          </a:p>
        </p:txBody>
      </p:sp>
      <p:sp>
        <p:nvSpPr>
          <p:cNvPr id="5" name="Date Placeholder 3"/>
          <p:cNvSpPr>
            <a:spLocks noGrp="1"/>
          </p:cNvSpPr>
          <p:nvPr>
            <p:ph type="dt" sz="quarter" idx="10"/>
          </p:nvPr>
        </p:nvSpPr>
        <p:spPr bwMode="auto">
          <a:xfrm>
            <a:off x="6477000" y="6416675"/>
            <a:ext cx="2133600" cy="365125"/>
          </a:xfrm>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spTree>
    <p:extLst>
      <p:ext uri="{BB962C8B-B14F-4D97-AF65-F5344CB8AC3E}">
        <p14:creationId xmlns:p14="http://schemas.microsoft.com/office/powerpoint/2010/main" val="1348341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rgbClr val="0000FF"/>
            </a:gs>
            <a:gs pos="65000">
              <a:schemeClr val="bg1">
                <a:shade val="90000"/>
                <a:satMod val="375000"/>
              </a:schemeClr>
            </a:gs>
            <a:gs pos="100000">
              <a:schemeClr val="bg2">
                <a:tint val="88000"/>
                <a:satMod val="400000"/>
              </a:schemeClr>
            </a:gs>
          </a:gsLst>
          <a:lin ang="5400000" scaled="0"/>
        </a:gradFill>
        <a:effectLst/>
      </p:bgPr>
    </p:bg>
    <p:spTree>
      <p:nvGrpSpPr>
        <p:cNvPr id="1" name=""/>
        <p:cNvGrpSpPr/>
        <p:nvPr/>
      </p:nvGrpSpPr>
      <p:grpSpPr>
        <a:xfrm>
          <a:off x="0" y="0"/>
          <a:ext cx="0" cy="0"/>
          <a:chOff x="0" y="0"/>
          <a:chExt cx="0" cy="0"/>
        </a:xfrm>
      </p:grpSpPr>
      <p:sp>
        <p:nvSpPr>
          <p:cNvPr id="30722" name="Date Placeholder 3"/>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pic>
        <p:nvPicPr>
          <p:cNvPr id="6" name="Picture 1" descr="C:\Users\wlawson\AppData\Local\Temp\wz76bc\Academic Coat of Arms Signature\For WEB, PRESENTATION or OTHER ON-SCREEN\PNG - transparent background\TTU_ACoA_fl4Crvs.png"/>
          <p:cNvPicPr>
            <a:picLocks noChangeAspect="1" noChangeArrowheads="1"/>
          </p:cNvPicPr>
          <p:nvPr/>
        </p:nvPicPr>
        <p:blipFill>
          <a:blip r:embed="rId3" cstate="print"/>
          <a:srcRect r="82560"/>
          <a:stretch>
            <a:fillRect/>
          </a:stretch>
        </p:blipFill>
        <p:spPr bwMode="auto">
          <a:xfrm>
            <a:off x="533400" y="5867400"/>
            <a:ext cx="603047" cy="822960"/>
          </a:xfrm>
          <a:prstGeom prst="rect">
            <a:avLst/>
          </a:prstGeom>
          <a:noFill/>
        </p:spPr>
      </p:pic>
      <p:sp>
        <p:nvSpPr>
          <p:cNvPr id="8" name="Title 4"/>
          <p:cNvSpPr txBox="1">
            <a:spLocks/>
          </p:cNvSpPr>
          <p:nvPr/>
        </p:nvSpPr>
        <p:spPr>
          <a:xfrm>
            <a:off x="914400" y="4343400"/>
            <a:ext cx="7772400" cy="1975104"/>
          </a:xfrm>
          <a:prstGeom prst="rect">
            <a:avLst/>
          </a:prstGeom>
        </p:spPr>
        <p:txBody>
          <a:bodyPr vert="horz" anchor="t">
            <a:noAutofit/>
          </a:bodyPr>
          <a:lstStyle>
            <a:lvl1pPr marR="9144" algn="l" rtl="0" eaLnBrk="0" fontAlgn="base" hangingPunct="0">
              <a:spcBef>
                <a:spcPct val="0"/>
              </a:spcBef>
              <a:spcAft>
                <a:spcPct val="0"/>
              </a:spcAft>
              <a:defRPr sz="4000" b="1" kern="1200" cap="all" spc="0" baseline="0">
                <a:solidFill>
                  <a:srgbClr val="F8F8F8"/>
                </a:solidFill>
                <a:effectLst>
                  <a:reflection blurRad="12700" stA="34000" endA="740" endPos="53000" dir="5400000" sy="-100000" algn="bl" rotWithShape="0"/>
                </a:effectLst>
                <a:latin typeface="+mj-lt"/>
                <a:ea typeface="+mj-ea"/>
                <a:cs typeface="+mj-cs"/>
              </a:defRPr>
            </a:lvl1pPr>
            <a:lvl2pPr algn="l" rtl="0" eaLnBrk="0" fontAlgn="base" hangingPunct="0">
              <a:spcBef>
                <a:spcPct val="0"/>
              </a:spcBef>
              <a:spcAft>
                <a:spcPct val="0"/>
              </a:spcAft>
              <a:defRPr sz="4000">
                <a:solidFill>
                  <a:srgbClr val="F8F8F8"/>
                </a:solidFill>
                <a:latin typeface="Consolas" pitchFamily="49" charset="0"/>
              </a:defRPr>
            </a:lvl2pPr>
            <a:lvl3pPr algn="l" rtl="0" eaLnBrk="0" fontAlgn="base" hangingPunct="0">
              <a:spcBef>
                <a:spcPct val="0"/>
              </a:spcBef>
              <a:spcAft>
                <a:spcPct val="0"/>
              </a:spcAft>
              <a:defRPr sz="4000">
                <a:solidFill>
                  <a:srgbClr val="F8F8F8"/>
                </a:solidFill>
                <a:latin typeface="Consolas" pitchFamily="49" charset="0"/>
              </a:defRPr>
            </a:lvl3pPr>
            <a:lvl4pPr algn="l" rtl="0" eaLnBrk="0" fontAlgn="base" hangingPunct="0">
              <a:spcBef>
                <a:spcPct val="0"/>
              </a:spcBef>
              <a:spcAft>
                <a:spcPct val="0"/>
              </a:spcAft>
              <a:defRPr sz="4000">
                <a:solidFill>
                  <a:srgbClr val="F8F8F8"/>
                </a:solidFill>
                <a:latin typeface="Consolas" pitchFamily="49" charset="0"/>
              </a:defRPr>
            </a:lvl4pPr>
            <a:lvl5pPr algn="l" rtl="0" eaLnBrk="0" fontAlgn="base" hangingPunct="0">
              <a:spcBef>
                <a:spcPct val="0"/>
              </a:spcBef>
              <a:spcAft>
                <a:spcPct val="0"/>
              </a:spcAft>
              <a:defRPr sz="4000">
                <a:solidFill>
                  <a:srgbClr val="F8F8F8"/>
                </a:solidFill>
                <a:latin typeface="Consolas" pitchFamily="49" charset="0"/>
              </a:defRPr>
            </a:lvl5pPr>
            <a:lvl6pPr marL="457200" algn="l" rtl="0" fontAlgn="base">
              <a:spcBef>
                <a:spcPct val="0"/>
              </a:spcBef>
              <a:spcAft>
                <a:spcPct val="0"/>
              </a:spcAft>
              <a:defRPr sz="4000">
                <a:solidFill>
                  <a:srgbClr val="F8F8F8"/>
                </a:solidFill>
                <a:latin typeface="Consolas" pitchFamily="49" charset="0"/>
              </a:defRPr>
            </a:lvl6pPr>
            <a:lvl7pPr marL="914400" algn="l" rtl="0" fontAlgn="base">
              <a:spcBef>
                <a:spcPct val="0"/>
              </a:spcBef>
              <a:spcAft>
                <a:spcPct val="0"/>
              </a:spcAft>
              <a:defRPr sz="4000">
                <a:solidFill>
                  <a:srgbClr val="F8F8F8"/>
                </a:solidFill>
                <a:latin typeface="Consolas" pitchFamily="49" charset="0"/>
              </a:defRPr>
            </a:lvl7pPr>
            <a:lvl8pPr marL="1371600" algn="l" rtl="0" fontAlgn="base">
              <a:spcBef>
                <a:spcPct val="0"/>
              </a:spcBef>
              <a:spcAft>
                <a:spcPct val="0"/>
              </a:spcAft>
              <a:defRPr sz="4000">
                <a:solidFill>
                  <a:srgbClr val="F8F8F8"/>
                </a:solidFill>
                <a:latin typeface="Consolas" pitchFamily="49" charset="0"/>
              </a:defRPr>
            </a:lvl8pPr>
            <a:lvl9pPr marL="1828800" algn="l" rtl="0" fontAlgn="base">
              <a:spcBef>
                <a:spcPct val="0"/>
              </a:spcBef>
              <a:spcAft>
                <a:spcPct val="0"/>
              </a:spcAft>
              <a:defRPr sz="4000">
                <a:solidFill>
                  <a:srgbClr val="F8F8F8"/>
                </a:solidFill>
                <a:latin typeface="Consolas" pitchFamily="49" charset="0"/>
              </a:defRPr>
            </a:lvl9pPr>
            <a:extLst/>
          </a:lstStyle>
          <a:p>
            <a:pPr eaLnBrk="1" fontAlgn="auto" hangingPunct="1">
              <a:spcAft>
                <a:spcPts val="0"/>
              </a:spcAft>
              <a:defRPr/>
            </a:pPr>
            <a:r>
              <a:rPr lang="en-US" dirty="0" smtClean="0">
                <a:solidFill>
                  <a:schemeClr val="tx2">
                    <a:satMod val="200000"/>
                  </a:schemeClr>
                </a:solidFill>
              </a:rPr>
              <a:t>PART 3. ETHICAL REASONING AND PROBLEM SOLVING</a:t>
            </a:r>
            <a:endParaRPr lang="en-US" dirty="0">
              <a:solidFill>
                <a:schemeClr val="tx2">
                  <a:satMod val="200000"/>
                </a:schemeClr>
              </a:solidFill>
            </a:endParaRPr>
          </a:p>
        </p:txBody>
      </p:sp>
      <p:sp>
        <p:nvSpPr>
          <p:cNvPr id="9" name="Subtitle 5"/>
          <p:cNvSpPr txBox="1">
            <a:spLocks/>
          </p:cNvSpPr>
          <p:nvPr/>
        </p:nvSpPr>
        <p:spPr bwMode="auto">
          <a:xfrm>
            <a:off x="914400" y="2835275"/>
            <a:ext cx="7772400" cy="1508125"/>
          </a:xfrm>
          <a:prstGeom prst="rect">
            <a:avLst/>
          </a:prstGeom>
          <a:noFill/>
          <a:ln w="9525">
            <a:noFill/>
            <a:miter lim="800000"/>
            <a:headEnd/>
            <a:tailEnd/>
          </a:ln>
        </p:spPr>
        <p:txBody>
          <a:bodyPr vert="horz" wrap="square" lIns="100584" tIns="45720" rIns="91440" bIns="45720" numCol="1" anchor="b" anchorCtr="0" compatLnSpc="1">
            <a:prstTxWarp prst="textNoShape">
              <a:avLst/>
            </a:prstTxWarp>
          </a:bodyPr>
          <a:lstStyle>
            <a:lvl1pPr marL="0" indent="0" algn="l" rtl="0" eaLnBrk="0" fontAlgn="base" hangingPunct="0">
              <a:spcBef>
                <a:spcPts val="0"/>
              </a:spcBef>
              <a:spcAft>
                <a:spcPct val="0"/>
              </a:spcAft>
              <a:buClr>
                <a:schemeClr val="tx2"/>
              </a:buClr>
              <a:buSzPct val="95000"/>
              <a:buFont typeface="Wingdings" pitchFamily="2" charset="2"/>
              <a:buNone/>
              <a:defRPr sz="2000" kern="1200">
                <a:solidFill>
                  <a:schemeClr val="tx1"/>
                </a:solidFill>
                <a:latin typeface="+mn-lt"/>
                <a:ea typeface="+mn-ea"/>
                <a:cs typeface="+mn-cs"/>
              </a:defRPr>
            </a:lvl1pPr>
            <a:lvl2pPr marL="457200" indent="0" algn="ctr" rtl="0" eaLnBrk="0" fontAlgn="base" hangingPunct="0">
              <a:spcBef>
                <a:spcPct val="20000"/>
              </a:spcBef>
              <a:spcAft>
                <a:spcPct val="0"/>
              </a:spcAft>
              <a:buClr>
                <a:schemeClr val="accent2"/>
              </a:buClr>
              <a:buSzPct val="90000"/>
              <a:buFont typeface="Wingdings" pitchFamily="2" charset="2"/>
              <a:buNone/>
              <a:defRPr sz="2600" kern="1200">
                <a:solidFill>
                  <a:schemeClr val="tx1"/>
                </a:solidFill>
                <a:latin typeface="+mn-lt"/>
                <a:ea typeface="+mn-ea"/>
                <a:cs typeface="+mn-cs"/>
              </a:defRPr>
            </a:lvl2pPr>
            <a:lvl3pPr marL="914400" indent="0" algn="ctr" rtl="0" eaLnBrk="0" fontAlgn="base" hangingPunct="0">
              <a:spcBef>
                <a:spcPct val="20000"/>
              </a:spcBef>
              <a:spcAft>
                <a:spcPct val="0"/>
              </a:spcAft>
              <a:buClr>
                <a:schemeClr val="accent2"/>
              </a:buClr>
              <a:buFont typeface="Wingdings 2" pitchFamily="18" charset="2"/>
              <a:buNone/>
              <a:defRPr sz="2400" kern="1200">
                <a:solidFill>
                  <a:schemeClr val="tx1"/>
                </a:solidFill>
                <a:latin typeface="+mn-lt"/>
                <a:ea typeface="+mn-ea"/>
                <a:cs typeface="+mn-cs"/>
              </a:defRPr>
            </a:lvl3pPr>
            <a:lvl4pPr marL="1371600" indent="0" algn="ctr" rtl="0" eaLnBrk="0" fontAlgn="base" hangingPunct="0">
              <a:spcBef>
                <a:spcPct val="20000"/>
              </a:spcBef>
              <a:spcAft>
                <a:spcPct val="0"/>
              </a:spcAft>
              <a:buClr>
                <a:srgbClr val="969696"/>
              </a:buClr>
              <a:buFont typeface="Wingdings 3" pitchFamily="18" charset="2"/>
              <a:buNone/>
              <a:defRPr sz="2200" kern="1200">
                <a:solidFill>
                  <a:schemeClr val="tx1"/>
                </a:solidFill>
                <a:latin typeface="+mn-lt"/>
                <a:ea typeface="+mn-ea"/>
                <a:cs typeface="+mn-cs"/>
              </a:defRPr>
            </a:lvl4pPr>
            <a:lvl5pPr marL="1828800" indent="0" algn="ctr" rtl="0" eaLnBrk="0" fontAlgn="base" hangingPunct="0">
              <a:spcBef>
                <a:spcPct val="20000"/>
              </a:spcBef>
              <a:spcAft>
                <a:spcPct val="0"/>
              </a:spcAft>
              <a:buClr>
                <a:srgbClr val="969696"/>
              </a:buClr>
              <a:buFont typeface="Wingdings 2" pitchFamily="18" charset="2"/>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3"/>
              </a:buClr>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4"/>
              </a:buClr>
              <a:buFont typeface="Wingdings 2"/>
              <a:buNone/>
              <a:defRPr kumimoji="0" sz="1600" kern="1200">
                <a:solidFill>
                  <a:schemeClr val="tx1"/>
                </a:solidFill>
                <a:latin typeface="+mn-lt"/>
                <a:ea typeface="+mn-ea"/>
                <a:cs typeface="+mn-cs"/>
              </a:defRPr>
            </a:lvl7pPr>
            <a:lvl8pPr marL="3200400" indent="0" algn="ctr" rtl="0" eaLnBrk="1" latinLnBrk="0" hangingPunct="1">
              <a:spcBef>
                <a:spcPct val="20000"/>
              </a:spcBef>
              <a:buClr>
                <a:schemeClr val="accent4"/>
              </a:buClr>
              <a:buFont typeface="Wingdings 2"/>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2"/>
              <a:buNone/>
              <a:defRPr kumimoji="0" sz="1600" kern="1200">
                <a:solidFill>
                  <a:schemeClr val="tx1"/>
                </a:solidFill>
                <a:latin typeface="+mn-lt"/>
                <a:ea typeface="+mn-ea"/>
                <a:cs typeface="+mn-cs"/>
              </a:defRPr>
            </a:lvl9pPr>
            <a:extLst/>
          </a:lstStyle>
          <a:p>
            <a:pPr eaLnBrk="1" hangingPunct="1">
              <a:spcBef>
                <a:spcPct val="0"/>
              </a:spcBef>
            </a:pPr>
            <a:r>
              <a:rPr lang="en-US" dirty="0" smtClean="0"/>
              <a:t>ETHICS FOR TRANSPORTATION PROFESSIONALS</a:t>
            </a:r>
          </a:p>
        </p:txBody>
      </p:sp>
    </p:spTree>
    <p:extLst>
      <p:ext uri="{BB962C8B-B14F-4D97-AF65-F5344CB8AC3E}">
        <p14:creationId xmlns:p14="http://schemas.microsoft.com/office/powerpoint/2010/main" val="320984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mtClean="0">
                <a:solidFill>
                  <a:schemeClr val="tx2"/>
                </a:solidFill>
              </a:rPr>
              <a:t>ETHICS FOR TRANSPORTATION PROFESSIONALS</a:t>
            </a:r>
          </a:p>
        </p:txBody>
      </p:sp>
      <p:sp>
        <p:nvSpPr>
          <p:cNvPr id="4" name="Title 3"/>
          <p:cNvSpPr>
            <a:spLocks noGrp="1"/>
          </p:cNvSpPr>
          <p:nvPr>
            <p:ph type="title"/>
          </p:nvPr>
        </p:nvSpPr>
        <p:spPr>
          <a:xfrm>
            <a:off x="609600" y="399779"/>
            <a:ext cx="7772400" cy="914400"/>
          </a:xfrm>
        </p:spPr>
        <p:txBody>
          <a:bodyPr/>
          <a:lstStyle/>
          <a:p>
            <a:r>
              <a:rPr lang="en-US" dirty="0" smtClean="0"/>
              <a:t>DIRECTOR’S Welcome</a:t>
            </a:r>
            <a:br>
              <a:rPr lang="en-US" dirty="0" smtClean="0"/>
            </a:br>
            <a:endParaRPr lang="en-US" dirty="0"/>
          </a:p>
        </p:txBody>
      </p:sp>
      <p:pic>
        <p:nvPicPr>
          <p:cNvPr id="5" name="Picture 4"/>
          <p:cNvPicPr>
            <a:picLocks noChangeAspect="1"/>
          </p:cNvPicPr>
          <p:nvPr/>
        </p:nvPicPr>
        <p:blipFill>
          <a:blip r:embed="rId3"/>
          <a:stretch>
            <a:fillRect/>
          </a:stretch>
        </p:blipFill>
        <p:spPr>
          <a:xfrm>
            <a:off x="5638800" y="1474515"/>
            <a:ext cx="2743200" cy="3542751"/>
          </a:xfrm>
          <a:prstGeom prst="rect">
            <a:avLst/>
          </a:prstGeom>
          <a:ln>
            <a:solidFill>
              <a:schemeClr val="tx1"/>
            </a:solidFill>
          </a:ln>
        </p:spPr>
      </p:pic>
      <p:pic>
        <p:nvPicPr>
          <p:cNvPr id="6" name="Picture 5"/>
          <p:cNvPicPr>
            <a:picLocks noChangeAspect="1"/>
          </p:cNvPicPr>
          <p:nvPr/>
        </p:nvPicPr>
        <p:blipFill rotWithShape="1">
          <a:blip r:embed="rId4"/>
          <a:srcRect b="15000"/>
          <a:stretch/>
        </p:blipFill>
        <p:spPr>
          <a:xfrm>
            <a:off x="1143000" y="1287675"/>
            <a:ext cx="3050712" cy="3886200"/>
          </a:xfrm>
          <a:prstGeom prst="rect">
            <a:avLst/>
          </a:prstGeom>
          <a:ln>
            <a:solidFill>
              <a:schemeClr val="tx1"/>
            </a:solidFill>
          </a:ln>
        </p:spPr>
      </p:pic>
      <p:sp>
        <p:nvSpPr>
          <p:cNvPr id="7" name="TextBox 6"/>
          <p:cNvSpPr txBox="1"/>
          <p:nvPr/>
        </p:nvSpPr>
        <p:spPr>
          <a:xfrm>
            <a:off x="1107332" y="5257800"/>
            <a:ext cx="3197927" cy="677108"/>
          </a:xfrm>
          <a:prstGeom prst="rect">
            <a:avLst/>
          </a:prstGeom>
          <a:noFill/>
        </p:spPr>
        <p:txBody>
          <a:bodyPr wrap="none" rtlCol="0">
            <a:spAutoFit/>
          </a:bodyPr>
          <a:lstStyle/>
          <a:p>
            <a:r>
              <a:rPr lang="en-US" sz="2000" b="1" dirty="0" smtClean="0"/>
              <a:t>SCOTT E. BENNETT, P.E.</a:t>
            </a:r>
          </a:p>
          <a:p>
            <a:r>
              <a:rPr lang="en-US" dirty="0" smtClean="0"/>
              <a:t>Director, A</a:t>
            </a:r>
            <a:r>
              <a:rPr lang="en-US" cap="small" dirty="0" smtClean="0"/>
              <a:t>r</a:t>
            </a:r>
            <a:r>
              <a:rPr lang="en-US" dirty="0" smtClean="0"/>
              <a:t>DOT</a:t>
            </a:r>
            <a:endParaRPr lang="en-US" dirty="0"/>
          </a:p>
        </p:txBody>
      </p:sp>
    </p:spTree>
    <p:extLst>
      <p:ext uri="{BB962C8B-B14F-4D97-AF65-F5344CB8AC3E}">
        <p14:creationId xmlns:p14="http://schemas.microsoft.com/office/powerpoint/2010/main" val="25878374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Date Placeholder 3"/>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sp>
        <p:nvSpPr>
          <p:cNvPr id="5" name="Rectangle 2"/>
          <p:cNvSpPr txBox="1">
            <a:spLocks noChangeArrowheads="1"/>
          </p:cNvSpPr>
          <p:nvPr/>
        </p:nvSpPr>
        <p:spPr>
          <a:xfrm>
            <a:off x="914400" y="512763"/>
            <a:ext cx="7772400" cy="914400"/>
          </a:xfrm>
          <a:prstGeom prst="rect">
            <a:avLst/>
          </a:prstGeom>
        </p:spPr>
        <p:txBody>
          <a:bodyPr/>
          <a:lstStyle/>
          <a:p>
            <a:pPr fontAlgn="auto">
              <a:spcAft>
                <a:spcPts val="0"/>
              </a:spcAft>
              <a:defRPr/>
            </a:pPr>
            <a:r>
              <a:rPr lang="en-US" sz="4000" spc="-100">
                <a:solidFill>
                  <a:schemeClr val="tx2">
                    <a:satMod val="200000"/>
                  </a:schemeClr>
                </a:solidFill>
                <a:latin typeface="+mj-lt"/>
                <a:ea typeface="+mj-ea"/>
                <a:cs typeface="+mj-cs"/>
              </a:rPr>
              <a:t>My Favorite Ethics Quote</a:t>
            </a:r>
          </a:p>
        </p:txBody>
      </p:sp>
      <p:sp>
        <p:nvSpPr>
          <p:cNvPr id="6" name="Rectangle 3"/>
          <p:cNvSpPr txBox="1">
            <a:spLocks noChangeArrowheads="1"/>
          </p:cNvSpPr>
          <p:nvPr/>
        </p:nvSpPr>
        <p:spPr>
          <a:xfrm>
            <a:off x="533400" y="1676400"/>
            <a:ext cx="6019800" cy="4530725"/>
          </a:xfrm>
          <a:prstGeom prst="rect">
            <a:avLst/>
          </a:prstGeom>
        </p:spPr>
        <p:txBody>
          <a:bodyPr>
            <a:normAutofit lnSpcReduction="10000"/>
          </a:bodyPr>
          <a:lstStyle/>
          <a:p>
            <a:pPr marL="411480" indent="-342900" fontAlgn="auto">
              <a:spcBef>
                <a:spcPct val="30000"/>
              </a:spcBef>
              <a:spcAft>
                <a:spcPts val="0"/>
              </a:spcAft>
              <a:buClr>
                <a:schemeClr val="tx2"/>
              </a:buClr>
              <a:buSzPct val="95000"/>
              <a:buFont typeface="Wingdings" pitchFamily="2" charset="2"/>
              <a:buNone/>
              <a:defRPr/>
            </a:pPr>
            <a:r>
              <a:rPr lang="en-US" sz="2800" dirty="0">
                <a:latin typeface="+mn-lt"/>
              </a:rPr>
              <a:t>“No man can always be right, so the struggle is to do one’s best to keep the brain and conscience clear;</a:t>
            </a:r>
          </a:p>
          <a:p>
            <a:pPr marL="411480" indent="-342900" fontAlgn="auto">
              <a:spcBef>
                <a:spcPct val="30000"/>
              </a:spcBef>
              <a:spcAft>
                <a:spcPts val="0"/>
              </a:spcAft>
              <a:buClr>
                <a:schemeClr val="tx2"/>
              </a:buClr>
              <a:buSzPct val="95000"/>
              <a:buFont typeface="Wingdings" pitchFamily="2" charset="2"/>
              <a:buNone/>
              <a:defRPr/>
            </a:pPr>
            <a:r>
              <a:rPr lang="en-US" sz="2800" dirty="0">
                <a:latin typeface="+mn-lt"/>
              </a:rPr>
              <a:t>Never to be swayed by unworthy motives or inconsequential reasons,</a:t>
            </a:r>
          </a:p>
          <a:p>
            <a:pPr marL="411480" indent="-342900" fontAlgn="auto">
              <a:spcBef>
                <a:spcPct val="30000"/>
              </a:spcBef>
              <a:spcAft>
                <a:spcPts val="0"/>
              </a:spcAft>
              <a:buClr>
                <a:schemeClr val="tx2"/>
              </a:buClr>
              <a:buSzPct val="95000"/>
              <a:buFont typeface="Wingdings" pitchFamily="2" charset="2"/>
              <a:buNone/>
              <a:defRPr/>
            </a:pPr>
            <a:r>
              <a:rPr lang="en-US" sz="2800" dirty="0">
                <a:latin typeface="+mn-lt"/>
              </a:rPr>
              <a:t>But to strive to unearth the basic factors involved </a:t>
            </a:r>
          </a:p>
          <a:p>
            <a:pPr marL="411480" indent="-342900" fontAlgn="auto">
              <a:spcBef>
                <a:spcPct val="30000"/>
              </a:spcBef>
              <a:spcAft>
                <a:spcPts val="0"/>
              </a:spcAft>
              <a:buClr>
                <a:schemeClr val="tx2"/>
              </a:buClr>
              <a:buSzPct val="95000"/>
              <a:buFont typeface="Wingdings" pitchFamily="2" charset="2"/>
              <a:buNone/>
              <a:defRPr/>
            </a:pPr>
            <a:r>
              <a:rPr lang="en-US" sz="2800" dirty="0">
                <a:latin typeface="+mn-lt"/>
              </a:rPr>
              <a:t>And then do one’s duty.”</a:t>
            </a:r>
          </a:p>
          <a:p>
            <a:pPr marL="411480" indent="-342900" fontAlgn="auto">
              <a:spcBef>
                <a:spcPts val="700"/>
              </a:spcBef>
              <a:spcAft>
                <a:spcPts val="0"/>
              </a:spcAft>
              <a:buClr>
                <a:schemeClr val="tx2"/>
              </a:buClr>
              <a:buSzPct val="95000"/>
              <a:buFont typeface="Wingdings" pitchFamily="2" charset="2"/>
              <a:buNone/>
              <a:defRPr/>
            </a:pPr>
            <a:endParaRPr lang="en-US" sz="1400" dirty="0">
              <a:latin typeface="+mn-lt"/>
            </a:endParaRPr>
          </a:p>
          <a:p>
            <a:pPr marL="411480" indent="-342900" algn="r" fontAlgn="auto">
              <a:spcBef>
                <a:spcPts val="700"/>
              </a:spcBef>
              <a:spcAft>
                <a:spcPts val="0"/>
              </a:spcAft>
              <a:buClr>
                <a:schemeClr val="tx2"/>
              </a:buClr>
              <a:buSzPct val="95000"/>
              <a:buFont typeface="Wingdings" pitchFamily="2" charset="2"/>
              <a:buNone/>
              <a:defRPr/>
            </a:pPr>
            <a:r>
              <a:rPr lang="en-US" sz="2000" dirty="0">
                <a:latin typeface="+mn-lt"/>
              </a:rPr>
              <a:t>-Dwight D. </a:t>
            </a:r>
            <a:r>
              <a:rPr lang="en-US" sz="2000" dirty="0" smtClean="0">
                <a:latin typeface="+mn-lt"/>
              </a:rPr>
              <a:t>Eisenhower</a:t>
            </a:r>
          </a:p>
          <a:p>
            <a:pPr marL="411480" indent="-342900" algn="r" fontAlgn="auto">
              <a:spcBef>
                <a:spcPts val="0"/>
              </a:spcBef>
              <a:spcAft>
                <a:spcPts val="0"/>
              </a:spcAft>
              <a:buClr>
                <a:schemeClr val="tx2"/>
              </a:buClr>
              <a:buSzPct val="95000"/>
              <a:buFont typeface="Wingdings" pitchFamily="2" charset="2"/>
              <a:buNone/>
              <a:defRPr/>
            </a:pPr>
            <a:r>
              <a:rPr lang="en-US" sz="1600" dirty="0" smtClean="0">
                <a:latin typeface="+mn-lt"/>
              </a:rPr>
              <a:t>34</a:t>
            </a:r>
            <a:r>
              <a:rPr lang="en-US" sz="1600" baseline="30000" dirty="0" smtClean="0">
                <a:latin typeface="+mn-lt"/>
              </a:rPr>
              <a:t>th</a:t>
            </a:r>
            <a:r>
              <a:rPr lang="en-US" sz="1600" dirty="0" smtClean="0">
                <a:latin typeface="+mn-lt"/>
              </a:rPr>
              <a:t> President of the United States</a:t>
            </a:r>
            <a:endParaRPr lang="en-US" sz="1600" dirty="0">
              <a:latin typeface="+mn-lt"/>
            </a:endParaRPr>
          </a:p>
        </p:txBody>
      </p:sp>
      <p:pic>
        <p:nvPicPr>
          <p:cNvPr id="16389" name="Picture 5" descr="ike"/>
          <p:cNvPicPr>
            <a:picLocks noChangeAspect="1" noChangeArrowheads="1"/>
          </p:cNvPicPr>
          <p:nvPr/>
        </p:nvPicPr>
        <p:blipFill>
          <a:blip r:embed="rId3" cstate="print"/>
          <a:srcRect/>
          <a:stretch>
            <a:fillRect/>
          </a:stretch>
        </p:blipFill>
        <p:spPr bwMode="auto">
          <a:xfrm>
            <a:off x="6526954" y="1752600"/>
            <a:ext cx="2166196" cy="2590800"/>
          </a:xfrm>
          <a:prstGeom prst="rect">
            <a:avLst/>
          </a:prstGeom>
          <a:noFill/>
          <a:ln w="12700">
            <a:solidFill>
              <a:schemeClr val="folHlink"/>
            </a:solidFill>
            <a:miter lim="800000"/>
            <a:headEnd/>
            <a:tailEnd/>
          </a:ln>
        </p:spPr>
      </p:pic>
      <p:pic>
        <p:nvPicPr>
          <p:cNvPr id="7" name="Picture 1" descr="C:\Users\wlawson\AppData\Local\Temp\wz76bc\Academic Coat of Arms Signature\For WEB, PRESENTATION or OTHER ON-SCREEN\PNG - transparent background\TTU_ACoA_fl4Crvs.png"/>
          <p:cNvPicPr>
            <a:picLocks noChangeAspect="1" noChangeArrowheads="1"/>
          </p:cNvPicPr>
          <p:nvPr/>
        </p:nvPicPr>
        <p:blipFill>
          <a:blip r:embed="rId4" cstate="print"/>
          <a:srcRect r="82560"/>
          <a:stretch>
            <a:fillRect/>
          </a:stretch>
        </p:blipFill>
        <p:spPr bwMode="auto">
          <a:xfrm>
            <a:off x="533400" y="5867400"/>
            <a:ext cx="603047" cy="82296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ate Placeholder 3"/>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sp>
        <p:nvSpPr>
          <p:cNvPr id="5" name="Rectangle 2"/>
          <p:cNvSpPr txBox="1">
            <a:spLocks noChangeArrowheads="1"/>
          </p:cNvSpPr>
          <p:nvPr/>
        </p:nvSpPr>
        <p:spPr>
          <a:xfrm>
            <a:off x="457200" y="277813"/>
            <a:ext cx="8229600" cy="1139825"/>
          </a:xfrm>
          <a:prstGeom prst="rect">
            <a:avLst/>
          </a:prstGeom>
          <a:noFill/>
        </p:spPr>
        <p:txBody>
          <a:bodyPr/>
          <a:lstStyle/>
          <a:p>
            <a:pPr fontAlgn="auto">
              <a:spcAft>
                <a:spcPts val="0"/>
              </a:spcAft>
              <a:defRPr/>
            </a:pPr>
            <a:r>
              <a:rPr lang="en-US" sz="4000" spc="-100">
                <a:solidFill>
                  <a:schemeClr val="tx2">
                    <a:satMod val="200000"/>
                  </a:schemeClr>
                </a:solidFill>
                <a:latin typeface="+mj-lt"/>
                <a:ea typeface="+mj-ea"/>
                <a:cs typeface="+mj-cs"/>
              </a:rPr>
              <a:t>A Suggested Course of Action When Facing an Ethical Dilemma</a:t>
            </a:r>
            <a:endParaRPr lang="en-US" sz="4000" spc="-100" dirty="0">
              <a:solidFill>
                <a:schemeClr val="tx2">
                  <a:satMod val="200000"/>
                </a:schemeClr>
              </a:solidFill>
              <a:latin typeface="+mj-lt"/>
              <a:ea typeface="+mj-ea"/>
              <a:cs typeface="+mj-cs"/>
            </a:endParaRPr>
          </a:p>
        </p:txBody>
      </p:sp>
      <p:sp>
        <p:nvSpPr>
          <p:cNvPr id="6" name="Rectangle 3"/>
          <p:cNvSpPr txBox="1">
            <a:spLocks noChangeArrowheads="1"/>
          </p:cNvSpPr>
          <p:nvPr/>
        </p:nvSpPr>
        <p:spPr>
          <a:xfrm>
            <a:off x="381000" y="1752600"/>
            <a:ext cx="6645275" cy="625475"/>
          </a:xfrm>
          <a:prstGeom prst="rect">
            <a:avLst/>
          </a:prstGeom>
          <a:noFill/>
        </p:spPr>
        <p:txBody>
          <a:bodyPr>
            <a:normAutofit/>
          </a:bodyPr>
          <a:lstStyle/>
          <a:p>
            <a:pPr fontAlgn="auto">
              <a:spcBef>
                <a:spcPts val="700"/>
              </a:spcBef>
              <a:spcAft>
                <a:spcPts val="0"/>
              </a:spcAft>
              <a:buClr>
                <a:schemeClr val="tx2"/>
              </a:buClr>
              <a:buSzPct val="95000"/>
              <a:buFont typeface="Wingdings" pitchFamily="2" charset="2"/>
              <a:buNone/>
              <a:defRPr/>
            </a:pPr>
            <a:r>
              <a:rPr lang="en-US" sz="2800" i="1">
                <a:latin typeface="+mn-lt"/>
              </a:rPr>
              <a:t>How should you handle an ethical dilemma? </a:t>
            </a:r>
            <a:endParaRPr lang="en-US" sz="2800" i="1" dirty="0">
              <a:latin typeface="+mn-lt"/>
            </a:endParaRPr>
          </a:p>
        </p:txBody>
      </p:sp>
      <p:pic>
        <p:nvPicPr>
          <p:cNvPr id="31749" name="Picture 5" descr="MPj02850060000[1]"/>
          <p:cNvPicPr>
            <a:picLocks noChangeAspect="1" noChangeArrowheads="1"/>
          </p:cNvPicPr>
          <p:nvPr/>
        </p:nvPicPr>
        <p:blipFill>
          <a:blip r:embed="rId3" cstate="print">
            <a:lum contrast="12000"/>
          </a:blip>
          <a:srcRect/>
          <a:stretch>
            <a:fillRect/>
          </a:stretch>
        </p:blipFill>
        <p:spPr bwMode="auto">
          <a:xfrm>
            <a:off x="4267200" y="2819400"/>
            <a:ext cx="4422775" cy="2895600"/>
          </a:xfrm>
          <a:prstGeom prst="rect">
            <a:avLst/>
          </a:prstGeom>
          <a:noFill/>
          <a:ln w="38100">
            <a:solidFill>
              <a:srgbClr val="003737"/>
            </a:solidFill>
            <a:miter lim="800000"/>
            <a:headEnd/>
            <a:tailEnd/>
          </a:ln>
        </p:spPr>
      </p:pic>
      <p:sp>
        <p:nvSpPr>
          <p:cNvPr id="8" name="Text Box 6"/>
          <p:cNvSpPr txBox="1">
            <a:spLocks noChangeArrowheads="1"/>
          </p:cNvSpPr>
          <p:nvPr/>
        </p:nvSpPr>
        <p:spPr bwMode="auto">
          <a:xfrm>
            <a:off x="685800" y="2590800"/>
            <a:ext cx="3810000" cy="3194050"/>
          </a:xfrm>
          <a:prstGeom prst="rect">
            <a:avLst/>
          </a:prstGeom>
          <a:noFill/>
          <a:ln w="9525" algn="ctr">
            <a:noFill/>
            <a:miter lim="800000"/>
            <a:headEnd/>
            <a:tailEnd/>
          </a:ln>
          <a:effectLst/>
        </p:spPr>
        <p:txBody>
          <a:bodyPr>
            <a:spAutoFit/>
          </a:bodyPr>
          <a:lstStyle/>
          <a:p>
            <a:pPr marL="342900" indent="-342900">
              <a:lnSpc>
                <a:spcPct val="120000"/>
              </a:lnSpc>
              <a:spcBef>
                <a:spcPct val="20000"/>
              </a:spcBef>
              <a:buClr>
                <a:srgbClr val="D9FFFF"/>
              </a:buClr>
              <a:buSzPct val="80000"/>
              <a:buFont typeface="Wingdings" pitchFamily="2" charset="2"/>
              <a:buChar char="Ø"/>
              <a:defRPr/>
            </a:pPr>
            <a:r>
              <a:rPr lang="en-US" sz="2400" dirty="0">
                <a:effectLst>
                  <a:outerShdw blurRad="38100" dist="38100" dir="2700000" algn="tl">
                    <a:srgbClr val="000000"/>
                  </a:outerShdw>
                </a:effectLst>
              </a:rPr>
              <a:t>This series of slides presents a five-step process to help you work through ethical problems, the central goal being ethical attitudes and actions.</a:t>
            </a:r>
            <a:endParaRPr lang="en-US" sz="2400" b="1" dirty="0"/>
          </a:p>
        </p:txBody>
      </p:sp>
      <p:pic>
        <p:nvPicPr>
          <p:cNvPr id="7" name="Picture 1" descr="C:\Users\wlawson\AppData\Local\Temp\wz76bc\Academic Coat of Arms Signature\For WEB, PRESENTATION or OTHER ON-SCREEN\PNG - transparent background\TTU_ACoA_fl4Crvs.png"/>
          <p:cNvPicPr>
            <a:picLocks noChangeAspect="1" noChangeArrowheads="1"/>
          </p:cNvPicPr>
          <p:nvPr/>
        </p:nvPicPr>
        <p:blipFill>
          <a:blip r:embed="rId4" cstate="print"/>
          <a:srcRect r="82560"/>
          <a:stretch>
            <a:fillRect/>
          </a:stretch>
        </p:blipFill>
        <p:spPr bwMode="auto">
          <a:xfrm>
            <a:off x="533400" y="5867400"/>
            <a:ext cx="603047" cy="82296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Date Placeholder 3"/>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sp>
        <p:nvSpPr>
          <p:cNvPr id="3" name="Rectangle 3"/>
          <p:cNvSpPr txBox="1">
            <a:spLocks noChangeArrowheads="1"/>
          </p:cNvSpPr>
          <p:nvPr/>
        </p:nvSpPr>
        <p:spPr>
          <a:xfrm>
            <a:off x="3733800" y="2133600"/>
            <a:ext cx="4795838" cy="2578100"/>
          </a:xfrm>
          <a:prstGeom prst="rect">
            <a:avLst/>
          </a:prstGeom>
          <a:noFill/>
        </p:spPr>
        <p:txBody>
          <a:bodyPr>
            <a:normAutofit fontScale="92500"/>
          </a:bodyPr>
          <a:lstStyle/>
          <a:p>
            <a:pPr marL="411480" indent="-342900" fontAlgn="auto">
              <a:spcBef>
                <a:spcPct val="90000"/>
              </a:spcBef>
              <a:spcAft>
                <a:spcPts val="0"/>
              </a:spcAft>
              <a:buClr>
                <a:schemeClr val="tx2"/>
              </a:buClr>
              <a:buSzPct val="95000"/>
              <a:buFont typeface="Wingdings"/>
              <a:buChar char=""/>
              <a:defRPr/>
            </a:pPr>
            <a:r>
              <a:rPr lang="en-US" sz="2400">
                <a:latin typeface="+mn-lt"/>
              </a:rPr>
              <a:t>Get the facts. Make sure you have accurate and complete information regarding the situation.</a:t>
            </a:r>
          </a:p>
          <a:p>
            <a:pPr marL="411480" indent="-342900" fontAlgn="auto">
              <a:spcBef>
                <a:spcPct val="90000"/>
              </a:spcBef>
              <a:spcAft>
                <a:spcPts val="0"/>
              </a:spcAft>
              <a:buClr>
                <a:schemeClr val="tx2"/>
              </a:buClr>
              <a:buSzPct val="95000"/>
              <a:buFont typeface="Wingdings"/>
              <a:buChar char=""/>
              <a:defRPr/>
            </a:pPr>
            <a:r>
              <a:rPr lang="en-US" sz="2400">
                <a:latin typeface="+mn-lt"/>
              </a:rPr>
              <a:t>Distinguish between what you know from what is uncertain or is based on hearsay.</a:t>
            </a:r>
            <a:endParaRPr lang="en-US" sz="2400" dirty="0">
              <a:latin typeface="+mn-lt"/>
            </a:endParaRPr>
          </a:p>
        </p:txBody>
      </p:sp>
      <p:pic>
        <p:nvPicPr>
          <p:cNvPr id="32772" name="Picture 5" descr="MPj01825310000[1]"/>
          <p:cNvPicPr>
            <a:picLocks noChangeAspect="1" noChangeArrowheads="1"/>
          </p:cNvPicPr>
          <p:nvPr/>
        </p:nvPicPr>
        <p:blipFill>
          <a:blip r:embed="rId3" cstate="print">
            <a:lum bright="12000" contrast="24000"/>
          </a:blip>
          <a:srcRect r="17708"/>
          <a:stretch>
            <a:fillRect/>
          </a:stretch>
        </p:blipFill>
        <p:spPr bwMode="auto">
          <a:xfrm>
            <a:off x="685800" y="2133600"/>
            <a:ext cx="2836863" cy="2316163"/>
          </a:xfrm>
          <a:prstGeom prst="rect">
            <a:avLst/>
          </a:prstGeom>
          <a:noFill/>
          <a:ln w="38100">
            <a:solidFill>
              <a:srgbClr val="003737"/>
            </a:solidFill>
            <a:miter lim="800000"/>
            <a:headEnd/>
            <a:tailEnd/>
          </a:ln>
        </p:spPr>
      </p:pic>
      <p:sp>
        <p:nvSpPr>
          <p:cNvPr id="6" name="Rectangle 4"/>
          <p:cNvSpPr>
            <a:spLocks noChangeArrowheads="1"/>
          </p:cNvSpPr>
          <p:nvPr/>
        </p:nvSpPr>
        <p:spPr bwMode="auto">
          <a:xfrm>
            <a:off x="457200" y="381000"/>
            <a:ext cx="7934325" cy="1631950"/>
          </a:xfrm>
          <a:prstGeom prst="rect">
            <a:avLst/>
          </a:prstGeom>
          <a:noFill/>
          <a:ln w="9525">
            <a:noFill/>
            <a:miter lim="800000"/>
            <a:headEnd/>
            <a:tailEnd/>
          </a:ln>
          <a:effectLst/>
        </p:spPr>
        <p:txBody>
          <a:bodyPr>
            <a:spAutoFit/>
          </a:bodyPr>
          <a:lstStyle/>
          <a:p>
            <a:pPr eaLnBrk="0" hangingPunct="0">
              <a:defRPr/>
            </a:pPr>
            <a:r>
              <a:rPr lang="en-US" sz="4400" b="1" dirty="0">
                <a:solidFill>
                  <a:srgbClr val="FFFFCC"/>
                </a:solidFill>
                <a:effectLst>
                  <a:outerShdw blurRad="38100" dist="38100" dir="2700000" algn="tl">
                    <a:srgbClr val="000000"/>
                  </a:outerShdw>
                </a:effectLst>
              </a:rPr>
              <a:t>STEP 1:</a:t>
            </a:r>
            <a:r>
              <a:rPr lang="en-US" sz="4400" dirty="0">
                <a:solidFill>
                  <a:srgbClr val="FFFFCC"/>
                </a:solidFill>
                <a:effectLst>
                  <a:outerShdw blurRad="38100" dist="38100" dir="2700000" algn="tl">
                    <a:srgbClr val="000000"/>
                  </a:outerShdw>
                </a:effectLst>
              </a:rPr>
              <a:t> </a:t>
            </a:r>
          </a:p>
          <a:p>
            <a:pPr eaLnBrk="0" hangingPunct="0">
              <a:defRPr/>
            </a:pPr>
            <a:r>
              <a:rPr lang="en-US" sz="2800" dirty="0">
                <a:solidFill>
                  <a:srgbClr val="FFFFCC"/>
                </a:solidFill>
                <a:effectLst>
                  <a:outerShdw blurRad="38100" dist="38100" dir="2700000" algn="tl">
                    <a:srgbClr val="000000"/>
                  </a:outerShdw>
                </a:effectLst>
              </a:rPr>
              <a:t>Gather the information needed to make a good decision.</a:t>
            </a:r>
          </a:p>
        </p:txBody>
      </p:sp>
      <p:sp>
        <p:nvSpPr>
          <p:cNvPr id="7" name="Text Box 6"/>
          <p:cNvSpPr txBox="1">
            <a:spLocks noChangeArrowheads="1"/>
          </p:cNvSpPr>
          <p:nvPr/>
        </p:nvSpPr>
        <p:spPr bwMode="auto">
          <a:xfrm>
            <a:off x="533400" y="4724400"/>
            <a:ext cx="8231188" cy="1431925"/>
          </a:xfrm>
          <a:prstGeom prst="rect">
            <a:avLst/>
          </a:prstGeom>
          <a:noFill/>
          <a:ln w="9525" algn="ctr">
            <a:noFill/>
            <a:miter lim="800000"/>
            <a:headEnd/>
            <a:tailEnd/>
          </a:ln>
          <a:effectLst/>
        </p:spPr>
        <p:txBody>
          <a:bodyPr>
            <a:spAutoFit/>
          </a:bodyPr>
          <a:lstStyle/>
          <a:p>
            <a:pPr marL="342900" indent="-342900">
              <a:spcBef>
                <a:spcPct val="20000"/>
              </a:spcBef>
              <a:buClr>
                <a:srgbClr val="D9FFFF"/>
              </a:buClr>
              <a:buSzPct val="80000"/>
              <a:buFont typeface="Wingdings" pitchFamily="2" charset="2"/>
              <a:buChar char="Ø"/>
              <a:defRPr/>
            </a:pPr>
            <a:r>
              <a:rPr lang="en-US" sz="2200" dirty="0">
                <a:effectLst>
                  <a:outerShdw blurRad="38100" dist="38100" dir="2700000" algn="tl">
                    <a:srgbClr val="000000"/>
                  </a:outerShdw>
                </a:effectLst>
              </a:rPr>
              <a:t>Identify the stakeholders. Make a list of every individual, group or organization that has something significant to gain or lose in the resolution of the problem, noting what is at stake for them and the ethical standards that apply to each one.</a:t>
            </a:r>
            <a:endParaRPr lang="en-US" sz="2200" b="1" dirty="0"/>
          </a:p>
        </p:txBody>
      </p:sp>
      <p:pic>
        <p:nvPicPr>
          <p:cNvPr id="8" name="Picture 1" descr="C:\Users\wlawson\AppData\Local\Temp\wz76bc\Academic Coat of Arms Signature\For WEB, PRESENTATION or OTHER ON-SCREEN\PNG - transparent background\TTU_ACoA_fl4Crvs.png"/>
          <p:cNvPicPr>
            <a:picLocks noChangeAspect="1" noChangeArrowheads="1"/>
          </p:cNvPicPr>
          <p:nvPr/>
        </p:nvPicPr>
        <p:blipFill>
          <a:blip r:embed="rId4" cstate="print"/>
          <a:srcRect r="82560"/>
          <a:stretch>
            <a:fillRect/>
          </a:stretch>
        </p:blipFill>
        <p:spPr bwMode="auto">
          <a:xfrm>
            <a:off x="381000" y="5867400"/>
            <a:ext cx="603047" cy="82296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Date Placeholder 3"/>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sp>
        <p:nvSpPr>
          <p:cNvPr id="3" name="Rectangle 3"/>
          <p:cNvSpPr txBox="1">
            <a:spLocks noChangeArrowheads="1"/>
          </p:cNvSpPr>
          <p:nvPr/>
        </p:nvSpPr>
        <p:spPr>
          <a:xfrm>
            <a:off x="533400" y="2286000"/>
            <a:ext cx="4572000" cy="3489325"/>
          </a:xfrm>
          <a:prstGeom prst="rect">
            <a:avLst/>
          </a:prstGeom>
          <a:noFill/>
        </p:spPr>
        <p:txBody>
          <a:bodyPr>
            <a:normAutofit fontScale="92500" lnSpcReduction="20000"/>
          </a:bodyPr>
          <a:lstStyle/>
          <a:p>
            <a:pPr marL="411480" indent="-342900" fontAlgn="auto">
              <a:spcBef>
                <a:spcPct val="100000"/>
              </a:spcBef>
              <a:spcAft>
                <a:spcPts val="0"/>
              </a:spcAft>
              <a:buClr>
                <a:schemeClr val="tx2"/>
              </a:buClr>
              <a:buSzPct val="95000"/>
              <a:buFont typeface="Wingdings"/>
              <a:buChar char=""/>
              <a:defRPr/>
            </a:pPr>
            <a:r>
              <a:rPr lang="en-US" sz="2600">
                <a:latin typeface="+mn-lt"/>
              </a:rPr>
              <a:t>Review ethics guidance relative to the issue.</a:t>
            </a:r>
          </a:p>
          <a:p>
            <a:pPr marL="411480" indent="-342900" fontAlgn="auto">
              <a:spcBef>
                <a:spcPct val="100000"/>
              </a:spcBef>
              <a:spcAft>
                <a:spcPts val="0"/>
              </a:spcAft>
              <a:buClr>
                <a:schemeClr val="tx2"/>
              </a:buClr>
              <a:buSzPct val="95000"/>
              <a:buFont typeface="Wingdings"/>
              <a:buChar char=""/>
              <a:defRPr/>
            </a:pPr>
            <a:r>
              <a:rPr lang="en-US" sz="2600">
                <a:latin typeface="+mn-lt"/>
              </a:rPr>
              <a:t>If you are a licensed professional, check the ethics provisions of your licensure law.</a:t>
            </a:r>
          </a:p>
          <a:p>
            <a:pPr marL="411480" indent="-342900" fontAlgn="auto">
              <a:spcBef>
                <a:spcPct val="100000"/>
              </a:spcBef>
              <a:spcAft>
                <a:spcPts val="0"/>
              </a:spcAft>
              <a:buClr>
                <a:schemeClr val="tx2"/>
              </a:buClr>
              <a:buSzPct val="95000"/>
              <a:buFont typeface="Wingdings"/>
              <a:buChar char=""/>
              <a:defRPr/>
            </a:pPr>
            <a:r>
              <a:rPr lang="en-US" sz="2600">
                <a:latin typeface="+mn-lt"/>
              </a:rPr>
              <a:t>Use other resources available to you including your peers and supervisors.</a:t>
            </a:r>
            <a:endParaRPr lang="en-US" sz="2600" dirty="0">
              <a:latin typeface="+mn-lt"/>
            </a:endParaRPr>
          </a:p>
        </p:txBody>
      </p:sp>
      <p:sp>
        <p:nvSpPr>
          <p:cNvPr id="5" name="Rectangle 4"/>
          <p:cNvSpPr>
            <a:spLocks noChangeArrowheads="1"/>
          </p:cNvSpPr>
          <p:nvPr/>
        </p:nvSpPr>
        <p:spPr bwMode="auto">
          <a:xfrm>
            <a:off x="457200" y="381000"/>
            <a:ext cx="8086725" cy="1631950"/>
          </a:xfrm>
          <a:prstGeom prst="rect">
            <a:avLst/>
          </a:prstGeom>
          <a:noFill/>
          <a:ln w="9525">
            <a:noFill/>
            <a:miter lim="800000"/>
            <a:headEnd/>
            <a:tailEnd/>
          </a:ln>
          <a:effectLst/>
        </p:spPr>
        <p:txBody>
          <a:bodyPr>
            <a:spAutoFit/>
          </a:bodyPr>
          <a:lstStyle/>
          <a:p>
            <a:pPr eaLnBrk="0" hangingPunct="0">
              <a:defRPr/>
            </a:pPr>
            <a:r>
              <a:rPr lang="en-US" sz="4400" b="1" dirty="0">
                <a:solidFill>
                  <a:srgbClr val="FFFFCC"/>
                </a:solidFill>
                <a:effectLst>
                  <a:outerShdw blurRad="38100" dist="38100" dir="2700000" algn="tl">
                    <a:srgbClr val="000000"/>
                  </a:outerShdw>
                </a:effectLst>
              </a:rPr>
              <a:t>STEP 2:</a:t>
            </a:r>
            <a:r>
              <a:rPr lang="en-US" sz="4400" dirty="0">
                <a:solidFill>
                  <a:srgbClr val="FFFFCC"/>
                </a:solidFill>
                <a:effectLst>
                  <a:outerShdw blurRad="38100" dist="38100" dir="2700000" algn="tl">
                    <a:srgbClr val="000000"/>
                  </a:outerShdw>
                </a:effectLst>
              </a:rPr>
              <a:t> </a:t>
            </a:r>
          </a:p>
          <a:p>
            <a:pPr eaLnBrk="0" hangingPunct="0">
              <a:defRPr/>
            </a:pPr>
            <a:r>
              <a:rPr lang="en-US" sz="2800" dirty="0">
                <a:solidFill>
                  <a:srgbClr val="FFFFCC"/>
                </a:solidFill>
                <a:effectLst>
                  <a:outerShdw blurRad="38100" dist="38100" dir="2700000" algn="tl">
                    <a:srgbClr val="000000"/>
                  </a:outerShdw>
                </a:effectLst>
              </a:rPr>
              <a:t>Determine what ethical standards apply to the situation.</a:t>
            </a:r>
          </a:p>
        </p:txBody>
      </p:sp>
      <p:pic>
        <p:nvPicPr>
          <p:cNvPr id="33797" name="Picture 6" descr="Ediscovery"/>
          <p:cNvPicPr>
            <a:picLocks noChangeAspect="1" noChangeArrowheads="1"/>
          </p:cNvPicPr>
          <p:nvPr/>
        </p:nvPicPr>
        <p:blipFill>
          <a:blip r:embed="rId3" cstate="print"/>
          <a:srcRect/>
          <a:stretch>
            <a:fillRect/>
          </a:stretch>
        </p:blipFill>
        <p:spPr bwMode="auto">
          <a:xfrm>
            <a:off x="5410200" y="2057400"/>
            <a:ext cx="2857500" cy="3895725"/>
          </a:xfrm>
          <a:prstGeom prst="rect">
            <a:avLst/>
          </a:prstGeom>
          <a:noFill/>
          <a:ln w="9525">
            <a:noFill/>
            <a:miter lim="800000"/>
            <a:headEnd/>
            <a:tailEnd/>
          </a:ln>
        </p:spPr>
      </p:pic>
      <p:pic>
        <p:nvPicPr>
          <p:cNvPr id="6" name="Picture 1" descr="C:\Users\wlawson\AppData\Local\Temp\wz76bc\Academic Coat of Arms Signature\For WEB, PRESENTATION or OTHER ON-SCREEN\PNG - transparent background\TTU_ACoA_fl4Crvs.png"/>
          <p:cNvPicPr>
            <a:picLocks noChangeAspect="1" noChangeArrowheads="1"/>
          </p:cNvPicPr>
          <p:nvPr/>
        </p:nvPicPr>
        <p:blipFill>
          <a:blip r:embed="rId4" cstate="print"/>
          <a:srcRect r="82560"/>
          <a:stretch>
            <a:fillRect/>
          </a:stretch>
        </p:blipFill>
        <p:spPr bwMode="auto">
          <a:xfrm>
            <a:off x="533400" y="5867400"/>
            <a:ext cx="603047" cy="82296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Date Placeholder 3"/>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sp>
        <p:nvSpPr>
          <p:cNvPr id="3" name="Rectangle 2"/>
          <p:cNvSpPr txBox="1">
            <a:spLocks noChangeArrowheads="1"/>
          </p:cNvSpPr>
          <p:nvPr/>
        </p:nvSpPr>
        <p:spPr>
          <a:xfrm>
            <a:off x="457200" y="1828800"/>
            <a:ext cx="7840663" cy="4267200"/>
          </a:xfrm>
          <a:prstGeom prst="rect">
            <a:avLst/>
          </a:prstGeom>
          <a:noFill/>
        </p:spPr>
        <p:txBody>
          <a:bodyPr>
            <a:normAutofit/>
          </a:bodyPr>
          <a:lstStyle/>
          <a:p>
            <a:pPr marL="411480" indent="-342900" fontAlgn="auto">
              <a:spcBef>
                <a:spcPts val="700"/>
              </a:spcBef>
              <a:spcAft>
                <a:spcPts val="0"/>
              </a:spcAft>
              <a:buClr>
                <a:schemeClr val="tx2"/>
              </a:buClr>
              <a:buSzPct val="95000"/>
              <a:buFont typeface="Wingdings"/>
              <a:buChar char=""/>
              <a:defRPr/>
            </a:pPr>
            <a:r>
              <a:rPr lang="en-US" sz="2800">
                <a:latin typeface="+mn-lt"/>
              </a:rPr>
              <a:t>The idea is to reduce the problem to its core ethical issues. An ethical dilemma typically takes the form of one good thing (e.g., </a:t>
            </a:r>
            <a:r>
              <a:rPr lang="en-US" sz="2800" u="sng">
                <a:solidFill>
                  <a:srgbClr val="FFFFCC"/>
                </a:solidFill>
                <a:latin typeface="+mn-lt"/>
              </a:rPr>
              <a:t>keeping your promises)</a:t>
            </a:r>
            <a:r>
              <a:rPr lang="en-US" sz="2800">
                <a:latin typeface="+mn-lt"/>
              </a:rPr>
              <a:t> versus another good thing (e.g., </a:t>
            </a:r>
            <a:r>
              <a:rPr lang="en-US" sz="2800" u="sng">
                <a:solidFill>
                  <a:srgbClr val="FFFFCC"/>
                </a:solidFill>
                <a:latin typeface="+mn-lt"/>
              </a:rPr>
              <a:t>preventing harm).</a:t>
            </a:r>
          </a:p>
          <a:p>
            <a:pPr marL="411480" indent="-342900" fontAlgn="auto">
              <a:spcBef>
                <a:spcPts val="700"/>
              </a:spcBef>
              <a:spcAft>
                <a:spcPts val="0"/>
              </a:spcAft>
              <a:buClr>
                <a:schemeClr val="tx2"/>
              </a:buClr>
              <a:buSzPct val="95000"/>
              <a:buFont typeface="Wingdings"/>
              <a:buChar char=""/>
              <a:defRPr/>
            </a:pPr>
            <a:r>
              <a:rPr lang="en-US" sz="2800">
                <a:latin typeface="+mn-lt"/>
              </a:rPr>
              <a:t>Both of these – keeping promises and preventing harm – are important ethical obligations. </a:t>
            </a:r>
          </a:p>
          <a:p>
            <a:pPr marL="411480" indent="-342900" fontAlgn="auto">
              <a:spcBef>
                <a:spcPts val="700"/>
              </a:spcBef>
              <a:spcAft>
                <a:spcPts val="0"/>
              </a:spcAft>
              <a:buClr>
                <a:schemeClr val="tx2"/>
              </a:buClr>
              <a:buSzPct val="95000"/>
              <a:buFont typeface="Wingdings"/>
              <a:buChar char=""/>
              <a:defRPr/>
            </a:pPr>
            <a:r>
              <a:rPr lang="en-US" sz="2800">
                <a:latin typeface="+mn-lt"/>
              </a:rPr>
              <a:t>This is no easy dilemma to solve</a:t>
            </a:r>
            <a:endParaRPr lang="en-US" sz="2800" dirty="0">
              <a:latin typeface="+mn-lt"/>
            </a:endParaRPr>
          </a:p>
        </p:txBody>
      </p:sp>
      <p:sp>
        <p:nvSpPr>
          <p:cNvPr id="5" name="Rectangle 4"/>
          <p:cNvSpPr>
            <a:spLocks noChangeArrowheads="1"/>
          </p:cNvSpPr>
          <p:nvPr/>
        </p:nvSpPr>
        <p:spPr bwMode="auto">
          <a:xfrm>
            <a:off x="457200" y="381000"/>
            <a:ext cx="8239125" cy="1200150"/>
          </a:xfrm>
          <a:prstGeom prst="rect">
            <a:avLst/>
          </a:prstGeom>
          <a:noFill/>
          <a:ln w="9525">
            <a:noFill/>
            <a:miter lim="800000"/>
            <a:headEnd/>
            <a:tailEnd/>
          </a:ln>
          <a:effectLst/>
        </p:spPr>
        <p:txBody>
          <a:bodyPr>
            <a:spAutoFit/>
          </a:bodyPr>
          <a:lstStyle/>
          <a:p>
            <a:pPr eaLnBrk="0" hangingPunct="0">
              <a:defRPr/>
            </a:pPr>
            <a:r>
              <a:rPr lang="en-US" sz="4400" b="1" dirty="0">
                <a:solidFill>
                  <a:srgbClr val="FFFFCC"/>
                </a:solidFill>
                <a:effectLst>
                  <a:outerShdw blurRad="38100" dist="38100" dir="2700000" algn="tl">
                    <a:srgbClr val="000000"/>
                  </a:outerShdw>
                </a:effectLst>
              </a:rPr>
              <a:t>STEP 3:</a:t>
            </a:r>
            <a:r>
              <a:rPr lang="en-US" sz="4400" dirty="0">
                <a:solidFill>
                  <a:srgbClr val="FFFFCC"/>
                </a:solidFill>
                <a:effectLst>
                  <a:outerShdw blurRad="38100" dist="38100" dir="2700000" algn="tl">
                    <a:srgbClr val="000000"/>
                  </a:outerShdw>
                </a:effectLst>
              </a:rPr>
              <a:t> </a:t>
            </a:r>
          </a:p>
          <a:p>
            <a:pPr eaLnBrk="0" hangingPunct="0">
              <a:defRPr/>
            </a:pPr>
            <a:r>
              <a:rPr lang="en-US" sz="2800" dirty="0">
                <a:solidFill>
                  <a:srgbClr val="FFFFCC"/>
                </a:solidFill>
                <a:effectLst>
                  <a:outerShdw blurRad="38100" dist="38100" dir="2700000" algn="tl">
                    <a:srgbClr val="000000"/>
                  </a:outerShdw>
                </a:effectLst>
              </a:rPr>
              <a:t>Clarify the key concepts in the ethical dilemma.</a:t>
            </a:r>
            <a:r>
              <a:rPr lang="en-US" sz="2800" dirty="0">
                <a:solidFill>
                  <a:srgbClr val="FFFFCC"/>
                </a:solidFill>
              </a:rPr>
              <a:t> </a:t>
            </a:r>
            <a:endParaRPr lang="en-US" sz="2800" dirty="0">
              <a:solidFill>
                <a:srgbClr val="FFFFCC"/>
              </a:solidFill>
              <a:effectLst>
                <a:outerShdw blurRad="38100" dist="38100" dir="2700000" algn="tl">
                  <a:srgbClr val="000000"/>
                </a:outerShdw>
              </a:effectLst>
            </a:endParaRPr>
          </a:p>
        </p:txBody>
      </p:sp>
      <p:pic>
        <p:nvPicPr>
          <p:cNvPr id="6" name="Picture 1" descr="C:\Users\wlawson\AppData\Local\Temp\wz76bc\Academic Coat of Arms Signature\For WEB, PRESENTATION or OTHER ON-SCREEN\PNG - transparent background\TTU_ACoA_fl4Crvs.png"/>
          <p:cNvPicPr>
            <a:picLocks noChangeAspect="1" noChangeArrowheads="1"/>
          </p:cNvPicPr>
          <p:nvPr/>
        </p:nvPicPr>
        <p:blipFill>
          <a:blip r:embed="rId3" cstate="print"/>
          <a:srcRect r="82560"/>
          <a:stretch>
            <a:fillRect/>
          </a:stretch>
        </p:blipFill>
        <p:spPr bwMode="auto">
          <a:xfrm>
            <a:off x="533400" y="5867400"/>
            <a:ext cx="603047" cy="82296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Date Placeholder 3"/>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sp>
        <p:nvSpPr>
          <p:cNvPr id="35843" name="Date Placeholder 1"/>
          <p:cNvSpPr txBox="1">
            <a:spLocks/>
          </p:cNvSpPr>
          <p:nvPr/>
        </p:nvSpPr>
        <p:spPr bwMode="auto">
          <a:xfrm>
            <a:off x="6477000" y="6416675"/>
            <a:ext cx="2133600" cy="365125"/>
          </a:xfrm>
          <a:prstGeom prst="rect">
            <a:avLst/>
          </a:prstGeom>
          <a:noFill/>
          <a:ln w="9525">
            <a:noFill/>
            <a:miter lim="800000"/>
            <a:headEnd/>
            <a:tailEnd/>
          </a:ln>
        </p:spPr>
        <p:txBody>
          <a:bodyPr anchor="b"/>
          <a:lstStyle/>
          <a:p>
            <a:r>
              <a:rPr lang="en-US" altLang="en-US" sz="900">
                <a:solidFill>
                  <a:schemeClr val="tx2"/>
                </a:solidFill>
              </a:rPr>
              <a:t>FUNDAMENTALS OF ETHICS</a:t>
            </a:r>
          </a:p>
        </p:txBody>
      </p:sp>
      <p:grpSp>
        <p:nvGrpSpPr>
          <p:cNvPr id="35844" name="Group 4"/>
          <p:cNvGrpSpPr>
            <a:grpSpLocks/>
          </p:cNvGrpSpPr>
          <p:nvPr/>
        </p:nvGrpSpPr>
        <p:grpSpPr bwMode="auto">
          <a:xfrm>
            <a:off x="152400" y="1498600"/>
            <a:ext cx="8885238" cy="5359400"/>
            <a:chOff x="141" y="918"/>
            <a:chExt cx="5597" cy="3376"/>
          </a:xfrm>
        </p:grpSpPr>
        <p:grpSp>
          <p:nvGrpSpPr>
            <p:cNvPr id="35848" name="Group 5"/>
            <p:cNvGrpSpPr>
              <a:grpSpLocks/>
            </p:cNvGrpSpPr>
            <p:nvPr/>
          </p:nvGrpSpPr>
          <p:grpSpPr bwMode="auto">
            <a:xfrm>
              <a:off x="141" y="1613"/>
              <a:ext cx="5597" cy="2681"/>
              <a:chOff x="141" y="1613"/>
              <a:chExt cx="5597" cy="2681"/>
            </a:xfrm>
          </p:grpSpPr>
          <p:grpSp>
            <p:nvGrpSpPr>
              <p:cNvPr id="36108" name="Group 6"/>
              <p:cNvGrpSpPr>
                <a:grpSpLocks/>
              </p:cNvGrpSpPr>
              <p:nvPr/>
            </p:nvGrpSpPr>
            <p:grpSpPr bwMode="auto">
              <a:xfrm>
                <a:off x="141" y="2890"/>
                <a:ext cx="5597" cy="1404"/>
                <a:chOff x="141" y="2890"/>
                <a:chExt cx="5597" cy="1404"/>
              </a:xfrm>
            </p:grpSpPr>
            <p:grpSp>
              <p:nvGrpSpPr>
                <p:cNvPr id="36135" name="Group 7"/>
                <p:cNvGrpSpPr>
                  <a:grpSpLocks/>
                </p:cNvGrpSpPr>
                <p:nvPr/>
              </p:nvGrpSpPr>
              <p:grpSpPr bwMode="auto">
                <a:xfrm>
                  <a:off x="141" y="2890"/>
                  <a:ext cx="5597" cy="1404"/>
                  <a:chOff x="141" y="2890"/>
                  <a:chExt cx="5597" cy="1404"/>
                </a:xfrm>
              </p:grpSpPr>
              <p:grpSp>
                <p:nvGrpSpPr>
                  <p:cNvPr id="36162" name="Group 8"/>
                  <p:cNvGrpSpPr>
                    <a:grpSpLocks/>
                  </p:cNvGrpSpPr>
                  <p:nvPr/>
                </p:nvGrpSpPr>
                <p:grpSpPr bwMode="auto">
                  <a:xfrm>
                    <a:off x="141" y="2890"/>
                    <a:ext cx="5597" cy="1404"/>
                    <a:chOff x="141" y="2890"/>
                    <a:chExt cx="5597" cy="1404"/>
                  </a:xfrm>
                </p:grpSpPr>
                <p:sp>
                  <p:nvSpPr>
                    <p:cNvPr id="36177" name="Freeform 9"/>
                    <p:cNvSpPr>
                      <a:spLocks/>
                    </p:cNvSpPr>
                    <p:nvPr/>
                  </p:nvSpPr>
                  <p:spPr bwMode="auto">
                    <a:xfrm>
                      <a:off x="141" y="2890"/>
                      <a:ext cx="5597" cy="418"/>
                    </a:xfrm>
                    <a:custGeom>
                      <a:avLst/>
                      <a:gdLst>
                        <a:gd name="T0" fmla="*/ 0 w 5597"/>
                        <a:gd name="T1" fmla="*/ 417 h 418"/>
                        <a:gd name="T2" fmla="*/ 0 w 5597"/>
                        <a:gd name="T3" fmla="*/ 183 h 418"/>
                        <a:gd name="T4" fmla="*/ 183 w 5597"/>
                        <a:gd name="T5" fmla="*/ 158 h 418"/>
                        <a:gd name="T6" fmla="*/ 346 w 5597"/>
                        <a:gd name="T7" fmla="*/ 78 h 418"/>
                        <a:gd name="T8" fmla="*/ 771 w 5597"/>
                        <a:gd name="T9" fmla="*/ 143 h 418"/>
                        <a:gd name="T10" fmla="*/ 1034 w 5597"/>
                        <a:gd name="T11" fmla="*/ 0 h 418"/>
                        <a:gd name="T12" fmla="*/ 1235 w 5597"/>
                        <a:gd name="T13" fmla="*/ 80 h 418"/>
                        <a:gd name="T14" fmla="*/ 1316 w 5597"/>
                        <a:gd name="T15" fmla="*/ 105 h 418"/>
                        <a:gd name="T16" fmla="*/ 1505 w 5597"/>
                        <a:gd name="T17" fmla="*/ 162 h 418"/>
                        <a:gd name="T18" fmla="*/ 1683 w 5597"/>
                        <a:gd name="T19" fmla="*/ 135 h 418"/>
                        <a:gd name="T20" fmla="*/ 1980 w 5597"/>
                        <a:gd name="T21" fmla="*/ 273 h 418"/>
                        <a:gd name="T22" fmla="*/ 2172 w 5597"/>
                        <a:gd name="T23" fmla="*/ 173 h 418"/>
                        <a:gd name="T24" fmla="*/ 2373 w 5597"/>
                        <a:gd name="T25" fmla="*/ 275 h 418"/>
                        <a:gd name="T26" fmla="*/ 2657 w 5597"/>
                        <a:gd name="T27" fmla="*/ 90 h 418"/>
                        <a:gd name="T28" fmla="*/ 2786 w 5597"/>
                        <a:gd name="T29" fmla="*/ 245 h 418"/>
                        <a:gd name="T30" fmla="*/ 3120 w 5597"/>
                        <a:gd name="T31" fmla="*/ 140 h 418"/>
                        <a:gd name="T32" fmla="*/ 3166 w 5597"/>
                        <a:gd name="T33" fmla="*/ 293 h 418"/>
                        <a:gd name="T34" fmla="*/ 3427 w 5597"/>
                        <a:gd name="T35" fmla="*/ 110 h 418"/>
                        <a:gd name="T36" fmla="*/ 3755 w 5597"/>
                        <a:gd name="T37" fmla="*/ 210 h 418"/>
                        <a:gd name="T38" fmla="*/ 3956 w 5597"/>
                        <a:gd name="T39" fmla="*/ 103 h 418"/>
                        <a:gd name="T40" fmla="*/ 4088 w 5597"/>
                        <a:gd name="T41" fmla="*/ 103 h 418"/>
                        <a:gd name="T42" fmla="*/ 4300 w 5597"/>
                        <a:gd name="T43" fmla="*/ 183 h 418"/>
                        <a:gd name="T44" fmla="*/ 4593 w 5597"/>
                        <a:gd name="T45" fmla="*/ 55 h 418"/>
                        <a:gd name="T46" fmla="*/ 5011 w 5597"/>
                        <a:gd name="T47" fmla="*/ 203 h 418"/>
                        <a:gd name="T48" fmla="*/ 5257 w 5597"/>
                        <a:gd name="T49" fmla="*/ 155 h 418"/>
                        <a:gd name="T50" fmla="*/ 5493 w 5597"/>
                        <a:gd name="T51" fmla="*/ 195 h 418"/>
                        <a:gd name="T52" fmla="*/ 5597 w 5597"/>
                        <a:gd name="T53" fmla="*/ 168 h 418"/>
                        <a:gd name="T54" fmla="*/ 5597 w 5597"/>
                        <a:gd name="T55" fmla="*/ 418 h 418"/>
                        <a:gd name="T56" fmla="*/ 0 w 5597"/>
                        <a:gd name="T57" fmla="*/ 417 h 4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597"/>
                        <a:gd name="T88" fmla="*/ 0 h 418"/>
                        <a:gd name="T89" fmla="*/ 5597 w 5597"/>
                        <a:gd name="T90" fmla="*/ 418 h 41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597" h="418">
                          <a:moveTo>
                            <a:pt x="0" y="417"/>
                          </a:moveTo>
                          <a:lnTo>
                            <a:pt x="0" y="183"/>
                          </a:lnTo>
                          <a:lnTo>
                            <a:pt x="183" y="158"/>
                          </a:lnTo>
                          <a:lnTo>
                            <a:pt x="346" y="78"/>
                          </a:lnTo>
                          <a:lnTo>
                            <a:pt x="771" y="143"/>
                          </a:lnTo>
                          <a:lnTo>
                            <a:pt x="1034" y="0"/>
                          </a:lnTo>
                          <a:lnTo>
                            <a:pt x="1235" y="80"/>
                          </a:lnTo>
                          <a:lnTo>
                            <a:pt x="1316" y="105"/>
                          </a:lnTo>
                          <a:lnTo>
                            <a:pt x="1505" y="162"/>
                          </a:lnTo>
                          <a:lnTo>
                            <a:pt x="1683" y="135"/>
                          </a:lnTo>
                          <a:lnTo>
                            <a:pt x="1980" y="273"/>
                          </a:lnTo>
                          <a:lnTo>
                            <a:pt x="2172" y="173"/>
                          </a:lnTo>
                          <a:lnTo>
                            <a:pt x="2373" y="275"/>
                          </a:lnTo>
                          <a:lnTo>
                            <a:pt x="2657" y="90"/>
                          </a:lnTo>
                          <a:lnTo>
                            <a:pt x="2786" y="245"/>
                          </a:lnTo>
                          <a:lnTo>
                            <a:pt x="3120" y="140"/>
                          </a:lnTo>
                          <a:lnTo>
                            <a:pt x="3166" y="293"/>
                          </a:lnTo>
                          <a:lnTo>
                            <a:pt x="3427" y="110"/>
                          </a:lnTo>
                          <a:lnTo>
                            <a:pt x="3755" y="210"/>
                          </a:lnTo>
                          <a:lnTo>
                            <a:pt x="3956" y="103"/>
                          </a:lnTo>
                          <a:lnTo>
                            <a:pt x="4088" y="103"/>
                          </a:lnTo>
                          <a:lnTo>
                            <a:pt x="4300" y="183"/>
                          </a:lnTo>
                          <a:lnTo>
                            <a:pt x="4593" y="55"/>
                          </a:lnTo>
                          <a:lnTo>
                            <a:pt x="5011" y="203"/>
                          </a:lnTo>
                          <a:lnTo>
                            <a:pt x="5257" y="155"/>
                          </a:lnTo>
                          <a:lnTo>
                            <a:pt x="5493" y="195"/>
                          </a:lnTo>
                          <a:lnTo>
                            <a:pt x="5597" y="168"/>
                          </a:lnTo>
                          <a:lnTo>
                            <a:pt x="5597" y="418"/>
                          </a:lnTo>
                          <a:lnTo>
                            <a:pt x="0" y="417"/>
                          </a:lnTo>
                          <a:close/>
                        </a:path>
                      </a:pathLst>
                    </a:custGeom>
                    <a:solidFill>
                      <a:srgbClr val="9FBFFF"/>
                    </a:solidFill>
                    <a:ln w="9525">
                      <a:noFill/>
                      <a:round/>
                      <a:headEnd/>
                      <a:tailEnd/>
                    </a:ln>
                  </p:spPr>
                  <p:txBody>
                    <a:bodyPr/>
                    <a:lstStyle/>
                    <a:p>
                      <a:endParaRPr lang="en-US"/>
                    </a:p>
                  </p:txBody>
                </p:sp>
                <p:sp>
                  <p:nvSpPr>
                    <p:cNvPr id="36178" name="Freeform 10"/>
                    <p:cNvSpPr>
                      <a:spLocks/>
                    </p:cNvSpPr>
                    <p:nvPr/>
                  </p:nvSpPr>
                  <p:spPr bwMode="auto">
                    <a:xfrm>
                      <a:off x="141" y="3307"/>
                      <a:ext cx="5597" cy="987"/>
                    </a:xfrm>
                    <a:custGeom>
                      <a:avLst/>
                      <a:gdLst>
                        <a:gd name="T0" fmla="*/ 0 w 5597"/>
                        <a:gd name="T1" fmla="*/ 0 h 987"/>
                        <a:gd name="T2" fmla="*/ 0 w 5597"/>
                        <a:gd name="T3" fmla="*/ 987 h 987"/>
                        <a:gd name="T4" fmla="*/ 5597 w 5597"/>
                        <a:gd name="T5" fmla="*/ 981 h 987"/>
                        <a:gd name="T6" fmla="*/ 5597 w 5597"/>
                        <a:gd name="T7" fmla="*/ 1 h 987"/>
                        <a:gd name="T8" fmla="*/ 0 w 5597"/>
                        <a:gd name="T9" fmla="*/ 0 h 987"/>
                        <a:gd name="T10" fmla="*/ 0 60000 65536"/>
                        <a:gd name="T11" fmla="*/ 0 60000 65536"/>
                        <a:gd name="T12" fmla="*/ 0 60000 65536"/>
                        <a:gd name="T13" fmla="*/ 0 60000 65536"/>
                        <a:gd name="T14" fmla="*/ 0 60000 65536"/>
                        <a:gd name="T15" fmla="*/ 0 w 5597"/>
                        <a:gd name="T16" fmla="*/ 0 h 987"/>
                        <a:gd name="T17" fmla="*/ 5597 w 5597"/>
                        <a:gd name="T18" fmla="*/ 987 h 987"/>
                      </a:gdLst>
                      <a:ahLst/>
                      <a:cxnLst>
                        <a:cxn ang="T10">
                          <a:pos x="T0" y="T1"/>
                        </a:cxn>
                        <a:cxn ang="T11">
                          <a:pos x="T2" y="T3"/>
                        </a:cxn>
                        <a:cxn ang="T12">
                          <a:pos x="T4" y="T5"/>
                        </a:cxn>
                        <a:cxn ang="T13">
                          <a:pos x="T6" y="T7"/>
                        </a:cxn>
                        <a:cxn ang="T14">
                          <a:pos x="T8" y="T9"/>
                        </a:cxn>
                      </a:cxnLst>
                      <a:rect l="T15" t="T16" r="T17" b="T18"/>
                      <a:pathLst>
                        <a:path w="5597" h="987">
                          <a:moveTo>
                            <a:pt x="0" y="0"/>
                          </a:moveTo>
                          <a:lnTo>
                            <a:pt x="0" y="987"/>
                          </a:lnTo>
                          <a:lnTo>
                            <a:pt x="5597" y="981"/>
                          </a:lnTo>
                          <a:lnTo>
                            <a:pt x="5597" y="1"/>
                          </a:lnTo>
                          <a:lnTo>
                            <a:pt x="0" y="0"/>
                          </a:lnTo>
                          <a:close/>
                        </a:path>
                      </a:pathLst>
                    </a:custGeom>
                    <a:solidFill>
                      <a:srgbClr val="001F9F"/>
                    </a:solidFill>
                    <a:ln w="9525">
                      <a:noFill/>
                      <a:round/>
                      <a:headEnd/>
                      <a:tailEnd/>
                    </a:ln>
                  </p:spPr>
                  <p:txBody>
                    <a:bodyPr/>
                    <a:lstStyle/>
                    <a:p>
                      <a:endParaRPr lang="en-US"/>
                    </a:p>
                  </p:txBody>
                </p:sp>
              </p:grpSp>
              <p:grpSp>
                <p:nvGrpSpPr>
                  <p:cNvPr id="36163" name="Group 11"/>
                  <p:cNvGrpSpPr>
                    <a:grpSpLocks/>
                  </p:cNvGrpSpPr>
                  <p:nvPr/>
                </p:nvGrpSpPr>
                <p:grpSpPr bwMode="auto">
                  <a:xfrm>
                    <a:off x="236" y="3555"/>
                    <a:ext cx="5476" cy="641"/>
                    <a:chOff x="236" y="3555"/>
                    <a:chExt cx="5476" cy="641"/>
                  </a:xfrm>
                </p:grpSpPr>
                <p:sp>
                  <p:nvSpPr>
                    <p:cNvPr id="36164" name="Freeform 12"/>
                    <p:cNvSpPr>
                      <a:spLocks/>
                    </p:cNvSpPr>
                    <p:nvPr/>
                  </p:nvSpPr>
                  <p:spPr bwMode="auto">
                    <a:xfrm>
                      <a:off x="289" y="3991"/>
                      <a:ext cx="547" cy="83"/>
                    </a:xfrm>
                    <a:custGeom>
                      <a:avLst/>
                      <a:gdLst>
                        <a:gd name="T0" fmla="*/ 169 w 547"/>
                        <a:gd name="T1" fmla="*/ 0 h 83"/>
                        <a:gd name="T2" fmla="*/ 132 w 547"/>
                        <a:gd name="T3" fmla="*/ 7 h 83"/>
                        <a:gd name="T4" fmla="*/ 94 w 547"/>
                        <a:gd name="T5" fmla="*/ 9 h 83"/>
                        <a:gd name="T6" fmla="*/ 42 w 547"/>
                        <a:gd name="T7" fmla="*/ 20 h 83"/>
                        <a:gd name="T8" fmla="*/ 12 w 547"/>
                        <a:gd name="T9" fmla="*/ 38 h 83"/>
                        <a:gd name="T10" fmla="*/ 0 w 547"/>
                        <a:gd name="T11" fmla="*/ 62 h 83"/>
                        <a:gd name="T12" fmla="*/ 64 w 547"/>
                        <a:gd name="T13" fmla="*/ 75 h 83"/>
                        <a:gd name="T14" fmla="*/ 143 w 547"/>
                        <a:gd name="T15" fmla="*/ 83 h 83"/>
                        <a:gd name="T16" fmla="*/ 208 w 547"/>
                        <a:gd name="T17" fmla="*/ 68 h 83"/>
                        <a:gd name="T18" fmla="*/ 319 w 547"/>
                        <a:gd name="T19" fmla="*/ 70 h 83"/>
                        <a:gd name="T20" fmla="*/ 447 w 547"/>
                        <a:gd name="T21" fmla="*/ 78 h 83"/>
                        <a:gd name="T22" fmla="*/ 547 w 547"/>
                        <a:gd name="T23" fmla="*/ 68 h 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7"/>
                        <a:gd name="T37" fmla="*/ 0 h 83"/>
                        <a:gd name="T38" fmla="*/ 547 w 547"/>
                        <a:gd name="T39" fmla="*/ 83 h 8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7" h="83">
                          <a:moveTo>
                            <a:pt x="169" y="0"/>
                          </a:moveTo>
                          <a:lnTo>
                            <a:pt x="132" y="7"/>
                          </a:lnTo>
                          <a:lnTo>
                            <a:pt x="94" y="9"/>
                          </a:lnTo>
                          <a:lnTo>
                            <a:pt x="42" y="20"/>
                          </a:lnTo>
                          <a:lnTo>
                            <a:pt x="12" y="38"/>
                          </a:lnTo>
                          <a:lnTo>
                            <a:pt x="0" y="62"/>
                          </a:lnTo>
                          <a:lnTo>
                            <a:pt x="64" y="75"/>
                          </a:lnTo>
                          <a:lnTo>
                            <a:pt x="143" y="83"/>
                          </a:lnTo>
                          <a:lnTo>
                            <a:pt x="208" y="68"/>
                          </a:lnTo>
                          <a:lnTo>
                            <a:pt x="319" y="70"/>
                          </a:lnTo>
                          <a:lnTo>
                            <a:pt x="447" y="78"/>
                          </a:lnTo>
                          <a:lnTo>
                            <a:pt x="547" y="68"/>
                          </a:lnTo>
                        </a:path>
                      </a:pathLst>
                    </a:custGeom>
                    <a:noFill/>
                    <a:ln w="19050">
                      <a:solidFill>
                        <a:srgbClr val="FFFFFF"/>
                      </a:solidFill>
                      <a:round/>
                      <a:headEnd/>
                      <a:tailEnd/>
                    </a:ln>
                  </p:spPr>
                  <p:txBody>
                    <a:bodyPr/>
                    <a:lstStyle/>
                    <a:p>
                      <a:endParaRPr lang="en-US"/>
                    </a:p>
                  </p:txBody>
                </p:sp>
                <p:sp>
                  <p:nvSpPr>
                    <p:cNvPr id="36165" name="Freeform 13"/>
                    <p:cNvSpPr>
                      <a:spLocks/>
                    </p:cNvSpPr>
                    <p:nvPr/>
                  </p:nvSpPr>
                  <p:spPr bwMode="auto">
                    <a:xfrm>
                      <a:off x="236" y="4084"/>
                      <a:ext cx="432" cy="27"/>
                    </a:xfrm>
                    <a:custGeom>
                      <a:avLst/>
                      <a:gdLst>
                        <a:gd name="T0" fmla="*/ 0 w 432"/>
                        <a:gd name="T1" fmla="*/ 19 h 27"/>
                        <a:gd name="T2" fmla="*/ 64 w 432"/>
                        <a:gd name="T3" fmla="*/ 24 h 27"/>
                        <a:gd name="T4" fmla="*/ 185 w 432"/>
                        <a:gd name="T5" fmla="*/ 27 h 27"/>
                        <a:gd name="T6" fmla="*/ 238 w 432"/>
                        <a:gd name="T7" fmla="*/ 12 h 27"/>
                        <a:gd name="T8" fmla="*/ 286 w 432"/>
                        <a:gd name="T9" fmla="*/ 24 h 27"/>
                        <a:gd name="T10" fmla="*/ 357 w 432"/>
                        <a:gd name="T11" fmla="*/ 12 h 27"/>
                        <a:gd name="T12" fmla="*/ 432 w 432"/>
                        <a:gd name="T13" fmla="*/ 0 h 27"/>
                        <a:gd name="T14" fmla="*/ 0 60000 65536"/>
                        <a:gd name="T15" fmla="*/ 0 60000 65536"/>
                        <a:gd name="T16" fmla="*/ 0 60000 65536"/>
                        <a:gd name="T17" fmla="*/ 0 60000 65536"/>
                        <a:gd name="T18" fmla="*/ 0 60000 65536"/>
                        <a:gd name="T19" fmla="*/ 0 60000 65536"/>
                        <a:gd name="T20" fmla="*/ 0 60000 65536"/>
                        <a:gd name="T21" fmla="*/ 0 w 432"/>
                        <a:gd name="T22" fmla="*/ 0 h 27"/>
                        <a:gd name="T23" fmla="*/ 432 w 432"/>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2" h="27">
                          <a:moveTo>
                            <a:pt x="0" y="19"/>
                          </a:moveTo>
                          <a:lnTo>
                            <a:pt x="64" y="24"/>
                          </a:lnTo>
                          <a:lnTo>
                            <a:pt x="185" y="27"/>
                          </a:lnTo>
                          <a:lnTo>
                            <a:pt x="238" y="12"/>
                          </a:lnTo>
                          <a:lnTo>
                            <a:pt x="286" y="24"/>
                          </a:lnTo>
                          <a:lnTo>
                            <a:pt x="357" y="12"/>
                          </a:lnTo>
                          <a:lnTo>
                            <a:pt x="432" y="0"/>
                          </a:lnTo>
                        </a:path>
                      </a:pathLst>
                    </a:custGeom>
                    <a:noFill/>
                    <a:ln w="19050">
                      <a:solidFill>
                        <a:srgbClr val="FFFFFF"/>
                      </a:solidFill>
                      <a:round/>
                      <a:headEnd/>
                      <a:tailEnd/>
                    </a:ln>
                  </p:spPr>
                  <p:txBody>
                    <a:bodyPr/>
                    <a:lstStyle/>
                    <a:p>
                      <a:endParaRPr lang="en-US"/>
                    </a:p>
                  </p:txBody>
                </p:sp>
                <p:sp>
                  <p:nvSpPr>
                    <p:cNvPr id="36166" name="Freeform 14"/>
                    <p:cNvSpPr>
                      <a:spLocks/>
                    </p:cNvSpPr>
                    <p:nvPr/>
                  </p:nvSpPr>
                  <p:spPr bwMode="auto">
                    <a:xfrm>
                      <a:off x="840" y="3716"/>
                      <a:ext cx="487" cy="34"/>
                    </a:xfrm>
                    <a:custGeom>
                      <a:avLst/>
                      <a:gdLst>
                        <a:gd name="T0" fmla="*/ 0 w 487"/>
                        <a:gd name="T1" fmla="*/ 24 h 34"/>
                        <a:gd name="T2" fmla="*/ 151 w 487"/>
                        <a:gd name="T3" fmla="*/ 34 h 34"/>
                        <a:gd name="T4" fmla="*/ 206 w 487"/>
                        <a:gd name="T5" fmla="*/ 12 h 34"/>
                        <a:gd name="T6" fmla="*/ 301 w 487"/>
                        <a:gd name="T7" fmla="*/ 10 h 34"/>
                        <a:gd name="T8" fmla="*/ 354 w 487"/>
                        <a:gd name="T9" fmla="*/ 25 h 34"/>
                        <a:gd name="T10" fmla="*/ 402 w 487"/>
                        <a:gd name="T11" fmla="*/ 17 h 34"/>
                        <a:gd name="T12" fmla="*/ 487 w 487"/>
                        <a:gd name="T13" fmla="*/ 0 h 34"/>
                        <a:gd name="T14" fmla="*/ 0 60000 65536"/>
                        <a:gd name="T15" fmla="*/ 0 60000 65536"/>
                        <a:gd name="T16" fmla="*/ 0 60000 65536"/>
                        <a:gd name="T17" fmla="*/ 0 60000 65536"/>
                        <a:gd name="T18" fmla="*/ 0 60000 65536"/>
                        <a:gd name="T19" fmla="*/ 0 60000 65536"/>
                        <a:gd name="T20" fmla="*/ 0 60000 65536"/>
                        <a:gd name="T21" fmla="*/ 0 w 487"/>
                        <a:gd name="T22" fmla="*/ 0 h 34"/>
                        <a:gd name="T23" fmla="*/ 487 w 487"/>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7" h="34">
                          <a:moveTo>
                            <a:pt x="0" y="24"/>
                          </a:moveTo>
                          <a:lnTo>
                            <a:pt x="151" y="34"/>
                          </a:lnTo>
                          <a:lnTo>
                            <a:pt x="206" y="12"/>
                          </a:lnTo>
                          <a:lnTo>
                            <a:pt x="301" y="10"/>
                          </a:lnTo>
                          <a:lnTo>
                            <a:pt x="354" y="25"/>
                          </a:lnTo>
                          <a:lnTo>
                            <a:pt x="402" y="17"/>
                          </a:lnTo>
                          <a:lnTo>
                            <a:pt x="487" y="0"/>
                          </a:lnTo>
                        </a:path>
                      </a:pathLst>
                    </a:custGeom>
                    <a:noFill/>
                    <a:ln w="19050">
                      <a:solidFill>
                        <a:srgbClr val="FFFFFF"/>
                      </a:solidFill>
                      <a:round/>
                      <a:headEnd/>
                      <a:tailEnd/>
                    </a:ln>
                  </p:spPr>
                  <p:txBody>
                    <a:bodyPr/>
                    <a:lstStyle/>
                    <a:p>
                      <a:endParaRPr lang="en-US"/>
                    </a:p>
                  </p:txBody>
                </p:sp>
                <p:sp>
                  <p:nvSpPr>
                    <p:cNvPr id="36167" name="Freeform 15"/>
                    <p:cNvSpPr>
                      <a:spLocks/>
                    </p:cNvSpPr>
                    <p:nvPr/>
                  </p:nvSpPr>
                  <p:spPr bwMode="auto">
                    <a:xfrm>
                      <a:off x="1131" y="3733"/>
                      <a:ext cx="159" cy="95"/>
                    </a:xfrm>
                    <a:custGeom>
                      <a:avLst/>
                      <a:gdLst>
                        <a:gd name="T0" fmla="*/ 0 w 159"/>
                        <a:gd name="T1" fmla="*/ 95 h 95"/>
                        <a:gd name="T2" fmla="*/ 30 w 159"/>
                        <a:gd name="T3" fmla="*/ 73 h 95"/>
                        <a:gd name="T4" fmla="*/ 69 w 159"/>
                        <a:gd name="T5" fmla="*/ 60 h 95"/>
                        <a:gd name="T6" fmla="*/ 97 w 159"/>
                        <a:gd name="T7" fmla="*/ 53 h 95"/>
                        <a:gd name="T8" fmla="*/ 123 w 159"/>
                        <a:gd name="T9" fmla="*/ 43 h 95"/>
                        <a:gd name="T10" fmla="*/ 144 w 159"/>
                        <a:gd name="T11" fmla="*/ 20 h 95"/>
                        <a:gd name="T12" fmla="*/ 159 w 159"/>
                        <a:gd name="T13" fmla="*/ 0 h 95"/>
                        <a:gd name="T14" fmla="*/ 0 60000 65536"/>
                        <a:gd name="T15" fmla="*/ 0 60000 65536"/>
                        <a:gd name="T16" fmla="*/ 0 60000 65536"/>
                        <a:gd name="T17" fmla="*/ 0 60000 65536"/>
                        <a:gd name="T18" fmla="*/ 0 60000 65536"/>
                        <a:gd name="T19" fmla="*/ 0 60000 65536"/>
                        <a:gd name="T20" fmla="*/ 0 60000 65536"/>
                        <a:gd name="T21" fmla="*/ 0 w 159"/>
                        <a:gd name="T22" fmla="*/ 0 h 95"/>
                        <a:gd name="T23" fmla="*/ 159 w 159"/>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9" h="95">
                          <a:moveTo>
                            <a:pt x="0" y="95"/>
                          </a:moveTo>
                          <a:lnTo>
                            <a:pt x="30" y="73"/>
                          </a:lnTo>
                          <a:lnTo>
                            <a:pt x="69" y="60"/>
                          </a:lnTo>
                          <a:lnTo>
                            <a:pt x="97" y="53"/>
                          </a:lnTo>
                          <a:lnTo>
                            <a:pt x="123" y="43"/>
                          </a:lnTo>
                          <a:lnTo>
                            <a:pt x="144" y="20"/>
                          </a:lnTo>
                          <a:lnTo>
                            <a:pt x="159" y="0"/>
                          </a:lnTo>
                        </a:path>
                      </a:pathLst>
                    </a:custGeom>
                    <a:noFill/>
                    <a:ln w="19050">
                      <a:solidFill>
                        <a:srgbClr val="FFFFFF"/>
                      </a:solidFill>
                      <a:round/>
                      <a:headEnd/>
                      <a:tailEnd/>
                    </a:ln>
                  </p:spPr>
                  <p:txBody>
                    <a:bodyPr/>
                    <a:lstStyle/>
                    <a:p>
                      <a:endParaRPr lang="en-US"/>
                    </a:p>
                  </p:txBody>
                </p:sp>
                <p:sp>
                  <p:nvSpPr>
                    <p:cNvPr id="36168" name="Freeform 16"/>
                    <p:cNvSpPr>
                      <a:spLocks/>
                    </p:cNvSpPr>
                    <p:nvPr/>
                  </p:nvSpPr>
                  <p:spPr bwMode="auto">
                    <a:xfrm>
                      <a:off x="1436" y="3573"/>
                      <a:ext cx="432" cy="318"/>
                    </a:xfrm>
                    <a:custGeom>
                      <a:avLst/>
                      <a:gdLst>
                        <a:gd name="T0" fmla="*/ 164 w 432"/>
                        <a:gd name="T1" fmla="*/ 0 h 318"/>
                        <a:gd name="T2" fmla="*/ 97 w 432"/>
                        <a:gd name="T3" fmla="*/ 25 h 318"/>
                        <a:gd name="T4" fmla="*/ 57 w 432"/>
                        <a:gd name="T5" fmla="*/ 40 h 318"/>
                        <a:gd name="T6" fmla="*/ 25 w 432"/>
                        <a:gd name="T7" fmla="*/ 65 h 318"/>
                        <a:gd name="T8" fmla="*/ 0 w 432"/>
                        <a:gd name="T9" fmla="*/ 83 h 318"/>
                        <a:gd name="T10" fmla="*/ 5 w 432"/>
                        <a:gd name="T11" fmla="*/ 123 h 318"/>
                        <a:gd name="T12" fmla="*/ 23 w 432"/>
                        <a:gd name="T13" fmla="*/ 168 h 318"/>
                        <a:gd name="T14" fmla="*/ 85 w 432"/>
                        <a:gd name="T15" fmla="*/ 177 h 318"/>
                        <a:gd name="T16" fmla="*/ 152 w 432"/>
                        <a:gd name="T17" fmla="*/ 183 h 318"/>
                        <a:gd name="T18" fmla="*/ 191 w 432"/>
                        <a:gd name="T19" fmla="*/ 195 h 318"/>
                        <a:gd name="T20" fmla="*/ 245 w 432"/>
                        <a:gd name="T21" fmla="*/ 213 h 318"/>
                        <a:gd name="T22" fmla="*/ 291 w 432"/>
                        <a:gd name="T23" fmla="*/ 225 h 318"/>
                        <a:gd name="T24" fmla="*/ 360 w 432"/>
                        <a:gd name="T25" fmla="*/ 235 h 318"/>
                        <a:gd name="T26" fmla="*/ 328 w 432"/>
                        <a:gd name="T27" fmla="*/ 277 h 318"/>
                        <a:gd name="T28" fmla="*/ 304 w 432"/>
                        <a:gd name="T29" fmla="*/ 310 h 318"/>
                        <a:gd name="T30" fmla="*/ 376 w 432"/>
                        <a:gd name="T31" fmla="*/ 318 h 318"/>
                        <a:gd name="T32" fmla="*/ 432 w 432"/>
                        <a:gd name="T33" fmla="*/ 313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2"/>
                        <a:gd name="T52" fmla="*/ 0 h 318"/>
                        <a:gd name="T53" fmla="*/ 432 w 432"/>
                        <a:gd name="T54" fmla="*/ 318 h 3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2" h="318">
                          <a:moveTo>
                            <a:pt x="164" y="0"/>
                          </a:moveTo>
                          <a:lnTo>
                            <a:pt x="97" y="25"/>
                          </a:lnTo>
                          <a:lnTo>
                            <a:pt x="57" y="40"/>
                          </a:lnTo>
                          <a:lnTo>
                            <a:pt x="25" y="65"/>
                          </a:lnTo>
                          <a:lnTo>
                            <a:pt x="0" y="83"/>
                          </a:lnTo>
                          <a:lnTo>
                            <a:pt x="5" y="123"/>
                          </a:lnTo>
                          <a:lnTo>
                            <a:pt x="23" y="168"/>
                          </a:lnTo>
                          <a:lnTo>
                            <a:pt x="85" y="177"/>
                          </a:lnTo>
                          <a:lnTo>
                            <a:pt x="152" y="183"/>
                          </a:lnTo>
                          <a:lnTo>
                            <a:pt x="191" y="195"/>
                          </a:lnTo>
                          <a:lnTo>
                            <a:pt x="245" y="213"/>
                          </a:lnTo>
                          <a:lnTo>
                            <a:pt x="291" y="225"/>
                          </a:lnTo>
                          <a:lnTo>
                            <a:pt x="360" y="235"/>
                          </a:lnTo>
                          <a:lnTo>
                            <a:pt x="328" y="277"/>
                          </a:lnTo>
                          <a:lnTo>
                            <a:pt x="304" y="310"/>
                          </a:lnTo>
                          <a:lnTo>
                            <a:pt x="376" y="318"/>
                          </a:lnTo>
                          <a:lnTo>
                            <a:pt x="432" y="313"/>
                          </a:lnTo>
                        </a:path>
                      </a:pathLst>
                    </a:custGeom>
                    <a:noFill/>
                    <a:ln w="19050">
                      <a:solidFill>
                        <a:srgbClr val="FFFFFF"/>
                      </a:solidFill>
                      <a:round/>
                      <a:headEnd/>
                      <a:tailEnd/>
                    </a:ln>
                  </p:spPr>
                  <p:txBody>
                    <a:bodyPr/>
                    <a:lstStyle/>
                    <a:p>
                      <a:endParaRPr lang="en-US"/>
                    </a:p>
                  </p:txBody>
                </p:sp>
                <p:sp>
                  <p:nvSpPr>
                    <p:cNvPr id="36169" name="Freeform 17"/>
                    <p:cNvSpPr>
                      <a:spLocks/>
                    </p:cNvSpPr>
                    <p:nvPr/>
                  </p:nvSpPr>
                  <p:spPr bwMode="auto">
                    <a:xfrm>
                      <a:off x="1680" y="3595"/>
                      <a:ext cx="1563" cy="338"/>
                    </a:xfrm>
                    <a:custGeom>
                      <a:avLst/>
                      <a:gdLst>
                        <a:gd name="T0" fmla="*/ 217 w 1563"/>
                        <a:gd name="T1" fmla="*/ 0 h 338"/>
                        <a:gd name="T2" fmla="*/ 134 w 1563"/>
                        <a:gd name="T3" fmla="*/ 3 h 338"/>
                        <a:gd name="T4" fmla="*/ 74 w 1563"/>
                        <a:gd name="T5" fmla="*/ 11 h 338"/>
                        <a:gd name="T6" fmla="*/ 31 w 1563"/>
                        <a:gd name="T7" fmla="*/ 28 h 338"/>
                        <a:gd name="T8" fmla="*/ 10 w 1563"/>
                        <a:gd name="T9" fmla="*/ 53 h 338"/>
                        <a:gd name="T10" fmla="*/ 0 w 1563"/>
                        <a:gd name="T11" fmla="*/ 83 h 338"/>
                        <a:gd name="T12" fmla="*/ 10 w 1563"/>
                        <a:gd name="T13" fmla="*/ 108 h 338"/>
                        <a:gd name="T14" fmla="*/ 37 w 1563"/>
                        <a:gd name="T15" fmla="*/ 121 h 338"/>
                        <a:gd name="T16" fmla="*/ 91 w 1563"/>
                        <a:gd name="T17" fmla="*/ 133 h 338"/>
                        <a:gd name="T18" fmla="*/ 127 w 1563"/>
                        <a:gd name="T19" fmla="*/ 136 h 338"/>
                        <a:gd name="T20" fmla="*/ 164 w 1563"/>
                        <a:gd name="T21" fmla="*/ 135 h 338"/>
                        <a:gd name="T22" fmla="*/ 185 w 1563"/>
                        <a:gd name="T23" fmla="*/ 136 h 338"/>
                        <a:gd name="T24" fmla="*/ 194 w 1563"/>
                        <a:gd name="T25" fmla="*/ 158 h 338"/>
                        <a:gd name="T26" fmla="*/ 195 w 1563"/>
                        <a:gd name="T27" fmla="*/ 178 h 338"/>
                        <a:gd name="T28" fmla="*/ 233 w 1563"/>
                        <a:gd name="T29" fmla="*/ 188 h 338"/>
                        <a:gd name="T30" fmla="*/ 331 w 1563"/>
                        <a:gd name="T31" fmla="*/ 205 h 338"/>
                        <a:gd name="T32" fmla="*/ 353 w 1563"/>
                        <a:gd name="T33" fmla="*/ 198 h 338"/>
                        <a:gd name="T34" fmla="*/ 381 w 1563"/>
                        <a:gd name="T35" fmla="*/ 193 h 338"/>
                        <a:gd name="T36" fmla="*/ 418 w 1563"/>
                        <a:gd name="T37" fmla="*/ 201 h 338"/>
                        <a:gd name="T38" fmla="*/ 453 w 1563"/>
                        <a:gd name="T39" fmla="*/ 208 h 338"/>
                        <a:gd name="T40" fmla="*/ 488 w 1563"/>
                        <a:gd name="T41" fmla="*/ 213 h 338"/>
                        <a:gd name="T42" fmla="*/ 485 w 1563"/>
                        <a:gd name="T43" fmla="*/ 235 h 338"/>
                        <a:gd name="T44" fmla="*/ 471 w 1563"/>
                        <a:gd name="T45" fmla="*/ 260 h 338"/>
                        <a:gd name="T46" fmla="*/ 534 w 1563"/>
                        <a:gd name="T47" fmla="*/ 285 h 338"/>
                        <a:gd name="T48" fmla="*/ 702 w 1563"/>
                        <a:gd name="T49" fmla="*/ 338 h 338"/>
                        <a:gd name="T50" fmla="*/ 903 w 1563"/>
                        <a:gd name="T51" fmla="*/ 331 h 338"/>
                        <a:gd name="T52" fmla="*/ 1224 w 1563"/>
                        <a:gd name="T53" fmla="*/ 300 h 338"/>
                        <a:gd name="T54" fmla="*/ 1279 w 1563"/>
                        <a:gd name="T55" fmla="*/ 258 h 338"/>
                        <a:gd name="T56" fmla="*/ 1415 w 1563"/>
                        <a:gd name="T57" fmla="*/ 253 h 338"/>
                        <a:gd name="T58" fmla="*/ 1563 w 1563"/>
                        <a:gd name="T59" fmla="*/ 275 h 3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563"/>
                        <a:gd name="T91" fmla="*/ 0 h 338"/>
                        <a:gd name="T92" fmla="*/ 1563 w 1563"/>
                        <a:gd name="T93" fmla="*/ 338 h 3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563" h="338">
                          <a:moveTo>
                            <a:pt x="217" y="0"/>
                          </a:moveTo>
                          <a:lnTo>
                            <a:pt x="134" y="3"/>
                          </a:lnTo>
                          <a:lnTo>
                            <a:pt x="74" y="11"/>
                          </a:lnTo>
                          <a:lnTo>
                            <a:pt x="31" y="28"/>
                          </a:lnTo>
                          <a:lnTo>
                            <a:pt x="10" y="53"/>
                          </a:lnTo>
                          <a:lnTo>
                            <a:pt x="0" y="83"/>
                          </a:lnTo>
                          <a:lnTo>
                            <a:pt x="10" y="108"/>
                          </a:lnTo>
                          <a:lnTo>
                            <a:pt x="37" y="121"/>
                          </a:lnTo>
                          <a:lnTo>
                            <a:pt x="91" y="133"/>
                          </a:lnTo>
                          <a:lnTo>
                            <a:pt x="127" y="136"/>
                          </a:lnTo>
                          <a:lnTo>
                            <a:pt x="164" y="135"/>
                          </a:lnTo>
                          <a:lnTo>
                            <a:pt x="185" y="136"/>
                          </a:lnTo>
                          <a:lnTo>
                            <a:pt x="194" y="158"/>
                          </a:lnTo>
                          <a:lnTo>
                            <a:pt x="195" y="178"/>
                          </a:lnTo>
                          <a:lnTo>
                            <a:pt x="233" y="188"/>
                          </a:lnTo>
                          <a:lnTo>
                            <a:pt x="331" y="205"/>
                          </a:lnTo>
                          <a:lnTo>
                            <a:pt x="353" y="198"/>
                          </a:lnTo>
                          <a:lnTo>
                            <a:pt x="381" y="193"/>
                          </a:lnTo>
                          <a:lnTo>
                            <a:pt x="418" y="201"/>
                          </a:lnTo>
                          <a:lnTo>
                            <a:pt x="453" y="208"/>
                          </a:lnTo>
                          <a:lnTo>
                            <a:pt x="488" y="213"/>
                          </a:lnTo>
                          <a:lnTo>
                            <a:pt x="485" y="235"/>
                          </a:lnTo>
                          <a:lnTo>
                            <a:pt x="471" y="260"/>
                          </a:lnTo>
                          <a:lnTo>
                            <a:pt x="534" y="285"/>
                          </a:lnTo>
                          <a:lnTo>
                            <a:pt x="702" y="338"/>
                          </a:lnTo>
                          <a:lnTo>
                            <a:pt x="903" y="331"/>
                          </a:lnTo>
                          <a:lnTo>
                            <a:pt x="1224" y="300"/>
                          </a:lnTo>
                          <a:lnTo>
                            <a:pt x="1279" y="258"/>
                          </a:lnTo>
                          <a:lnTo>
                            <a:pt x="1415" y="253"/>
                          </a:lnTo>
                          <a:lnTo>
                            <a:pt x="1563" y="275"/>
                          </a:lnTo>
                        </a:path>
                      </a:pathLst>
                    </a:custGeom>
                    <a:noFill/>
                    <a:ln w="19050">
                      <a:solidFill>
                        <a:srgbClr val="FFFFFF"/>
                      </a:solidFill>
                      <a:round/>
                      <a:headEnd/>
                      <a:tailEnd/>
                    </a:ln>
                  </p:spPr>
                  <p:txBody>
                    <a:bodyPr/>
                    <a:lstStyle/>
                    <a:p>
                      <a:endParaRPr lang="en-US"/>
                    </a:p>
                  </p:txBody>
                </p:sp>
                <p:sp>
                  <p:nvSpPr>
                    <p:cNvPr id="36170" name="Freeform 18"/>
                    <p:cNvSpPr>
                      <a:spLocks/>
                    </p:cNvSpPr>
                    <p:nvPr/>
                  </p:nvSpPr>
                  <p:spPr bwMode="auto">
                    <a:xfrm>
                      <a:off x="3015" y="3853"/>
                      <a:ext cx="1087" cy="113"/>
                    </a:xfrm>
                    <a:custGeom>
                      <a:avLst/>
                      <a:gdLst>
                        <a:gd name="T0" fmla="*/ 0 w 1087"/>
                        <a:gd name="T1" fmla="*/ 103 h 113"/>
                        <a:gd name="T2" fmla="*/ 37 w 1087"/>
                        <a:gd name="T3" fmla="*/ 90 h 113"/>
                        <a:gd name="T4" fmla="*/ 78 w 1087"/>
                        <a:gd name="T5" fmla="*/ 80 h 113"/>
                        <a:gd name="T6" fmla="*/ 138 w 1087"/>
                        <a:gd name="T7" fmla="*/ 95 h 113"/>
                        <a:gd name="T8" fmla="*/ 209 w 1087"/>
                        <a:gd name="T9" fmla="*/ 113 h 113"/>
                        <a:gd name="T10" fmla="*/ 281 w 1087"/>
                        <a:gd name="T11" fmla="*/ 105 h 113"/>
                        <a:gd name="T12" fmla="*/ 336 w 1087"/>
                        <a:gd name="T13" fmla="*/ 102 h 113"/>
                        <a:gd name="T14" fmla="*/ 366 w 1087"/>
                        <a:gd name="T15" fmla="*/ 93 h 113"/>
                        <a:gd name="T16" fmla="*/ 420 w 1087"/>
                        <a:gd name="T17" fmla="*/ 83 h 113"/>
                        <a:gd name="T18" fmla="*/ 472 w 1087"/>
                        <a:gd name="T19" fmla="*/ 77 h 113"/>
                        <a:gd name="T20" fmla="*/ 553 w 1087"/>
                        <a:gd name="T21" fmla="*/ 82 h 113"/>
                        <a:gd name="T22" fmla="*/ 618 w 1087"/>
                        <a:gd name="T23" fmla="*/ 88 h 113"/>
                        <a:gd name="T24" fmla="*/ 648 w 1087"/>
                        <a:gd name="T25" fmla="*/ 90 h 113"/>
                        <a:gd name="T26" fmla="*/ 743 w 1087"/>
                        <a:gd name="T27" fmla="*/ 65 h 113"/>
                        <a:gd name="T28" fmla="*/ 849 w 1087"/>
                        <a:gd name="T29" fmla="*/ 42 h 113"/>
                        <a:gd name="T30" fmla="*/ 966 w 1087"/>
                        <a:gd name="T31" fmla="*/ 42 h 113"/>
                        <a:gd name="T32" fmla="*/ 1087 w 1087"/>
                        <a:gd name="T33" fmla="*/ 0 h 1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87"/>
                        <a:gd name="T52" fmla="*/ 0 h 113"/>
                        <a:gd name="T53" fmla="*/ 1087 w 1087"/>
                        <a:gd name="T54" fmla="*/ 113 h 1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87" h="113">
                          <a:moveTo>
                            <a:pt x="0" y="103"/>
                          </a:moveTo>
                          <a:lnTo>
                            <a:pt x="37" y="90"/>
                          </a:lnTo>
                          <a:lnTo>
                            <a:pt x="78" y="80"/>
                          </a:lnTo>
                          <a:lnTo>
                            <a:pt x="138" y="95"/>
                          </a:lnTo>
                          <a:lnTo>
                            <a:pt x="209" y="113"/>
                          </a:lnTo>
                          <a:lnTo>
                            <a:pt x="281" y="105"/>
                          </a:lnTo>
                          <a:lnTo>
                            <a:pt x="336" y="102"/>
                          </a:lnTo>
                          <a:lnTo>
                            <a:pt x="366" y="93"/>
                          </a:lnTo>
                          <a:lnTo>
                            <a:pt x="420" y="83"/>
                          </a:lnTo>
                          <a:lnTo>
                            <a:pt x="472" y="77"/>
                          </a:lnTo>
                          <a:lnTo>
                            <a:pt x="553" y="82"/>
                          </a:lnTo>
                          <a:lnTo>
                            <a:pt x="618" y="88"/>
                          </a:lnTo>
                          <a:lnTo>
                            <a:pt x="648" y="90"/>
                          </a:lnTo>
                          <a:lnTo>
                            <a:pt x="743" y="65"/>
                          </a:lnTo>
                          <a:lnTo>
                            <a:pt x="849" y="42"/>
                          </a:lnTo>
                          <a:lnTo>
                            <a:pt x="966" y="42"/>
                          </a:lnTo>
                          <a:lnTo>
                            <a:pt x="1087" y="0"/>
                          </a:lnTo>
                        </a:path>
                      </a:pathLst>
                    </a:custGeom>
                    <a:noFill/>
                    <a:ln w="19050">
                      <a:solidFill>
                        <a:srgbClr val="FFFFFF"/>
                      </a:solidFill>
                      <a:round/>
                      <a:headEnd/>
                      <a:tailEnd/>
                    </a:ln>
                  </p:spPr>
                  <p:txBody>
                    <a:bodyPr/>
                    <a:lstStyle/>
                    <a:p>
                      <a:endParaRPr lang="en-US"/>
                    </a:p>
                  </p:txBody>
                </p:sp>
                <p:sp>
                  <p:nvSpPr>
                    <p:cNvPr id="36171" name="Freeform 19"/>
                    <p:cNvSpPr>
                      <a:spLocks/>
                    </p:cNvSpPr>
                    <p:nvPr/>
                  </p:nvSpPr>
                  <p:spPr bwMode="auto">
                    <a:xfrm>
                      <a:off x="3497" y="3583"/>
                      <a:ext cx="770" cy="270"/>
                    </a:xfrm>
                    <a:custGeom>
                      <a:avLst/>
                      <a:gdLst>
                        <a:gd name="T0" fmla="*/ 0 w 770"/>
                        <a:gd name="T1" fmla="*/ 270 h 270"/>
                        <a:gd name="T2" fmla="*/ 90 w 770"/>
                        <a:gd name="T3" fmla="*/ 258 h 270"/>
                        <a:gd name="T4" fmla="*/ 147 w 770"/>
                        <a:gd name="T5" fmla="*/ 252 h 270"/>
                        <a:gd name="T6" fmla="*/ 222 w 770"/>
                        <a:gd name="T7" fmla="*/ 232 h 270"/>
                        <a:gd name="T8" fmla="*/ 337 w 770"/>
                        <a:gd name="T9" fmla="*/ 225 h 270"/>
                        <a:gd name="T10" fmla="*/ 471 w 770"/>
                        <a:gd name="T11" fmla="*/ 207 h 270"/>
                        <a:gd name="T12" fmla="*/ 567 w 770"/>
                        <a:gd name="T13" fmla="*/ 197 h 270"/>
                        <a:gd name="T14" fmla="*/ 632 w 770"/>
                        <a:gd name="T15" fmla="*/ 165 h 270"/>
                        <a:gd name="T16" fmla="*/ 672 w 770"/>
                        <a:gd name="T17" fmla="*/ 153 h 270"/>
                        <a:gd name="T18" fmla="*/ 697 w 770"/>
                        <a:gd name="T19" fmla="*/ 147 h 270"/>
                        <a:gd name="T20" fmla="*/ 757 w 770"/>
                        <a:gd name="T21" fmla="*/ 97 h 270"/>
                        <a:gd name="T22" fmla="*/ 768 w 770"/>
                        <a:gd name="T23" fmla="*/ 75 h 270"/>
                        <a:gd name="T24" fmla="*/ 770 w 770"/>
                        <a:gd name="T25" fmla="*/ 55 h 270"/>
                        <a:gd name="T26" fmla="*/ 761 w 770"/>
                        <a:gd name="T27" fmla="*/ 42 h 270"/>
                        <a:gd name="T28" fmla="*/ 743 w 770"/>
                        <a:gd name="T29" fmla="*/ 30 h 270"/>
                        <a:gd name="T30" fmla="*/ 708 w 770"/>
                        <a:gd name="T31" fmla="*/ 30 h 270"/>
                        <a:gd name="T32" fmla="*/ 667 w 770"/>
                        <a:gd name="T33" fmla="*/ 12 h 270"/>
                        <a:gd name="T34" fmla="*/ 611 w 770"/>
                        <a:gd name="T35" fmla="*/ 0 h 270"/>
                        <a:gd name="T36" fmla="*/ 538 w 770"/>
                        <a:gd name="T37" fmla="*/ 0 h 2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70"/>
                        <a:gd name="T58" fmla="*/ 0 h 270"/>
                        <a:gd name="T59" fmla="*/ 770 w 770"/>
                        <a:gd name="T60" fmla="*/ 270 h 2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70" h="270">
                          <a:moveTo>
                            <a:pt x="0" y="270"/>
                          </a:moveTo>
                          <a:lnTo>
                            <a:pt x="90" y="258"/>
                          </a:lnTo>
                          <a:lnTo>
                            <a:pt x="147" y="252"/>
                          </a:lnTo>
                          <a:lnTo>
                            <a:pt x="222" y="232"/>
                          </a:lnTo>
                          <a:lnTo>
                            <a:pt x="337" y="225"/>
                          </a:lnTo>
                          <a:lnTo>
                            <a:pt x="471" y="207"/>
                          </a:lnTo>
                          <a:lnTo>
                            <a:pt x="567" y="197"/>
                          </a:lnTo>
                          <a:lnTo>
                            <a:pt x="632" y="165"/>
                          </a:lnTo>
                          <a:lnTo>
                            <a:pt x="672" y="153"/>
                          </a:lnTo>
                          <a:lnTo>
                            <a:pt x="697" y="147"/>
                          </a:lnTo>
                          <a:lnTo>
                            <a:pt x="757" y="97"/>
                          </a:lnTo>
                          <a:lnTo>
                            <a:pt x="768" y="75"/>
                          </a:lnTo>
                          <a:lnTo>
                            <a:pt x="770" y="55"/>
                          </a:lnTo>
                          <a:lnTo>
                            <a:pt x="761" y="42"/>
                          </a:lnTo>
                          <a:lnTo>
                            <a:pt x="743" y="30"/>
                          </a:lnTo>
                          <a:lnTo>
                            <a:pt x="708" y="30"/>
                          </a:lnTo>
                          <a:lnTo>
                            <a:pt x="667" y="12"/>
                          </a:lnTo>
                          <a:lnTo>
                            <a:pt x="611" y="0"/>
                          </a:lnTo>
                          <a:lnTo>
                            <a:pt x="538" y="0"/>
                          </a:lnTo>
                        </a:path>
                      </a:pathLst>
                    </a:custGeom>
                    <a:noFill/>
                    <a:ln w="19050">
                      <a:solidFill>
                        <a:srgbClr val="FFFFFF"/>
                      </a:solidFill>
                      <a:round/>
                      <a:headEnd/>
                      <a:tailEnd/>
                    </a:ln>
                  </p:spPr>
                  <p:txBody>
                    <a:bodyPr/>
                    <a:lstStyle/>
                    <a:p>
                      <a:endParaRPr lang="en-US"/>
                    </a:p>
                  </p:txBody>
                </p:sp>
                <p:sp>
                  <p:nvSpPr>
                    <p:cNvPr id="36172" name="Freeform 20"/>
                    <p:cNvSpPr>
                      <a:spLocks/>
                    </p:cNvSpPr>
                    <p:nvPr/>
                  </p:nvSpPr>
                  <p:spPr bwMode="auto">
                    <a:xfrm>
                      <a:off x="4300" y="3555"/>
                      <a:ext cx="205" cy="255"/>
                    </a:xfrm>
                    <a:custGeom>
                      <a:avLst/>
                      <a:gdLst>
                        <a:gd name="T0" fmla="*/ 46 w 205"/>
                        <a:gd name="T1" fmla="*/ 255 h 255"/>
                        <a:gd name="T2" fmla="*/ 108 w 205"/>
                        <a:gd name="T3" fmla="*/ 211 h 255"/>
                        <a:gd name="T4" fmla="*/ 168 w 205"/>
                        <a:gd name="T5" fmla="*/ 175 h 255"/>
                        <a:gd name="T6" fmla="*/ 155 w 205"/>
                        <a:gd name="T7" fmla="*/ 151 h 255"/>
                        <a:gd name="T8" fmla="*/ 147 w 205"/>
                        <a:gd name="T9" fmla="*/ 118 h 255"/>
                        <a:gd name="T10" fmla="*/ 171 w 205"/>
                        <a:gd name="T11" fmla="*/ 83 h 255"/>
                        <a:gd name="T12" fmla="*/ 205 w 205"/>
                        <a:gd name="T13" fmla="*/ 53 h 255"/>
                        <a:gd name="T14" fmla="*/ 161 w 205"/>
                        <a:gd name="T15" fmla="*/ 30 h 255"/>
                        <a:gd name="T16" fmla="*/ 101 w 205"/>
                        <a:gd name="T17" fmla="*/ 0 h 255"/>
                        <a:gd name="T18" fmla="*/ 0 w 205"/>
                        <a:gd name="T19" fmla="*/ 8 h 2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5"/>
                        <a:gd name="T31" fmla="*/ 0 h 255"/>
                        <a:gd name="T32" fmla="*/ 205 w 205"/>
                        <a:gd name="T33" fmla="*/ 255 h 2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5" h="255">
                          <a:moveTo>
                            <a:pt x="46" y="255"/>
                          </a:moveTo>
                          <a:lnTo>
                            <a:pt x="108" y="211"/>
                          </a:lnTo>
                          <a:lnTo>
                            <a:pt x="168" y="175"/>
                          </a:lnTo>
                          <a:lnTo>
                            <a:pt x="155" y="151"/>
                          </a:lnTo>
                          <a:lnTo>
                            <a:pt x="147" y="118"/>
                          </a:lnTo>
                          <a:lnTo>
                            <a:pt x="171" y="83"/>
                          </a:lnTo>
                          <a:lnTo>
                            <a:pt x="205" y="53"/>
                          </a:lnTo>
                          <a:lnTo>
                            <a:pt x="161" y="30"/>
                          </a:lnTo>
                          <a:lnTo>
                            <a:pt x="101" y="0"/>
                          </a:lnTo>
                          <a:lnTo>
                            <a:pt x="0" y="8"/>
                          </a:lnTo>
                        </a:path>
                      </a:pathLst>
                    </a:custGeom>
                    <a:noFill/>
                    <a:ln w="19050">
                      <a:solidFill>
                        <a:srgbClr val="FFFFFF"/>
                      </a:solidFill>
                      <a:round/>
                      <a:headEnd/>
                      <a:tailEnd/>
                    </a:ln>
                  </p:spPr>
                  <p:txBody>
                    <a:bodyPr/>
                    <a:lstStyle/>
                    <a:p>
                      <a:endParaRPr lang="en-US"/>
                    </a:p>
                  </p:txBody>
                </p:sp>
                <p:sp>
                  <p:nvSpPr>
                    <p:cNvPr id="36173" name="Freeform 21"/>
                    <p:cNvSpPr>
                      <a:spLocks/>
                    </p:cNvSpPr>
                    <p:nvPr/>
                  </p:nvSpPr>
                  <p:spPr bwMode="auto">
                    <a:xfrm>
                      <a:off x="4785" y="3768"/>
                      <a:ext cx="450" cy="28"/>
                    </a:xfrm>
                    <a:custGeom>
                      <a:avLst/>
                      <a:gdLst>
                        <a:gd name="T0" fmla="*/ 0 w 450"/>
                        <a:gd name="T1" fmla="*/ 5 h 28"/>
                        <a:gd name="T2" fmla="*/ 48 w 450"/>
                        <a:gd name="T3" fmla="*/ 0 h 28"/>
                        <a:gd name="T4" fmla="*/ 80 w 450"/>
                        <a:gd name="T5" fmla="*/ 7 h 28"/>
                        <a:gd name="T6" fmla="*/ 170 w 450"/>
                        <a:gd name="T7" fmla="*/ 28 h 28"/>
                        <a:gd name="T8" fmla="*/ 210 w 450"/>
                        <a:gd name="T9" fmla="*/ 23 h 28"/>
                        <a:gd name="T10" fmla="*/ 258 w 450"/>
                        <a:gd name="T11" fmla="*/ 20 h 28"/>
                        <a:gd name="T12" fmla="*/ 450 w 450"/>
                        <a:gd name="T13" fmla="*/ 25 h 28"/>
                        <a:gd name="T14" fmla="*/ 0 60000 65536"/>
                        <a:gd name="T15" fmla="*/ 0 60000 65536"/>
                        <a:gd name="T16" fmla="*/ 0 60000 65536"/>
                        <a:gd name="T17" fmla="*/ 0 60000 65536"/>
                        <a:gd name="T18" fmla="*/ 0 60000 65536"/>
                        <a:gd name="T19" fmla="*/ 0 60000 65536"/>
                        <a:gd name="T20" fmla="*/ 0 60000 65536"/>
                        <a:gd name="T21" fmla="*/ 0 w 450"/>
                        <a:gd name="T22" fmla="*/ 0 h 28"/>
                        <a:gd name="T23" fmla="*/ 450 w 450"/>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0" h="28">
                          <a:moveTo>
                            <a:pt x="0" y="5"/>
                          </a:moveTo>
                          <a:lnTo>
                            <a:pt x="48" y="0"/>
                          </a:lnTo>
                          <a:lnTo>
                            <a:pt x="80" y="7"/>
                          </a:lnTo>
                          <a:lnTo>
                            <a:pt x="170" y="28"/>
                          </a:lnTo>
                          <a:lnTo>
                            <a:pt x="210" y="23"/>
                          </a:lnTo>
                          <a:lnTo>
                            <a:pt x="258" y="20"/>
                          </a:lnTo>
                          <a:lnTo>
                            <a:pt x="450" y="25"/>
                          </a:lnTo>
                        </a:path>
                      </a:pathLst>
                    </a:custGeom>
                    <a:noFill/>
                    <a:ln w="19050">
                      <a:solidFill>
                        <a:srgbClr val="FFFFFF"/>
                      </a:solidFill>
                      <a:round/>
                      <a:headEnd/>
                      <a:tailEnd/>
                    </a:ln>
                  </p:spPr>
                  <p:txBody>
                    <a:bodyPr/>
                    <a:lstStyle/>
                    <a:p>
                      <a:endParaRPr lang="en-US"/>
                    </a:p>
                  </p:txBody>
                </p:sp>
                <p:sp>
                  <p:nvSpPr>
                    <p:cNvPr id="36174" name="Freeform 22"/>
                    <p:cNvSpPr>
                      <a:spLocks/>
                    </p:cNvSpPr>
                    <p:nvPr/>
                  </p:nvSpPr>
                  <p:spPr bwMode="auto">
                    <a:xfrm>
                      <a:off x="4672" y="3806"/>
                      <a:ext cx="479" cy="45"/>
                    </a:xfrm>
                    <a:custGeom>
                      <a:avLst/>
                      <a:gdLst>
                        <a:gd name="T0" fmla="*/ 0 w 479"/>
                        <a:gd name="T1" fmla="*/ 9 h 45"/>
                        <a:gd name="T2" fmla="*/ 50 w 479"/>
                        <a:gd name="T3" fmla="*/ 0 h 45"/>
                        <a:gd name="T4" fmla="*/ 103 w 479"/>
                        <a:gd name="T5" fmla="*/ 2 h 45"/>
                        <a:gd name="T6" fmla="*/ 145 w 479"/>
                        <a:gd name="T7" fmla="*/ 15 h 45"/>
                        <a:gd name="T8" fmla="*/ 177 w 479"/>
                        <a:gd name="T9" fmla="*/ 27 h 45"/>
                        <a:gd name="T10" fmla="*/ 217 w 479"/>
                        <a:gd name="T11" fmla="*/ 20 h 45"/>
                        <a:gd name="T12" fmla="*/ 285 w 479"/>
                        <a:gd name="T13" fmla="*/ 17 h 45"/>
                        <a:gd name="T14" fmla="*/ 346 w 479"/>
                        <a:gd name="T15" fmla="*/ 24 h 45"/>
                        <a:gd name="T16" fmla="*/ 404 w 479"/>
                        <a:gd name="T17" fmla="*/ 37 h 45"/>
                        <a:gd name="T18" fmla="*/ 450 w 479"/>
                        <a:gd name="T19" fmla="*/ 40 h 45"/>
                        <a:gd name="T20" fmla="*/ 479 w 479"/>
                        <a:gd name="T21" fmla="*/ 45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9"/>
                        <a:gd name="T34" fmla="*/ 0 h 45"/>
                        <a:gd name="T35" fmla="*/ 479 w 479"/>
                        <a:gd name="T36" fmla="*/ 45 h 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9" h="45">
                          <a:moveTo>
                            <a:pt x="0" y="9"/>
                          </a:moveTo>
                          <a:lnTo>
                            <a:pt x="50" y="0"/>
                          </a:lnTo>
                          <a:lnTo>
                            <a:pt x="103" y="2"/>
                          </a:lnTo>
                          <a:lnTo>
                            <a:pt x="145" y="15"/>
                          </a:lnTo>
                          <a:lnTo>
                            <a:pt x="177" y="27"/>
                          </a:lnTo>
                          <a:lnTo>
                            <a:pt x="217" y="20"/>
                          </a:lnTo>
                          <a:lnTo>
                            <a:pt x="285" y="17"/>
                          </a:lnTo>
                          <a:lnTo>
                            <a:pt x="346" y="24"/>
                          </a:lnTo>
                          <a:lnTo>
                            <a:pt x="404" y="37"/>
                          </a:lnTo>
                          <a:lnTo>
                            <a:pt x="450" y="40"/>
                          </a:lnTo>
                          <a:lnTo>
                            <a:pt x="479" y="45"/>
                          </a:lnTo>
                        </a:path>
                      </a:pathLst>
                    </a:custGeom>
                    <a:noFill/>
                    <a:ln w="19050">
                      <a:solidFill>
                        <a:srgbClr val="FFFFFF"/>
                      </a:solidFill>
                      <a:round/>
                      <a:headEnd/>
                      <a:tailEnd/>
                    </a:ln>
                  </p:spPr>
                  <p:txBody>
                    <a:bodyPr/>
                    <a:lstStyle/>
                    <a:p>
                      <a:endParaRPr lang="en-US"/>
                    </a:p>
                  </p:txBody>
                </p:sp>
                <p:sp>
                  <p:nvSpPr>
                    <p:cNvPr id="36175" name="Freeform 23"/>
                    <p:cNvSpPr>
                      <a:spLocks/>
                    </p:cNvSpPr>
                    <p:nvPr/>
                  </p:nvSpPr>
                  <p:spPr bwMode="auto">
                    <a:xfrm>
                      <a:off x="4738" y="3855"/>
                      <a:ext cx="603" cy="341"/>
                    </a:xfrm>
                    <a:custGeom>
                      <a:avLst/>
                      <a:gdLst>
                        <a:gd name="T0" fmla="*/ 0 w 603"/>
                        <a:gd name="T1" fmla="*/ 0 h 341"/>
                        <a:gd name="T2" fmla="*/ 84 w 603"/>
                        <a:gd name="T3" fmla="*/ 36 h 341"/>
                        <a:gd name="T4" fmla="*/ 134 w 603"/>
                        <a:gd name="T5" fmla="*/ 58 h 341"/>
                        <a:gd name="T6" fmla="*/ 169 w 603"/>
                        <a:gd name="T7" fmla="*/ 80 h 341"/>
                        <a:gd name="T8" fmla="*/ 217 w 603"/>
                        <a:gd name="T9" fmla="*/ 106 h 341"/>
                        <a:gd name="T10" fmla="*/ 256 w 603"/>
                        <a:gd name="T11" fmla="*/ 145 h 341"/>
                        <a:gd name="T12" fmla="*/ 317 w 603"/>
                        <a:gd name="T13" fmla="*/ 194 h 341"/>
                        <a:gd name="T14" fmla="*/ 381 w 603"/>
                        <a:gd name="T15" fmla="*/ 209 h 341"/>
                        <a:gd name="T16" fmla="*/ 444 w 603"/>
                        <a:gd name="T17" fmla="*/ 224 h 341"/>
                        <a:gd name="T18" fmla="*/ 497 w 603"/>
                        <a:gd name="T19" fmla="*/ 276 h 341"/>
                        <a:gd name="T20" fmla="*/ 603 w 603"/>
                        <a:gd name="T21" fmla="*/ 341 h 3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3"/>
                        <a:gd name="T34" fmla="*/ 0 h 341"/>
                        <a:gd name="T35" fmla="*/ 603 w 603"/>
                        <a:gd name="T36" fmla="*/ 341 h 3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3" h="341">
                          <a:moveTo>
                            <a:pt x="0" y="0"/>
                          </a:moveTo>
                          <a:lnTo>
                            <a:pt x="84" y="36"/>
                          </a:lnTo>
                          <a:lnTo>
                            <a:pt x="134" y="58"/>
                          </a:lnTo>
                          <a:lnTo>
                            <a:pt x="169" y="80"/>
                          </a:lnTo>
                          <a:lnTo>
                            <a:pt x="217" y="106"/>
                          </a:lnTo>
                          <a:lnTo>
                            <a:pt x="256" y="145"/>
                          </a:lnTo>
                          <a:lnTo>
                            <a:pt x="317" y="194"/>
                          </a:lnTo>
                          <a:lnTo>
                            <a:pt x="381" y="209"/>
                          </a:lnTo>
                          <a:lnTo>
                            <a:pt x="444" y="224"/>
                          </a:lnTo>
                          <a:lnTo>
                            <a:pt x="497" y="276"/>
                          </a:lnTo>
                          <a:lnTo>
                            <a:pt x="603" y="341"/>
                          </a:lnTo>
                        </a:path>
                      </a:pathLst>
                    </a:custGeom>
                    <a:noFill/>
                    <a:ln w="19050">
                      <a:solidFill>
                        <a:srgbClr val="FFFFFF"/>
                      </a:solidFill>
                      <a:round/>
                      <a:headEnd/>
                      <a:tailEnd/>
                    </a:ln>
                  </p:spPr>
                  <p:txBody>
                    <a:bodyPr/>
                    <a:lstStyle/>
                    <a:p>
                      <a:endParaRPr lang="en-US"/>
                    </a:p>
                  </p:txBody>
                </p:sp>
                <p:sp>
                  <p:nvSpPr>
                    <p:cNvPr id="36176" name="Freeform 24"/>
                    <p:cNvSpPr>
                      <a:spLocks/>
                    </p:cNvSpPr>
                    <p:nvPr/>
                  </p:nvSpPr>
                  <p:spPr bwMode="auto">
                    <a:xfrm>
                      <a:off x="5410" y="4013"/>
                      <a:ext cx="302" cy="115"/>
                    </a:xfrm>
                    <a:custGeom>
                      <a:avLst/>
                      <a:gdLst>
                        <a:gd name="T0" fmla="*/ 0 w 302"/>
                        <a:gd name="T1" fmla="*/ 78 h 115"/>
                        <a:gd name="T2" fmla="*/ 41 w 302"/>
                        <a:gd name="T3" fmla="*/ 81 h 115"/>
                        <a:gd name="T4" fmla="*/ 79 w 302"/>
                        <a:gd name="T5" fmla="*/ 86 h 115"/>
                        <a:gd name="T6" fmla="*/ 118 w 302"/>
                        <a:gd name="T7" fmla="*/ 91 h 115"/>
                        <a:gd name="T8" fmla="*/ 169 w 302"/>
                        <a:gd name="T9" fmla="*/ 95 h 115"/>
                        <a:gd name="T10" fmla="*/ 238 w 302"/>
                        <a:gd name="T11" fmla="*/ 115 h 115"/>
                        <a:gd name="T12" fmla="*/ 258 w 302"/>
                        <a:gd name="T13" fmla="*/ 108 h 115"/>
                        <a:gd name="T14" fmla="*/ 284 w 302"/>
                        <a:gd name="T15" fmla="*/ 100 h 115"/>
                        <a:gd name="T16" fmla="*/ 296 w 302"/>
                        <a:gd name="T17" fmla="*/ 88 h 115"/>
                        <a:gd name="T18" fmla="*/ 302 w 302"/>
                        <a:gd name="T19" fmla="*/ 61 h 115"/>
                        <a:gd name="T20" fmla="*/ 296 w 302"/>
                        <a:gd name="T21" fmla="*/ 40 h 115"/>
                        <a:gd name="T22" fmla="*/ 288 w 302"/>
                        <a:gd name="T23" fmla="*/ 21 h 115"/>
                        <a:gd name="T24" fmla="*/ 272 w 302"/>
                        <a:gd name="T25" fmla="*/ 0 h 1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2"/>
                        <a:gd name="T40" fmla="*/ 0 h 115"/>
                        <a:gd name="T41" fmla="*/ 302 w 302"/>
                        <a:gd name="T42" fmla="*/ 115 h 1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2" h="115">
                          <a:moveTo>
                            <a:pt x="0" y="78"/>
                          </a:moveTo>
                          <a:lnTo>
                            <a:pt x="41" y="81"/>
                          </a:lnTo>
                          <a:lnTo>
                            <a:pt x="79" y="86"/>
                          </a:lnTo>
                          <a:lnTo>
                            <a:pt x="118" y="91"/>
                          </a:lnTo>
                          <a:lnTo>
                            <a:pt x="169" y="95"/>
                          </a:lnTo>
                          <a:lnTo>
                            <a:pt x="238" y="115"/>
                          </a:lnTo>
                          <a:lnTo>
                            <a:pt x="258" y="108"/>
                          </a:lnTo>
                          <a:lnTo>
                            <a:pt x="284" y="100"/>
                          </a:lnTo>
                          <a:lnTo>
                            <a:pt x="296" y="88"/>
                          </a:lnTo>
                          <a:lnTo>
                            <a:pt x="302" y="61"/>
                          </a:lnTo>
                          <a:lnTo>
                            <a:pt x="296" y="40"/>
                          </a:lnTo>
                          <a:lnTo>
                            <a:pt x="288" y="21"/>
                          </a:lnTo>
                          <a:lnTo>
                            <a:pt x="272" y="0"/>
                          </a:lnTo>
                        </a:path>
                      </a:pathLst>
                    </a:custGeom>
                    <a:noFill/>
                    <a:ln w="19050">
                      <a:solidFill>
                        <a:srgbClr val="FFFFFF"/>
                      </a:solidFill>
                      <a:round/>
                      <a:headEnd/>
                      <a:tailEnd/>
                    </a:ln>
                  </p:spPr>
                  <p:txBody>
                    <a:bodyPr/>
                    <a:lstStyle/>
                    <a:p>
                      <a:endParaRPr lang="en-US"/>
                    </a:p>
                  </p:txBody>
                </p:sp>
              </p:grpSp>
            </p:grpSp>
            <p:grpSp>
              <p:nvGrpSpPr>
                <p:cNvPr id="36136" name="Group 25"/>
                <p:cNvGrpSpPr>
                  <a:grpSpLocks/>
                </p:cNvGrpSpPr>
                <p:nvPr/>
              </p:nvGrpSpPr>
              <p:grpSpPr bwMode="auto">
                <a:xfrm>
                  <a:off x="506" y="3601"/>
                  <a:ext cx="5144" cy="483"/>
                  <a:chOff x="506" y="3601"/>
                  <a:chExt cx="5144" cy="483"/>
                </a:xfrm>
              </p:grpSpPr>
              <p:grpSp>
                <p:nvGrpSpPr>
                  <p:cNvPr id="36137" name="Group 26"/>
                  <p:cNvGrpSpPr>
                    <a:grpSpLocks/>
                  </p:cNvGrpSpPr>
                  <p:nvPr/>
                </p:nvGrpSpPr>
                <p:grpSpPr bwMode="auto">
                  <a:xfrm>
                    <a:off x="1090" y="3601"/>
                    <a:ext cx="3761" cy="189"/>
                    <a:chOff x="1090" y="3601"/>
                    <a:chExt cx="3761" cy="189"/>
                  </a:xfrm>
                </p:grpSpPr>
                <p:sp>
                  <p:nvSpPr>
                    <p:cNvPr id="36160" name="Freeform 27"/>
                    <p:cNvSpPr>
                      <a:spLocks/>
                    </p:cNvSpPr>
                    <p:nvPr/>
                  </p:nvSpPr>
                  <p:spPr bwMode="auto">
                    <a:xfrm>
                      <a:off x="1090" y="3601"/>
                      <a:ext cx="275" cy="134"/>
                    </a:xfrm>
                    <a:custGeom>
                      <a:avLst/>
                      <a:gdLst>
                        <a:gd name="T0" fmla="*/ 0 w 275"/>
                        <a:gd name="T1" fmla="*/ 0 h 134"/>
                        <a:gd name="T2" fmla="*/ 92 w 275"/>
                        <a:gd name="T3" fmla="*/ 5 h 134"/>
                        <a:gd name="T4" fmla="*/ 154 w 275"/>
                        <a:gd name="T5" fmla="*/ 10 h 134"/>
                        <a:gd name="T6" fmla="*/ 198 w 275"/>
                        <a:gd name="T7" fmla="*/ 24 h 134"/>
                        <a:gd name="T8" fmla="*/ 224 w 275"/>
                        <a:gd name="T9" fmla="*/ 40 h 134"/>
                        <a:gd name="T10" fmla="*/ 242 w 275"/>
                        <a:gd name="T11" fmla="*/ 64 h 134"/>
                        <a:gd name="T12" fmla="*/ 261 w 275"/>
                        <a:gd name="T13" fmla="*/ 94 h 134"/>
                        <a:gd name="T14" fmla="*/ 275 w 275"/>
                        <a:gd name="T15" fmla="*/ 109 h 134"/>
                        <a:gd name="T16" fmla="*/ 245 w 275"/>
                        <a:gd name="T17" fmla="*/ 107 h 134"/>
                        <a:gd name="T18" fmla="*/ 212 w 275"/>
                        <a:gd name="T19" fmla="*/ 112 h 134"/>
                        <a:gd name="T20" fmla="*/ 164 w 275"/>
                        <a:gd name="T21" fmla="*/ 122 h 134"/>
                        <a:gd name="T22" fmla="*/ 103 w 275"/>
                        <a:gd name="T23" fmla="*/ 134 h 134"/>
                        <a:gd name="T24" fmla="*/ 87 w 275"/>
                        <a:gd name="T25" fmla="*/ 127 h 134"/>
                        <a:gd name="T26" fmla="*/ 69 w 275"/>
                        <a:gd name="T27" fmla="*/ 92 h 134"/>
                        <a:gd name="T28" fmla="*/ 32 w 275"/>
                        <a:gd name="T29" fmla="*/ 45 h 134"/>
                        <a:gd name="T30" fmla="*/ 0 w 275"/>
                        <a:gd name="T31" fmla="*/ 0 h 1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5"/>
                        <a:gd name="T49" fmla="*/ 0 h 134"/>
                        <a:gd name="T50" fmla="*/ 275 w 275"/>
                        <a:gd name="T51" fmla="*/ 134 h 13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5" h="134">
                          <a:moveTo>
                            <a:pt x="0" y="0"/>
                          </a:moveTo>
                          <a:lnTo>
                            <a:pt x="92" y="5"/>
                          </a:lnTo>
                          <a:lnTo>
                            <a:pt x="154" y="10"/>
                          </a:lnTo>
                          <a:lnTo>
                            <a:pt x="198" y="24"/>
                          </a:lnTo>
                          <a:lnTo>
                            <a:pt x="224" y="40"/>
                          </a:lnTo>
                          <a:lnTo>
                            <a:pt x="242" y="64"/>
                          </a:lnTo>
                          <a:lnTo>
                            <a:pt x="261" y="94"/>
                          </a:lnTo>
                          <a:lnTo>
                            <a:pt x="275" y="109"/>
                          </a:lnTo>
                          <a:lnTo>
                            <a:pt x="245" y="107"/>
                          </a:lnTo>
                          <a:lnTo>
                            <a:pt x="212" y="112"/>
                          </a:lnTo>
                          <a:lnTo>
                            <a:pt x="164" y="122"/>
                          </a:lnTo>
                          <a:lnTo>
                            <a:pt x="103" y="134"/>
                          </a:lnTo>
                          <a:lnTo>
                            <a:pt x="87" y="127"/>
                          </a:lnTo>
                          <a:lnTo>
                            <a:pt x="69" y="92"/>
                          </a:lnTo>
                          <a:lnTo>
                            <a:pt x="32" y="45"/>
                          </a:lnTo>
                          <a:lnTo>
                            <a:pt x="0" y="0"/>
                          </a:lnTo>
                          <a:close/>
                        </a:path>
                      </a:pathLst>
                    </a:custGeom>
                    <a:solidFill>
                      <a:srgbClr val="000000"/>
                    </a:solidFill>
                    <a:ln w="9525">
                      <a:noFill/>
                      <a:round/>
                      <a:headEnd/>
                      <a:tailEnd/>
                    </a:ln>
                  </p:spPr>
                  <p:txBody>
                    <a:bodyPr/>
                    <a:lstStyle/>
                    <a:p>
                      <a:endParaRPr lang="en-US"/>
                    </a:p>
                  </p:txBody>
                </p:sp>
                <p:sp>
                  <p:nvSpPr>
                    <p:cNvPr id="36161" name="Freeform 28"/>
                    <p:cNvSpPr>
                      <a:spLocks/>
                    </p:cNvSpPr>
                    <p:nvPr/>
                  </p:nvSpPr>
                  <p:spPr bwMode="auto">
                    <a:xfrm>
                      <a:off x="4514" y="3605"/>
                      <a:ext cx="337" cy="185"/>
                    </a:xfrm>
                    <a:custGeom>
                      <a:avLst/>
                      <a:gdLst>
                        <a:gd name="T0" fmla="*/ 337 w 337"/>
                        <a:gd name="T1" fmla="*/ 0 h 185"/>
                        <a:gd name="T2" fmla="*/ 224 w 337"/>
                        <a:gd name="T3" fmla="*/ 6 h 185"/>
                        <a:gd name="T4" fmla="*/ 148 w 337"/>
                        <a:gd name="T5" fmla="*/ 13 h 185"/>
                        <a:gd name="T6" fmla="*/ 95 w 337"/>
                        <a:gd name="T7" fmla="*/ 31 h 185"/>
                        <a:gd name="T8" fmla="*/ 61 w 337"/>
                        <a:gd name="T9" fmla="*/ 55 h 185"/>
                        <a:gd name="T10" fmla="*/ 40 w 337"/>
                        <a:gd name="T11" fmla="*/ 88 h 185"/>
                        <a:gd name="T12" fmla="*/ 15 w 337"/>
                        <a:gd name="T13" fmla="*/ 130 h 185"/>
                        <a:gd name="T14" fmla="*/ 0 w 337"/>
                        <a:gd name="T15" fmla="*/ 150 h 185"/>
                        <a:gd name="T16" fmla="*/ 35 w 337"/>
                        <a:gd name="T17" fmla="*/ 148 h 185"/>
                        <a:gd name="T18" fmla="*/ 77 w 337"/>
                        <a:gd name="T19" fmla="*/ 155 h 185"/>
                        <a:gd name="T20" fmla="*/ 135 w 337"/>
                        <a:gd name="T21" fmla="*/ 170 h 185"/>
                        <a:gd name="T22" fmla="*/ 211 w 337"/>
                        <a:gd name="T23" fmla="*/ 185 h 185"/>
                        <a:gd name="T24" fmla="*/ 231 w 337"/>
                        <a:gd name="T25" fmla="*/ 176 h 185"/>
                        <a:gd name="T26" fmla="*/ 252 w 337"/>
                        <a:gd name="T27" fmla="*/ 126 h 185"/>
                        <a:gd name="T28" fmla="*/ 298 w 337"/>
                        <a:gd name="T29" fmla="*/ 61 h 185"/>
                        <a:gd name="T30" fmla="*/ 337 w 337"/>
                        <a:gd name="T31" fmla="*/ 0 h 18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7"/>
                        <a:gd name="T49" fmla="*/ 0 h 185"/>
                        <a:gd name="T50" fmla="*/ 337 w 337"/>
                        <a:gd name="T51" fmla="*/ 185 h 18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7" h="185">
                          <a:moveTo>
                            <a:pt x="337" y="0"/>
                          </a:moveTo>
                          <a:lnTo>
                            <a:pt x="224" y="6"/>
                          </a:lnTo>
                          <a:lnTo>
                            <a:pt x="148" y="13"/>
                          </a:lnTo>
                          <a:lnTo>
                            <a:pt x="95" y="31"/>
                          </a:lnTo>
                          <a:lnTo>
                            <a:pt x="61" y="55"/>
                          </a:lnTo>
                          <a:lnTo>
                            <a:pt x="40" y="88"/>
                          </a:lnTo>
                          <a:lnTo>
                            <a:pt x="15" y="130"/>
                          </a:lnTo>
                          <a:lnTo>
                            <a:pt x="0" y="150"/>
                          </a:lnTo>
                          <a:lnTo>
                            <a:pt x="35" y="148"/>
                          </a:lnTo>
                          <a:lnTo>
                            <a:pt x="77" y="155"/>
                          </a:lnTo>
                          <a:lnTo>
                            <a:pt x="135" y="170"/>
                          </a:lnTo>
                          <a:lnTo>
                            <a:pt x="211" y="185"/>
                          </a:lnTo>
                          <a:lnTo>
                            <a:pt x="231" y="176"/>
                          </a:lnTo>
                          <a:lnTo>
                            <a:pt x="252" y="126"/>
                          </a:lnTo>
                          <a:lnTo>
                            <a:pt x="298" y="61"/>
                          </a:lnTo>
                          <a:lnTo>
                            <a:pt x="337" y="0"/>
                          </a:lnTo>
                          <a:close/>
                        </a:path>
                      </a:pathLst>
                    </a:custGeom>
                    <a:solidFill>
                      <a:srgbClr val="000000"/>
                    </a:solidFill>
                    <a:ln w="9525">
                      <a:noFill/>
                      <a:round/>
                      <a:headEnd/>
                      <a:tailEnd/>
                    </a:ln>
                  </p:spPr>
                  <p:txBody>
                    <a:bodyPr/>
                    <a:lstStyle/>
                    <a:p>
                      <a:endParaRPr lang="en-US"/>
                    </a:p>
                  </p:txBody>
                </p:sp>
              </p:grpSp>
              <p:grpSp>
                <p:nvGrpSpPr>
                  <p:cNvPr id="36138" name="Group 29"/>
                  <p:cNvGrpSpPr>
                    <a:grpSpLocks/>
                  </p:cNvGrpSpPr>
                  <p:nvPr/>
                </p:nvGrpSpPr>
                <p:grpSpPr bwMode="auto">
                  <a:xfrm>
                    <a:off x="506" y="3760"/>
                    <a:ext cx="5144" cy="324"/>
                    <a:chOff x="506" y="3760"/>
                    <a:chExt cx="5144" cy="324"/>
                  </a:xfrm>
                </p:grpSpPr>
                <p:grpSp>
                  <p:nvGrpSpPr>
                    <p:cNvPr id="36139" name="Group 30"/>
                    <p:cNvGrpSpPr>
                      <a:grpSpLocks/>
                    </p:cNvGrpSpPr>
                    <p:nvPr/>
                  </p:nvGrpSpPr>
                  <p:grpSpPr bwMode="auto">
                    <a:xfrm>
                      <a:off x="506" y="3760"/>
                      <a:ext cx="639" cy="298"/>
                      <a:chOff x="506" y="3760"/>
                      <a:chExt cx="639" cy="298"/>
                    </a:xfrm>
                  </p:grpSpPr>
                  <p:grpSp>
                    <p:nvGrpSpPr>
                      <p:cNvPr id="36147" name="Group 31"/>
                      <p:cNvGrpSpPr>
                        <a:grpSpLocks/>
                      </p:cNvGrpSpPr>
                      <p:nvPr/>
                    </p:nvGrpSpPr>
                    <p:grpSpPr bwMode="auto">
                      <a:xfrm>
                        <a:off x="506" y="3760"/>
                        <a:ext cx="639" cy="298"/>
                        <a:chOff x="506" y="3760"/>
                        <a:chExt cx="639" cy="298"/>
                      </a:xfrm>
                    </p:grpSpPr>
                    <p:grpSp>
                      <p:nvGrpSpPr>
                        <p:cNvPr id="36152" name="Group 32"/>
                        <p:cNvGrpSpPr>
                          <a:grpSpLocks/>
                        </p:cNvGrpSpPr>
                        <p:nvPr/>
                      </p:nvGrpSpPr>
                      <p:grpSpPr bwMode="auto">
                        <a:xfrm>
                          <a:off x="506" y="3760"/>
                          <a:ext cx="639" cy="298"/>
                          <a:chOff x="506" y="3760"/>
                          <a:chExt cx="639" cy="298"/>
                        </a:xfrm>
                      </p:grpSpPr>
                      <p:sp>
                        <p:nvSpPr>
                          <p:cNvPr id="36157" name="Freeform 33"/>
                          <p:cNvSpPr>
                            <a:spLocks/>
                          </p:cNvSpPr>
                          <p:nvPr/>
                        </p:nvSpPr>
                        <p:spPr bwMode="auto">
                          <a:xfrm>
                            <a:off x="794" y="3835"/>
                            <a:ext cx="339" cy="171"/>
                          </a:xfrm>
                          <a:custGeom>
                            <a:avLst/>
                            <a:gdLst>
                              <a:gd name="T0" fmla="*/ 305 w 339"/>
                              <a:gd name="T1" fmla="*/ 0 h 171"/>
                              <a:gd name="T2" fmla="*/ 270 w 339"/>
                              <a:gd name="T3" fmla="*/ 15 h 171"/>
                              <a:gd name="T4" fmla="*/ 113 w 339"/>
                              <a:gd name="T5" fmla="*/ 81 h 171"/>
                              <a:gd name="T6" fmla="*/ 40 w 339"/>
                              <a:gd name="T7" fmla="*/ 85 h 171"/>
                              <a:gd name="T8" fmla="*/ 0 w 339"/>
                              <a:gd name="T9" fmla="*/ 116 h 171"/>
                              <a:gd name="T10" fmla="*/ 23 w 339"/>
                              <a:gd name="T11" fmla="*/ 170 h 171"/>
                              <a:gd name="T12" fmla="*/ 97 w 339"/>
                              <a:gd name="T13" fmla="*/ 171 h 171"/>
                              <a:gd name="T14" fmla="*/ 227 w 339"/>
                              <a:gd name="T15" fmla="*/ 138 h 171"/>
                              <a:gd name="T16" fmla="*/ 324 w 339"/>
                              <a:gd name="T17" fmla="*/ 88 h 171"/>
                              <a:gd name="T18" fmla="*/ 339 w 339"/>
                              <a:gd name="T19" fmla="*/ 60 h 171"/>
                              <a:gd name="T20" fmla="*/ 305 w 339"/>
                              <a:gd name="T21" fmla="*/ 0 h 1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
                              <a:gd name="T34" fmla="*/ 0 h 171"/>
                              <a:gd name="T35" fmla="*/ 339 w 339"/>
                              <a:gd name="T36" fmla="*/ 171 h 17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 h="171">
                                <a:moveTo>
                                  <a:pt x="305" y="0"/>
                                </a:moveTo>
                                <a:lnTo>
                                  <a:pt x="270" y="15"/>
                                </a:lnTo>
                                <a:lnTo>
                                  <a:pt x="113" y="81"/>
                                </a:lnTo>
                                <a:lnTo>
                                  <a:pt x="40" y="85"/>
                                </a:lnTo>
                                <a:lnTo>
                                  <a:pt x="0" y="116"/>
                                </a:lnTo>
                                <a:lnTo>
                                  <a:pt x="23" y="170"/>
                                </a:lnTo>
                                <a:lnTo>
                                  <a:pt x="97" y="171"/>
                                </a:lnTo>
                                <a:lnTo>
                                  <a:pt x="227" y="138"/>
                                </a:lnTo>
                                <a:lnTo>
                                  <a:pt x="324" y="88"/>
                                </a:lnTo>
                                <a:lnTo>
                                  <a:pt x="339" y="60"/>
                                </a:lnTo>
                                <a:lnTo>
                                  <a:pt x="305" y="0"/>
                                </a:lnTo>
                                <a:close/>
                              </a:path>
                            </a:pathLst>
                          </a:custGeom>
                          <a:solidFill>
                            <a:srgbClr val="FFFFFF"/>
                          </a:solidFill>
                          <a:ln w="19050">
                            <a:solidFill>
                              <a:srgbClr val="000000"/>
                            </a:solidFill>
                            <a:round/>
                            <a:headEnd/>
                            <a:tailEnd/>
                          </a:ln>
                        </p:spPr>
                        <p:txBody>
                          <a:bodyPr/>
                          <a:lstStyle/>
                          <a:p>
                            <a:endParaRPr lang="en-US"/>
                          </a:p>
                        </p:txBody>
                      </p:sp>
                      <p:sp>
                        <p:nvSpPr>
                          <p:cNvPr id="36158" name="Freeform 34"/>
                          <p:cNvSpPr>
                            <a:spLocks/>
                          </p:cNvSpPr>
                          <p:nvPr/>
                        </p:nvSpPr>
                        <p:spPr bwMode="auto">
                          <a:xfrm>
                            <a:off x="506" y="3760"/>
                            <a:ext cx="639" cy="298"/>
                          </a:xfrm>
                          <a:custGeom>
                            <a:avLst/>
                            <a:gdLst>
                              <a:gd name="T0" fmla="*/ 35 w 639"/>
                              <a:gd name="T1" fmla="*/ 210 h 298"/>
                              <a:gd name="T2" fmla="*/ 104 w 639"/>
                              <a:gd name="T3" fmla="*/ 140 h 298"/>
                              <a:gd name="T4" fmla="*/ 155 w 639"/>
                              <a:gd name="T5" fmla="*/ 115 h 298"/>
                              <a:gd name="T6" fmla="*/ 208 w 639"/>
                              <a:gd name="T7" fmla="*/ 113 h 298"/>
                              <a:gd name="T8" fmla="*/ 237 w 639"/>
                              <a:gd name="T9" fmla="*/ 131 h 298"/>
                              <a:gd name="T10" fmla="*/ 312 w 639"/>
                              <a:gd name="T11" fmla="*/ 131 h 298"/>
                              <a:gd name="T12" fmla="*/ 353 w 639"/>
                              <a:gd name="T13" fmla="*/ 130 h 298"/>
                              <a:gd name="T14" fmla="*/ 443 w 639"/>
                              <a:gd name="T15" fmla="*/ 88 h 298"/>
                              <a:gd name="T16" fmla="*/ 507 w 639"/>
                              <a:gd name="T17" fmla="*/ 58 h 298"/>
                              <a:gd name="T18" fmla="*/ 538 w 639"/>
                              <a:gd name="T19" fmla="*/ 11 h 298"/>
                              <a:gd name="T20" fmla="*/ 572 w 639"/>
                              <a:gd name="T21" fmla="*/ 5 h 298"/>
                              <a:gd name="T22" fmla="*/ 609 w 639"/>
                              <a:gd name="T23" fmla="*/ 28 h 298"/>
                              <a:gd name="T24" fmla="*/ 597 w 639"/>
                              <a:gd name="T25" fmla="*/ 76 h 298"/>
                              <a:gd name="T26" fmla="*/ 515 w 639"/>
                              <a:gd name="T27" fmla="*/ 128 h 298"/>
                              <a:gd name="T28" fmla="*/ 424 w 639"/>
                              <a:gd name="T29" fmla="*/ 165 h 298"/>
                              <a:gd name="T30" fmla="*/ 378 w 639"/>
                              <a:gd name="T31" fmla="*/ 170 h 298"/>
                              <a:gd name="T32" fmla="*/ 341 w 639"/>
                              <a:gd name="T33" fmla="*/ 168 h 298"/>
                              <a:gd name="T34" fmla="*/ 314 w 639"/>
                              <a:gd name="T35" fmla="*/ 188 h 298"/>
                              <a:gd name="T36" fmla="*/ 312 w 639"/>
                              <a:gd name="T37" fmla="*/ 213 h 298"/>
                              <a:gd name="T38" fmla="*/ 346 w 639"/>
                              <a:gd name="T39" fmla="*/ 235 h 298"/>
                              <a:gd name="T40" fmla="*/ 432 w 639"/>
                              <a:gd name="T41" fmla="*/ 213 h 298"/>
                              <a:gd name="T42" fmla="*/ 559 w 639"/>
                              <a:gd name="T43" fmla="*/ 178 h 298"/>
                              <a:gd name="T44" fmla="*/ 628 w 639"/>
                              <a:gd name="T45" fmla="*/ 121 h 298"/>
                              <a:gd name="T46" fmla="*/ 635 w 639"/>
                              <a:gd name="T47" fmla="*/ 156 h 298"/>
                              <a:gd name="T48" fmla="*/ 602 w 639"/>
                              <a:gd name="T49" fmla="*/ 193 h 298"/>
                              <a:gd name="T50" fmla="*/ 538 w 639"/>
                              <a:gd name="T51" fmla="*/ 221 h 298"/>
                              <a:gd name="T52" fmla="*/ 447 w 639"/>
                              <a:gd name="T53" fmla="*/ 261 h 298"/>
                              <a:gd name="T54" fmla="*/ 355 w 639"/>
                              <a:gd name="T55" fmla="*/ 289 h 298"/>
                              <a:gd name="T56" fmla="*/ 245 w 639"/>
                              <a:gd name="T57" fmla="*/ 296 h 298"/>
                              <a:gd name="T58" fmla="*/ 191 w 639"/>
                              <a:gd name="T59" fmla="*/ 286 h 298"/>
                              <a:gd name="T60" fmla="*/ 136 w 639"/>
                              <a:gd name="T61" fmla="*/ 269 h 298"/>
                              <a:gd name="T62" fmla="*/ 131 w 639"/>
                              <a:gd name="T63" fmla="*/ 289 h 298"/>
                              <a:gd name="T64" fmla="*/ 88 w 639"/>
                              <a:gd name="T65" fmla="*/ 291 h 298"/>
                              <a:gd name="T66" fmla="*/ 35 w 639"/>
                              <a:gd name="T67" fmla="*/ 284 h 298"/>
                              <a:gd name="T68" fmla="*/ 0 w 639"/>
                              <a:gd name="T69" fmla="*/ 259 h 2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39"/>
                              <a:gd name="T106" fmla="*/ 0 h 298"/>
                              <a:gd name="T107" fmla="*/ 639 w 639"/>
                              <a:gd name="T108" fmla="*/ 298 h 2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39" h="298">
                                <a:moveTo>
                                  <a:pt x="0" y="259"/>
                                </a:moveTo>
                                <a:lnTo>
                                  <a:pt x="35" y="210"/>
                                </a:lnTo>
                                <a:lnTo>
                                  <a:pt x="83" y="151"/>
                                </a:lnTo>
                                <a:lnTo>
                                  <a:pt x="104" y="140"/>
                                </a:lnTo>
                                <a:lnTo>
                                  <a:pt x="131" y="125"/>
                                </a:lnTo>
                                <a:lnTo>
                                  <a:pt x="155" y="115"/>
                                </a:lnTo>
                                <a:lnTo>
                                  <a:pt x="182" y="108"/>
                                </a:lnTo>
                                <a:lnTo>
                                  <a:pt x="208" y="113"/>
                                </a:lnTo>
                                <a:lnTo>
                                  <a:pt x="224" y="126"/>
                                </a:lnTo>
                                <a:lnTo>
                                  <a:pt x="237" y="131"/>
                                </a:lnTo>
                                <a:lnTo>
                                  <a:pt x="261" y="135"/>
                                </a:lnTo>
                                <a:lnTo>
                                  <a:pt x="312" y="131"/>
                                </a:lnTo>
                                <a:lnTo>
                                  <a:pt x="328" y="148"/>
                                </a:lnTo>
                                <a:lnTo>
                                  <a:pt x="353" y="130"/>
                                </a:lnTo>
                                <a:lnTo>
                                  <a:pt x="381" y="111"/>
                                </a:lnTo>
                                <a:lnTo>
                                  <a:pt x="443" y="88"/>
                                </a:lnTo>
                                <a:lnTo>
                                  <a:pt x="448" y="80"/>
                                </a:lnTo>
                                <a:lnTo>
                                  <a:pt x="507" y="58"/>
                                </a:lnTo>
                                <a:lnTo>
                                  <a:pt x="521" y="38"/>
                                </a:lnTo>
                                <a:lnTo>
                                  <a:pt x="538" y="11"/>
                                </a:lnTo>
                                <a:lnTo>
                                  <a:pt x="554" y="0"/>
                                </a:lnTo>
                                <a:lnTo>
                                  <a:pt x="572" y="5"/>
                                </a:lnTo>
                                <a:lnTo>
                                  <a:pt x="591" y="16"/>
                                </a:lnTo>
                                <a:lnTo>
                                  <a:pt x="609" y="28"/>
                                </a:lnTo>
                                <a:lnTo>
                                  <a:pt x="604" y="51"/>
                                </a:lnTo>
                                <a:lnTo>
                                  <a:pt x="597" y="76"/>
                                </a:lnTo>
                                <a:lnTo>
                                  <a:pt x="567" y="96"/>
                                </a:lnTo>
                                <a:lnTo>
                                  <a:pt x="515" y="128"/>
                                </a:lnTo>
                                <a:lnTo>
                                  <a:pt x="459" y="150"/>
                                </a:lnTo>
                                <a:lnTo>
                                  <a:pt x="424" y="165"/>
                                </a:lnTo>
                                <a:lnTo>
                                  <a:pt x="401" y="168"/>
                                </a:lnTo>
                                <a:lnTo>
                                  <a:pt x="378" y="170"/>
                                </a:lnTo>
                                <a:lnTo>
                                  <a:pt x="357" y="166"/>
                                </a:lnTo>
                                <a:lnTo>
                                  <a:pt x="341" y="168"/>
                                </a:lnTo>
                                <a:lnTo>
                                  <a:pt x="323" y="176"/>
                                </a:lnTo>
                                <a:lnTo>
                                  <a:pt x="314" y="188"/>
                                </a:lnTo>
                                <a:lnTo>
                                  <a:pt x="309" y="201"/>
                                </a:lnTo>
                                <a:lnTo>
                                  <a:pt x="312" y="213"/>
                                </a:lnTo>
                                <a:lnTo>
                                  <a:pt x="321" y="231"/>
                                </a:lnTo>
                                <a:lnTo>
                                  <a:pt x="346" y="235"/>
                                </a:lnTo>
                                <a:lnTo>
                                  <a:pt x="387" y="230"/>
                                </a:lnTo>
                                <a:lnTo>
                                  <a:pt x="432" y="213"/>
                                </a:lnTo>
                                <a:lnTo>
                                  <a:pt x="491" y="201"/>
                                </a:lnTo>
                                <a:lnTo>
                                  <a:pt x="559" y="178"/>
                                </a:lnTo>
                                <a:lnTo>
                                  <a:pt x="607" y="151"/>
                                </a:lnTo>
                                <a:lnTo>
                                  <a:pt x="628" y="121"/>
                                </a:lnTo>
                                <a:lnTo>
                                  <a:pt x="639" y="136"/>
                                </a:lnTo>
                                <a:lnTo>
                                  <a:pt x="635" y="156"/>
                                </a:lnTo>
                                <a:lnTo>
                                  <a:pt x="628" y="173"/>
                                </a:lnTo>
                                <a:lnTo>
                                  <a:pt x="602" y="193"/>
                                </a:lnTo>
                                <a:lnTo>
                                  <a:pt x="570" y="211"/>
                                </a:lnTo>
                                <a:lnTo>
                                  <a:pt x="538" y="221"/>
                                </a:lnTo>
                                <a:lnTo>
                                  <a:pt x="485" y="250"/>
                                </a:lnTo>
                                <a:lnTo>
                                  <a:pt x="447" y="261"/>
                                </a:lnTo>
                                <a:lnTo>
                                  <a:pt x="397" y="281"/>
                                </a:lnTo>
                                <a:lnTo>
                                  <a:pt x="355" y="289"/>
                                </a:lnTo>
                                <a:lnTo>
                                  <a:pt x="291" y="286"/>
                                </a:lnTo>
                                <a:lnTo>
                                  <a:pt x="245" y="296"/>
                                </a:lnTo>
                                <a:lnTo>
                                  <a:pt x="214" y="298"/>
                                </a:lnTo>
                                <a:lnTo>
                                  <a:pt x="191" y="286"/>
                                </a:lnTo>
                                <a:lnTo>
                                  <a:pt x="154" y="281"/>
                                </a:lnTo>
                                <a:lnTo>
                                  <a:pt x="136" y="269"/>
                                </a:lnTo>
                                <a:lnTo>
                                  <a:pt x="141" y="284"/>
                                </a:lnTo>
                                <a:lnTo>
                                  <a:pt x="131" y="289"/>
                                </a:lnTo>
                                <a:lnTo>
                                  <a:pt x="115" y="291"/>
                                </a:lnTo>
                                <a:lnTo>
                                  <a:pt x="88" y="291"/>
                                </a:lnTo>
                                <a:lnTo>
                                  <a:pt x="62" y="288"/>
                                </a:lnTo>
                                <a:lnTo>
                                  <a:pt x="35" y="284"/>
                                </a:lnTo>
                                <a:lnTo>
                                  <a:pt x="12" y="274"/>
                                </a:lnTo>
                                <a:lnTo>
                                  <a:pt x="0" y="259"/>
                                </a:lnTo>
                                <a:close/>
                              </a:path>
                            </a:pathLst>
                          </a:custGeom>
                          <a:solidFill>
                            <a:srgbClr val="00FF00"/>
                          </a:solidFill>
                          <a:ln w="19050">
                            <a:solidFill>
                              <a:srgbClr val="000000"/>
                            </a:solidFill>
                            <a:round/>
                            <a:headEnd/>
                            <a:tailEnd/>
                          </a:ln>
                        </p:spPr>
                        <p:txBody>
                          <a:bodyPr/>
                          <a:lstStyle/>
                          <a:p>
                            <a:endParaRPr lang="en-US"/>
                          </a:p>
                        </p:txBody>
                      </p:sp>
                      <p:sp>
                        <p:nvSpPr>
                          <p:cNvPr id="36159" name="Freeform 35"/>
                          <p:cNvSpPr>
                            <a:spLocks/>
                          </p:cNvSpPr>
                          <p:nvPr/>
                        </p:nvSpPr>
                        <p:spPr bwMode="auto">
                          <a:xfrm>
                            <a:off x="834" y="3851"/>
                            <a:ext cx="269" cy="130"/>
                          </a:xfrm>
                          <a:custGeom>
                            <a:avLst/>
                            <a:gdLst>
                              <a:gd name="T0" fmla="*/ 0 w 269"/>
                              <a:gd name="T1" fmla="*/ 94 h 130"/>
                              <a:gd name="T2" fmla="*/ 41 w 269"/>
                              <a:gd name="T3" fmla="*/ 130 h 130"/>
                              <a:gd name="T4" fmla="*/ 67 w 269"/>
                              <a:gd name="T5" fmla="*/ 85 h 130"/>
                              <a:gd name="T6" fmla="*/ 96 w 269"/>
                              <a:gd name="T7" fmla="*/ 114 h 130"/>
                              <a:gd name="T8" fmla="*/ 119 w 269"/>
                              <a:gd name="T9" fmla="*/ 77 h 130"/>
                              <a:gd name="T10" fmla="*/ 157 w 269"/>
                              <a:gd name="T11" fmla="*/ 99 h 130"/>
                              <a:gd name="T12" fmla="*/ 173 w 269"/>
                              <a:gd name="T13" fmla="*/ 50 h 130"/>
                              <a:gd name="T14" fmla="*/ 198 w 269"/>
                              <a:gd name="T15" fmla="*/ 70 h 130"/>
                              <a:gd name="T16" fmla="*/ 201 w 269"/>
                              <a:gd name="T17" fmla="*/ 59 h 130"/>
                              <a:gd name="T18" fmla="*/ 228 w 269"/>
                              <a:gd name="T19" fmla="*/ 79 h 130"/>
                              <a:gd name="T20" fmla="*/ 231 w 269"/>
                              <a:gd name="T21" fmla="*/ 22 h 130"/>
                              <a:gd name="T22" fmla="*/ 269 w 269"/>
                              <a:gd name="T23" fmla="*/ 55 h 130"/>
                              <a:gd name="T24" fmla="*/ 263 w 269"/>
                              <a:gd name="T25" fmla="*/ 0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9"/>
                              <a:gd name="T40" fmla="*/ 0 h 130"/>
                              <a:gd name="T41" fmla="*/ 269 w 269"/>
                              <a:gd name="T42" fmla="*/ 130 h 1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9" h="130">
                                <a:moveTo>
                                  <a:pt x="0" y="94"/>
                                </a:moveTo>
                                <a:lnTo>
                                  <a:pt x="41" y="130"/>
                                </a:lnTo>
                                <a:lnTo>
                                  <a:pt x="67" y="85"/>
                                </a:lnTo>
                                <a:lnTo>
                                  <a:pt x="96" y="114"/>
                                </a:lnTo>
                                <a:lnTo>
                                  <a:pt x="119" y="77"/>
                                </a:lnTo>
                                <a:lnTo>
                                  <a:pt x="157" y="99"/>
                                </a:lnTo>
                                <a:lnTo>
                                  <a:pt x="173" y="50"/>
                                </a:lnTo>
                                <a:lnTo>
                                  <a:pt x="198" y="70"/>
                                </a:lnTo>
                                <a:lnTo>
                                  <a:pt x="201" y="59"/>
                                </a:lnTo>
                                <a:lnTo>
                                  <a:pt x="228" y="79"/>
                                </a:lnTo>
                                <a:lnTo>
                                  <a:pt x="231" y="22"/>
                                </a:lnTo>
                                <a:lnTo>
                                  <a:pt x="269" y="55"/>
                                </a:lnTo>
                                <a:lnTo>
                                  <a:pt x="263" y="0"/>
                                </a:lnTo>
                              </a:path>
                            </a:pathLst>
                          </a:custGeom>
                          <a:noFill/>
                          <a:ln w="19050">
                            <a:solidFill>
                              <a:srgbClr val="000000"/>
                            </a:solidFill>
                            <a:round/>
                            <a:headEnd/>
                            <a:tailEnd/>
                          </a:ln>
                        </p:spPr>
                        <p:txBody>
                          <a:bodyPr/>
                          <a:lstStyle/>
                          <a:p>
                            <a:endParaRPr lang="en-US"/>
                          </a:p>
                        </p:txBody>
                      </p:sp>
                    </p:grpSp>
                    <p:grpSp>
                      <p:nvGrpSpPr>
                        <p:cNvPr id="36153" name="Group 36"/>
                        <p:cNvGrpSpPr>
                          <a:grpSpLocks/>
                        </p:cNvGrpSpPr>
                        <p:nvPr/>
                      </p:nvGrpSpPr>
                      <p:grpSpPr bwMode="auto">
                        <a:xfrm>
                          <a:off x="658" y="3793"/>
                          <a:ext cx="402" cy="223"/>
                          <a:chOff x="658" y="3793"/>
                          <a:chExt cx="402" cy="223"/>
                        </a:xfrm>
                      </p:grpSpPr>
                      <p:sp>
                        <p:nvSpPr>
                          <p:cNvPr id="36154" name="Freeform 37"/>
                          <p:cNvSpPr>
                            <a:spLocks/>
                          </p:cNvSpPr>
                          <p:nvPr/>
                        </p:nvSpPr>
                        <p:spPr bwMode="auto">
                          <a:xfrm>
                            <a:off x="1016" y="3793"/>
                            <a:ext cx="44" cy="30"/>
                          </a:xfrm>
                          <a:custGeom>
                            <a:avLst/>
                            <a:gdLst>
                              <a:gd name="T0" fmla="*/ 44 w 44"/>
                              <a:gd name="T1" fmla="*/ 0 h 30"/>
                              <a:gd name="T2" fmla="*/ 42 w 44"/>
                              <a:gd name="T3" fmla="*/ 10 h 30"/>
                              <a:gd name="T4" fmla="*/ 32 w 44"/>
                              <a:gd name="T5" fmla="*/ 15 h 30"/>
                              <a:gd name="T6" fmla="*/ 21 w 44"/>
                              <a:gd name="T7" fmla="*/ 25 h 30"/>
                              <a:gd name="T8" fmla="*/ 14 w 44"/>
                              <a:gd name="T9" fmla="*/ 25 h 30"/>
                              <a:gd name="T10" fmla="*/ 0 w 44"/>
                              <a:gd name="T11" fmla="*/ 30 h 30"/>
                              <a:gd name="T12" fmla="*/ 0 60000 65536"/>
                              <a:gd name="T13" fmla="*/ 0 60000 65536"/>
                              <a:gd name="T14" fmla="*/ 0 60000 65536"/>
                              <a:gd name="T15" fmla="*/ 0 60000 65536"/>
                              <a:gd name="T16" fmla="*/ 0 60000 65536"/>
                              <a:gd name="T17" fmla="*/ 0 60000 65536"/>
                              <a:gd name="T18" fmla="*/ 0 w 44"/>
                              <a:gd name="T19" fmla="*/ 0 h 30"/>
                              <a:gd name="T20" fmla="*/ 44 w 44"/>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44" h="30">
                                <a:moveTo>
                                  <a:pt x="44" y="0"/>
                                </a:moveTo>
                                <a:lnTo>
                                  <a:pt x="42" y="10"/>
                                </a:lnTo>
                                <a:lnTo>
                                  <a:pt x="32" y="15"/>
                                </a:lnTo>
                                <a:lnTo>
                                  <a:pt x="21" y="25"/>
                                </a:lnTo>
                                <a:lnTo>
                                  <a:pt x="14" y="25"/>
                                </a:lnTo>
                                <a:lnTo>
                                  <a:pt x="0" y="30"/>
                                </a:lnTo>
                              </a:path>
                            </a:pathLst>
                          </a:custGeom>
                          <a:noFill/>
                          <a:ln w="19050">
                            <a:solidFill>
                              <a:srgbClr val="000000"/>
                            </a:solidFill>
                            <a:round/>
                            <a:headEnd/>
                            <a:tailEnd/>
                          </a:ln>
                        </p:spPr>
                        <p:txBody>
                          <a:bodyPr/>
                          <a:lstStyle/>
                          <a:p>
                            <a:endParaRPr lang="en-US"/>
                          </a:p>
                        </p:txBody>
                      </p:sp>
                      <p:sp>
                        <p:nvSpPr>
                          <p:cNvPr id="36155" name="Freeform 38"/>
                          <p:cNvSpPr>
                            <a:spLocks/>
                          </p:cNvSpPr>
                          <p:nvPr/>
                        </p:nvSpPr>
                        <p:spPr bwMode="auto">
                          <a:xfrm>
                            <a:off x="787" y="3966"/>
                            <a:ext cx="19" cy="50"/>
                          </a:xfrm>
                          <a:custGeom>
                            <a:avLst/>
                            <a:gdLst>
                              <a:gd name="T0" fmla="*/ 19 w 19"/>
                              <a:gd name="T1" fmla="*/ 0 h 50"/>
                              <a:gd name="T2" fmla="*/ 5 w 19"/>
                              <a:gd name="T3" fmla="*/ 15 h 50"/>
                              <a:gd name="T4" fmla="*/ 0 w 19"/>
                              <a:gd name="T5" fmla="*/ 32 h 50"/>
                              <a:gd name="T6" fmla="*/ 1 w 19"/>
                              <a:gd name="T7" fmla="*/ 50 h 50"/>
                              <a:gd name="T8" fmla="*/ 0 60000 65536"/>
                              <a:gd name="T9" fmla="*/ 0 60000 65536"/>
                              <a:gd name="T10" fmla="*/ 0 60000 65536"/>
                              <a:gd name="T11" fmla="*/ 0 60000 65536"/>
                              <a:gd name="T12" fmla="*/ 0 w 19"/>
                              <a:gd name="T13" fmla="*/ 0 h 50"/>
                              <a:gd name="T14" fmla="*/ 19 w 19"/>
                              <a:gd name="T15" fmla="*/ 50 h 50"/>
                            </a:gdLst>
                            <a:ahLst/>
                            <a:cxnLst>
                              <a:cxn ang="T8">
                                <a:pos x="T0" y="T1"/>
                              </a:cxn>
                              <a:cxn ang="T9">
                                <a:pos x="T2" y="T3"/>
                              </a:cxn>
                              <a:cxn ang="T10">
                                <a:pos x="T4" y="T5"/>
                              </a:cxn>
                              <a:cxn ang="T11">
                                <a:pos x="T6" y="T7"/>
                              </a:cxn>
                            </a:cxnLst>
                            <a:rect l="T12" t="T13" r="T14" b="T15"/>
                            <a:pathLst>
                              <a:path w="19" h="50">
                                <a:moveTo>
                                  <a:pt x="19" y="0"/>
                                </a:moveTo>
                                <a:lnTo>
                                  <a:pt x="5" y="15"/>
                                </a:lnTo>
                                <a:lnTo>
                                  <a:pt x="0" y="32"/>
                                </a:lnTo>
                                <a:lnTo>
                                  <a:pt x="1" y="50"/>
                                </a:lnTo>
                              </a:path>
                            </a:pathLst>
                          </a:custGeom>
                          <a:noFill/>
                          <a:ln w="19050">
                            <a:solidFill>
                              <a:srgbClr val="000000"/>
                            </a:solidFill>
                            <a:round/>
                            <a:headEnd/>
                            <a:tailEnd/>
                          </a:ln>
                        </p:spPr>
                        <p:txBody>
                          <a:bodyPr/>
                          <a:lstStyle/>
                          <a:p>
                            <a:endParaRPr lang="en-US"/>
                          </a:p>
                        </p:txBody>
                      </p:sp>
                      <p:sp>
                        <p:nvSpPr>
                          <p:cNvPr id="36156" name="Freeform 39"/>
                          <p:cNvSpPr>
                            <a:spLocks/>
                          </p:cNvSpPr>
                          <p:nvPr/>
                        </p:nvSpPr>
                        <p:spPr bwMode="auto">
                          <a:xfrm>
                            <a:off x="658" y="3876"/>
                            <a:ext cx="37" cy="67"/>
                          </a:xfrm>
                          <a:custGeom>
                            <a:avLst/>
                            <a:gdLst>
                              <a:gd name="T0" fmla="*/ 37 w 37"/>
                              <a:gd name="T1" fmla="*/ 0 h 67"/>
                              <a:gd name="T2" fmla="*/ 19 w 37"/>
                              <a:gd name="T3" fmla="*/ 9 h 67"/>
                              <a:gd name="T4" fmla="*/ 7 w 37"/>
                              <a:gd name="T5" fmla="*/ 19 h 67"/>
                              <a:gd name="T6" fmla="*/ 0 w 37"/>
                              <a:gd name="T7" fmla="*/ 32 h 67"/>
                              <a:gd name="T8" fmla="*/ 0 w 37"/>
                              <a:gd name="T9" fmla="*/ 50 h 67"/>
                              <a:gd name="T10" fmla="*/ 5 w 37"/>
                              <a:gd name="T11" fmla="*/ 67 h 67"/>
                              <a:gd name="T12" fmla="*/ 0 60000 65536"/>
                              <a:gd name="T13" fmla="*/ 0 60000 65536"/>
                              <a:gd name="T14" fmla="*/ 0 60000 65536"/>
                              <a:gd name="T15" fmla="*/ 0 60000 65536"/>
                              <a:gd name="T16" fmla="*/ 0 60000 65536"/>
                              <a:gd name="T17" fmla="*/ 0 60000 65536"/>
                              <a:gd name="T18" fmla="*/ 0 w 37"/>
                              <a:gd name="T19" fmla="*/ 0 h 67"/>
                              <a:gd name="T20" fmla="*/ 37 w 37"/>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37" h="67">
                                <a:moveTo>
                                  <a:pt x="37" y="0"/>
                                </a:moveTo>
                                <a:lnTo>
                                  <a:pt x="19" y="9"/>
                                </a:lnTo>
                                <a:lnTo>
                                  <a:pt x="7" y="19"/>
                                </a:lnTo>
                                <a:lnTo>
                                  <a:pt x="0" y="32"/>
                                </a:lnTo>
                                <a:lnTo>
                                  <a:pt x="0" y="50"/>
                                </a:lnTo>
                                <a:lnTo>
                                  <a:pt x="5" y="67"/>
                                </a:lnTo>
                              </a:path>
                            </a:pathLst>
                          </a:custGeom>
                          <a:noFill/>
                          <a:ln w="19050">
                            <a:solidFill>
                              <a:srgbClr val="000000"/>
                            </a:solidFill>
                            <a:round/>
                            <a:headEnd/>
                            <a:tailEnd/>
                          </a:ln>
                        </p:spPr>
                        <p:txBody>
                          <a:bodyPr/>
                          <a:lstStyle/>
                          <a:p>
                            <a:endParaRPr lang="en-US"/>
                          </a:p>
                        </p:txBody>
                      </p:sp>
                    </p:grpSp>
                  </p:grpSp>
                  <p:grpSp>
                    <p:nvGrpSpPr>
                      <p:cNvPr id="36148" name="Group 40"/>
                      <p:cNvGrpSpPr>
                        <a:grpSpLocks/>
                      </p:cNvGrpSpPr>
                      <p:nvPr/>
                    </p:nvGrpSpPr>
                    <p:grpSpPr bwMode="auto">
                      <a:xfrm>
                        <a:off x="711" y="3891"/>
                        <a:ext cx="47" cy="50"/>
                        <a:chOff x="711" y="3891"/>
                        <a:chExt cx="47" cy="50"/>
                      </a:xfrm>
                    </p:grpSpPr>
                    <p:sp>
                      <p:nvSpPr>
                        <p:cNvPr id="36149" name="Oval 41"/>
                        <p:cNvSpPr>
                          <a:spLocks noChangeArrowheads="1"/>
                        </p:cNvSpPr>
                        <p:nvPr/>
                      </p:nvSpPr>
                      <p:spPr bwMode="auto">
                        <a:xfrm>
                          <a:off x="711" y="3891"/>
                          <a:ext cx="44" cy="49"/>
                        </a:xfrm>
                        <a:prstGeom prst="ellipse">
                          <a:avLst/>
                        </a:prstGeom>
                        <a:solidFill>
                          <a:srgbClr val="FFFFFF"/>
                        </a:solidFill>
                        <a:ln w="9525">
                          <a:noFill/>
                          <a:round/>
                          <a:headEnd/>
                          <a:tailEnd/>
                        </a:ln>
                      </p:spPr>
                      <p:txBody>
                        <a:bodyPr/>
                        <a:lstStyle/>
                        <a:p>
                          <a:endParaRPr lang="en-US"/>
                        </a:p>
                      </p:txBody>
                    </p:sp>
                    <p:sp>
                      <p:nvSpPr>
                        <p:cNvPr id="36150" name="Oval 42"/>
                        <p:cNvSpPr>
                          <a:spLocks noChangeArrowheads="1"/>
                        </p:cNvSpPr>
                        <p:nvPr/>
                      </p:nvSpPr>
                      <p:spPr bwMode="auto">
                        <a:xfrm>
                          <a:off x="732" y="3895"/>
                          <a:ext cx="26" cy="26"/>
                        </a:xfrm>
                        <a:prstGeom prst="ellipse">
                          <a:avLst/>
                        </a:prstGeom>
                        <a:solidFill>
                          <a:srgbClr val="000000"/>
                        </a:solidFill>
                        <a:ln w="9525">
                          <a:noFill/>
                          <a:round/>
                          <a:headEnd/>
                          <a:tailEnd/>
                        </a:ln>
                      </p:spPr>
                      <p:txBody>
                        <a:bodyPr/>
                        <a:lstStyle/>
                        <a:p>
                          <a:endParaRPr lang="en-US"/>
                        </a:p>
                      </p:txBody>
                    </p:sp>
                    <p:sp>
                      <p:nvSpPr>
                        <p:cNvPr id="36151" name="Freeform 43"/>
                        <p:cNvSpPr>
                          <a:spLocks/>
                        </p:cNvSpPr>
                        <p:nvPr/>
                      </p:nvSpPr>
                      <p:spPr bwMode="auto">
                        <a:xfrm>
                          <a:off x="711" y="3891"/>
                          <a:ext cx="26" cy="50"/>
                        </a:xfrm>
                        <a:custGeom>
                          <a:avLst/>
                          <a:gdLst>
                            <a:gd name="T0" fmla="*/ 26 w 26"/>
                            <a:gd name="T1" fmla="*/ 2 h 50"/>
                            <a:gd name="T2" fmla="*/ 14 w 26"/>
                            <a:gd name="T3" fmla="*/ 0 h 50"/>
                            <a:gd name="T4" fmla="*/ 5 w 26"/>
                            <a:gd name="T5" fmla="*/ 5 h 50"/>
                            <a:gd name="T6" fmla="*/ 0 w 26"/>
                            <a:gd name="T7" fmla="*/ 15 h 50"/>
                            <a:gd name="T8" fmla="*/ 0 w 26"/>
                            <a:gd name="T9" fmla="*/ 25 h 50"/>
                            <a:gd name="T10" fmla="*/ 3 w 26"/>
                            <a:gd name="T11" fmla="*/ 37 h 50"/>
                            <a:gd name="T12" fmla="*/ 10 w 26"/>
                            <a:gd name="T13" fmla="*/ 50 h 50"/>
                            <a:gd name="T14" fmla="*/ 0 60000 65536"/>
                            <a:gd name="T15" fmla="*/ 0 60000 65536"/>
                            <a:gd name="T16" fmla="*/ 0 60000 65536"/>
                            <a:gd name="T17" fmla="*/ 0 60000 65536"/>
                            <a:gd name="T18" fmla="*/ 0 60000 65536"/>
                            <a:gd name="T19" fmla="*/ 0 60000 65536"/>
                            <a:gd name="T20" fmla="*/ 0 60000 65536"/>
                            <a:gd name="T21" fmla="*/ 0 w 26"/>
                            <a:gd name="T22" fmla="*/ 0 h 50"/>
                            <a:gd name="T23" fmla="*/ 26 w 26"/>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50">
                              <a:moveTo>
                                <a:pt x="26" y="2"/>
                              </a:moveTo>
                              <a:lnTo>
                                <a:pt x="14" y="0"/>
                              </a:lnTo>
                              <a:lnTo>
                                <a:pt x="5" y="5"/>
                              </a:lnTo>
                              <a:lnTo>
                                <a:pt x="0" y="15"/>
                              </a:lnTo>
                              <a:lnTo>
                                <a:pt x="0" y="25"/>
                              </a:lnTo>
                              <a:lnTo>
                                <a:pt x="3" y="37"/>
                              </a:lnTo>
                              <a:lnTo>
                                <a:pt x="10" y="50"/>
                              </a:lnTo>
                            </a:path>
                          </a:pathLst>
                        </a:custGeom>
                        <a:noFill/>
                        <a:ln w="19050">
                          <a:solidFill>
                            <a:srgbClr val="000000"/>
                          </a:solidFill>
                          <a:round/>
                          <a:headEnd/>
                          <a:tailEnd/>
                        </a:ln>
                      </p:spPr>
                      <p:txBody>
                        <a:bodyPr/>
                        <a:lstStyle/>
                        <a:p>
                          <a:endParaRPr lang="en-US"/>
                        </a:p>
                      </p:txBody>
                    </p:sp>
                  </p:grpSp>
                </p:grpSp>
                <p:grpSp>
                  <p:nvGrpSpPr>
                    <p:cNvPr id="36140" name="Group 44"/>
                    <p:cNvGrpSpPr>
                      <a:grpSpLocks/>
                    </p:cNvGrpSpPr>
                    <p:nvPr/>
                  </p:nvGrpSpPr>
                  <p:grpSpPr bwMode="auto">
                    <a:xfrm>
                      <a:off x="5151" y="3830"/>
                      <a:ext cx="499" cy="254"/>
                      <a:chOff x="5151" y="3830"/>
                      <a:chExt cx="499" cy="254"/>
                    </a:xfrm>
                  </p:grpSpPr>
                  <p:grpSp>
                    <p:nvGrpSpPr>
                      <p:cNvPr id="36141" name="Group 45"/>
                      <p:cNvGrpSpPr>
                        <a:grpSpLocks/>
                      </p:cNvGrpSpPr>
                      <p:nvPr/>
                    </p:nvGrpSpPr>
                    <p:grpSpPr bwMode="auto">
                      <a:xfrm>
                        <a:off x="5151" y="3830"/>
                        <a:ext cx="499" cy="254"/>
                        <a:chOff x="5151" y="3830"/>
                        <a:chExt cx="499" cy="254"/>
                      </a:xfrm>
                    </p:grpSpPr>
                    <p:sp>
                      <p:nvSpPr>
                        <p:cNvPr id="36145" name="Freeform 46"/>
                        <p:cNvSpPr>
                          <a:spLocks/>
                        </p:cNvSpPr>
                        <p:nvPr/>
                      </p:nvSpPr>
                      <p:spPr bwMode="auto">
                        <a:xfrm>
                          <a:off x="5151" y="3898"/>
                          <a:ext cx="74" cy="72"/>
                        </a:xfrm>
                        <a:custGeom>
                          <a:avLst/>
                          <a:gdLst>
                            <a:gd name="T0" fmla="*/ 10 w 74"/>
                            <a:gd name="T1" fmla="*/ 0 h 72"/>
                            <a:gd name="T2" fmla="*/ 0 w 74"/>
                            <a:gd name="T3" fmla="*/ 50 h 72"/>
                            <a:gd name="T4" fmla="*/ 21 w 74"/>
                            <a:gd name="T5" fmla="*/ 43 h 72"/>
                            <a:gd name="T6" fmla="*/ 21 w 74"/>
                            <a:gd name="T7" fmla="*/ 72 h 72"/>
                            <a:gd name="T8" fmla="*/ 74 w 74"/>
                            <a:gd name="T9" fmla="*/ 62 h 72"/>
                            <a:gd name="T10" fmla="*/ 10 w 74"/>
                            <a:gd name="T11" fmla="*/ 0 h 72"/>
                            <a:gd name="T12" fmla="*/ 0 60000 65536"/>
                            <a:gd name="T13" fmla="*/ 0 60000 65536"/>
                            <a:gd name="T14" fmla="*/ 0 60000 65536"/>
                            <a:gd name="T15" fmla="*/ 0 60000 65536"/>
                            <a:gd name="T16" fmla="*/ 0 60000 65536"/>
                            <a:gd name="T17" fmla="*/ 0 60000 65536"/>
                            <a:gd name="T18" fmla="*/ 0 w 74"/>
                            <a:gd name="T19" fmla="*/ 0 h 72"/>
                            <a:gd name="T20" fmla="*/ 74 w 74"/>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74" h="72">
                              <a:moveTo>
                                <a:pt x="10" y="0"/>
                              </a:moveTo>
                              <a:lnTo>
                                <a:pt x="0" y="50"/>
                              </a:lnTo>
                              <a:lnTo>
                                <a:pt x="21" y="43"/>
                              </a:lnTo>
                              <a:lnTo>
                                <a:pt x="21" y="72"/>
                              </a:lnTo>
                              <a:lnTo>
                                <a:pt x="74" y="62"/>
                              </a:lnTo>
                              <a:lnTo>
                                <a:pt x="10" y="0"/>
                              </a:lnTo>
                              <a:close/>
                            </a:path>
                          </a:pathLst>
                        </a:custGeom>
                        <a:solidFill>
                          <a:srgbClr val="FFFFFF"/>
                        </a:solidFill>
                        <a:ln w="19050">
                          <a:solidFill>
                            <a:srgbClr val="000000"/>
                          </a:solidFill>
                          <a:round/>
                          <a:headEnd/>
                          <a:tailEnd/>
                        </a:ln>
                      </p:spPr>
                      <p:txBody>
                        <a:bodyPr/>
                        <a:lstStyle/>
                        <a:p>
                          <a:endParaRPr lang="en-US"/>
                        </a:p>
                      </p:txBody>
                    </p:sp>
                    <p:sp>
                      <p:nvSpPr>
                        <p:cNvPr id="36146" name="Freeform 47"/>
                        <p:cNvSpPr>
                          <a:spLocks/>
                        </p:cNvSpPr>
                        <p:nvPr/>
                      </p:nvSpPr>
                      <p:spPr bwMode="auto">
                        <a:xfrm>
                          <a:off x="5152" y="3830"/>
                          <a:ext cx="498" cy="254"/>
                        </a:xfrm>
                        <a:custGeom>
                          <a:avLst/>
                          <a:gdLst>
                            <a:gd name="T0" fmla="*/ 343 w 498"/>
                            <a:gd name="T1" fmla="*/ 251 h 254"/>
                            <a:gd name="T2" fmla="*/ 309 w 498"/>
                            <a:gd name="T3" fmla="*/ 234 h 254"/>
                            <a:gd name="T4" fmla="*/ 284 w 498"/>
                            <a:gd name="T5" fmla="*/ 219 h 254"/>
                            <a:gd name="T6" fmla="*/ 237 w 498"/>
                            <a:gd name="T7" fmla="*/ 209 h 254"/>
                            <a:gd name="T8" fmla="*/ 182 w 498"/>
                            <a:gd name="T9" fmla="*/ 203 h 254"/>
                            <a:gd name="T10" fmla="*/ 152 w 498"/>
                            <a:gd name="T11" fmla="*/ 193 h 254"/>
                            <a:gd name="T12" fmla="*/ 120 w 498"/>
                            <a:gd name="T13" fmla="*/ 180 h 254"/>
                            <a:gd name="T14" fmla="*/ 92 w 498"/>
                            <a:gd name="T15" fmla="*/ 161 h 254"/>
                            <a:gd name="T16" fmla="*/ 53 w 498"/>
                            <a:gd name="T17" fmla="*/ 135 h 254"/>
                            <a:gd name="T18" fmla="*/ 37 w 498"/>
                            <a:gd name="T19" fmla="*/ 120 h 254"/>
                            <a:gd name="T20" fmla="*/ 27 w 498"/>
                            <a:gd name="T21" fmla="*/ 103 h 254"/>
                            <a:gd name="T22" fmla="*/ 13 w 498"/>
                            <a:gd name="T23" fmla="*/ 95 h 254"/>
                            <a:gd name="T24" fmla="*/ 4 w 498"/>
                            <a:gd name="T25" fmla="*/ 78 h 254"/>
                            <a:gd name="T26" fmla="*/ 0 w 498"/>
                            <a:gd name="T27" fmla="*/ 48 h 254"/>
                            <a:gd name="T28" fmla="*/ 4 w 498"/>
                            <a:gd name="T29" fmla="*/ 21 h 254"/>
                            <a:gd name="T30" fmla="*/ 14 w 498"/>
                            <a:gd name="T31" fmla="*/ 5 h 254"/>
                            <a:gd name="T32" fmla="*/ 50 w 498"/>
                            <a:gd name="T33" fmla="*/ 0 h 254"/>
                            <a:gd name="T34" fmla="*/ 90 w 498"/>
                            <a:gd name="T35" fmla="*/ 5 h 254"/>
                            <a:gd name="T36" fmla="*/ 113 w 498"/>
                            <a:gd name="T37" fmla="*/ 23 h 254"/>
                            <a:gd name="T38" fmla="*/ 133 w 498"/>
                            <a:gd name="T39" fmla="*/ 40 h 254"/>
                            <a:gd name="T40" fmla="*/ 156 w 498"/>
                            <a:gd name="T41" fmla="*/ 56 h 254"/>
                            <a:gd name="T42" fmla="*/ 184 w 498"/>
                            <a:gd name="T43" fmla="*/ 73 h 254"/>
                            <a:gd name="T44" fmla="*/ 200 w 498"/>
                            <a:gd name="T45" fmla="*/ 85 h 254"/>
                            <a:gd name="T46" fmla="*/ 242 w 498"/>
                            <a:gd name="T47" fmla="*/ 103 h 254"/>
                            <a:gd name="T48" fmla="*/ 270 w 498"/>
                            <a:gd name="T49" fmla="*/ 106 h 254"/>
                            <a:gd name="T50" fmla="*/ 300 w 498"/>
                            <a:gd name="T51" fmla="*/ 111 h 254"/>
                            <a:gd name="T52" fmla="*/ 336 w 498"/>
                            <a:gd name="T53" fmla="*/ 120 h 254"/>
                            <a:gd name="T54" fmla="*/ 343 w 498"/>
                            <a:gd name="T55" fmla="*/ 110 h 254"/>
                            <a:gd name="T56" fmla="*/ 357 w 498"/>
                            <a:gd name="T57" fmla="*/ 103 h 254"/>
                            <a:gd name="T58" fmla="*/ 376 w 498"/>
                            <a:gd name="T59" fmla="*/ 101 h 254"/>
                            <a:gd name="T60" fmla="*/ 396 w 498"/>
                            <a:gd name="T61" fmla="*/ 106 h 254"/>
                            <a:gd name="T62" fmla="*/ 412 w 498"/>
                            <a:gd name="T63" fmla="*/ 115 h 254"/>
                            <a:gd name="T64" fmla="*/ 426 w 498"/>
                            <a:gd name="T65" fmla="*/ 128 h 254"/>
                            <a:gd name="T66" fmla="*/ 436 w 498"/>
                            <a:gd name="T67" fmla="*/ 153 h 254"/>
                            <a:gd name="T68" fmla="*/ 443 w 498"/>
                            <a:gd name="T69" fmla="*/ 181 h 254"/>
                            <a:gd name="T70" fmla="*/ 464 w 498"/>
                            <a:gd name="T71" fmla="*/ 193 h 254"/>
                            <a:gd name="T72" fmla="*/ 477 w 498"/>
                            <a:gd name="T73" fmla="*/ 203 h 254"/>
                            <a:gd name="T74" fmla="*/ 493 w 498"/>
                            <a:gd name="T75" fmla="*/ 223 h 254"/>
                            <a:gd name="T76" fmla="*/ 496 w 498"/>
                            <a:gd name="T77" fmla="*/ 238 h 254"/>
                            <a:gd name="T78" fmla="*/ 498 w 498"/>
                            <a:gd name="T79" fmla="*/ 254 h 254"/>
                            <a:gd name="T80" fmla="*/ 486 w 498"/>
                            <a:gd name="T81" fmla="*/ 249 h 254"/>
                            <a:gd name="T82" fmla="*/ 463 w 498"/>
                            <a:gd name="T83" fmla="*/ 243 h 254"/>
                            <a:gd name="T84" fmla="*/ 442 w 498"/>
                            <a:gd name="T85" fmla="*/ 239 h 254"/>
                            <a:gd name="T86" fmla="*/ 422 w 498"/>
                            <a:gd name="T87" fmla="*/ 244 h 254"/>
                            <a:gd name="T88" fmla="*/ 396 w 498"/>
                            <a:gd name="T89" fmla="*/ 251 h 254"/>
                            <a:gd name="T90" fmla="*/ 343 w 498"/>
                            <a:gd name="T91" fmla="*/ 251 h 25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8"/>
                            <a:gd name="T139" fmla="*/ 0 h 254"/>
                            <a:gd name="T140" fmla="*/ 498 w 498"/>
                            <a:gd name="T141" fmla="*/ 254 h 25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8" h="254">
                              <a:moveTo>
                                <a:pt x="343" y="251"/>
                              </a:moveTo>
                              <a:lnTo>
                                <a:pt x="309" y="234"/>
                              </a:lnTo>
                              <a:lnTo>
                                <a:pt x="284" y="219"/>
                              </a:lnTo>
                              <a:lnTo>
                                <a:pt x="237" y="209"/>
                              </a:lnTo>
                              <a:lnTo>
                                <a:pt x="182" y="203"/>
                              </a:lnTo>
                              <a:lnTo>
                                <a:pt x="152" y="193"/>
                              </a:lnTo>
                              <a:lnTo>
                                <a:pt x="120" y="180"/>
                              </a:lnTo>
                              <a:lnTo>
                                <a:pt x="92" y="161"/>
                              </a:lnTo>
                              <a:lnTo>
                                <a:pt x="53" y="135"/>
                              </a:lnTo>
                              <a:lnTo>
                                <a:pt x="37" y="120"/>
                              </a:lnTo>
                              <a:lnTo>
                                <a:pt x="27" y="103"/>
                              </a:lnTo>
                              <a:lnTo>
                                <a:pt x="13" y="95"/>
                              </a:lnTo>
                              <a:lnTo>
                                <a:pt x="4" y="78"/>
                              </a:lnTo>
                              <a:lnTo>
                                <a:pt x="0" y="48"/>
                              </a:lnTo>
                              <a:lnTo>
                                <a:pt x="4" y="21"/>
                              </a:lnTo>
                              <a:lnTo>
                                <a:pt x="14" y="5"/>
                              </a:lnTo>
                              <a:lnTo>
                                <a:pt x="50" y="0"/>
                              </a:lnTo>
                              <a:lnTo>
                                <a:pt x="90" y="5"/>
                              </a:lnTo>
                              <a:lnTo>
                                <a:pt x="113" y="23"/>
                              </a:lnTo>
                              <a:lnTo>
                                <a:pt x="133" y="40"/>
                              </a:lnTo>
                              <a:lnTo>
                                <a:pt x="156" y="56"/>
                              </a:lnTo>
                              <a:lnTo>
                                <a:pt x="184" y="73"/>
                              </a:lnTo>
                              <a:lnTo>
                                <a:pt x="200" y="85"/>
                              </a:lnTo>
                              <a:lnTo>
                                <a:pt x="242" y="103"/>
                              </a:lnTo>
                              <a:lnTo>
                                <a:pt x="270" y="106"/>
                              </a:lnTo>
                              <a:lnTo>
                                <a:pt x="300" y="111"/>
                              </a:lnTo>
                              <a:lnTo>
                                <a:pt x="336" y="120"/>
                              </a:lnTo>
                              <a:lnTo>
                                <a:pt x="343" y="110"/>
                              </a:lnTo>
                              <a:lnTo>
                                <a:pt x="357" y="103"/>
                              </a:lnTo>
                              <a:lnTo>
                                <a:pt x="376" y="101"/>
                              </a:lnTo>
                              <a:lnTo>
                                <a:pt x="396" y="106"/>
                              </a:lnTo>
                              <a:lnTo>
                                <a:pt x="412" y="115"/>
                              </a:lnTo>
                              <a:lnTo>
                                <a:pt x="426" y="128"/>
                              </a:lnTo>
                              <a:lnTo>
                                <a:pt x="436" y="153"/>
                              </a:lnTo>
                              <a:lnTo>
                                <a:pt x="443" y="181"/>
                              </a:lnTo>
                              <a:lnTo>
                                <a:pt x="464" y="193"/>
                              </a:lnTo>
                              <a:lnTo>
                                <a:pt x="477" y="203"/>
                              </a:lnTo>
                              <a:lnTo>
                                <a:pt x="493" y="223"/>
                              </a:lnTo>
                              <a:lnTo>
                                <a:pt x="496" y="238"/>
                              </a:lnTo>
                              <a:lnTo>
                                <a:pt x="498" y="254"/>
                              </a:lnTo>
                              <a:lnTo>
                                <a:pt x="486" y="249"/>
                              </a:lnTo>
                              <a:lnTo>
                                <a:pt x="463" y="243"/>
                              </a:lnTo>
                              <a:lnTo>
                                <a:pt x="442" y="239"/>
                              </a:lnTo>
                              <a:lnTo>
                                <a:pt x="422" y="244"/>
                              </a:lnTo>
                              <a:lnTo>
                                <a:pt x="396" y="251"/>
                              </a:lnTo>
                              <a:lnTo>
                                <a:pt x="343" y="251"/>
                              </a:lnTo>
                              <a:close/>
                            </a:path>
                          </a:pathLst>
                        </a:custGeom>
                        <a:solidFill>
                          <a:srgbClr val="00FF00"/>
                        </a:solidFill>
                        <a:ln w="19050">
                          <a:solidFill>
                            <a:srgbClr val="000000"/>
                          </a:solidFill>
                          <a:round/>
                          <a:headEnd/>
                          <a:tailEnd/>
                        </a:ln>
                      </p:spPr>
                      <p:txBody>
                        <a:bodyPr/>
                        <a:lstStyle/>
                        <a:p>
                          <a:endParaRPr lang="en-US"/>
                        </a:p>
                      </p:txBody>
                    </p:sp>
                  </p:grpSp>
                  <p:grpSp>
                    <p:nvGrpSpPr>
                      <p:cNvPr id="36142" name="Group 48"/>
                      <p:cNvGrpSpPr>
                        <a:grpSpLocks/>
                      </p:cNvGrpSpPr>
                      <p:nvPr/>
                    </p:nvGrpSpPr>
                    <p:grpSpPr bwMode="auto">
                      <a:xfrm>
                        <a:off x="5230" y="3861"/>
                        <a:ext cx="302" cy="150"/>
                        <a:chOff x="5230" y="3861"/>
                        <a:chExt cx="302" cy="150"/>
                      </a:xfrm>
                    </p:grpSpPr>
                    <p:sp>
                      <p:nvSpPr>
                        <p:cNvPr id="36143" name="Freeform 49"/>
                        <p:cNvSpPr>
                          <a:spLocks/>
                        </p:cNvSpPr>
                        <p:nvPr/>
                      </p:nvSpPr>
                      <p:spPr bwMode="auto">
                        <a:xfrm>
                          <a:off x="5445" y="3950"/>
                          <a:ext cx="87" cy="61"/>
                        </a:xfrm>
                        <a:custGeom>
                          <a:avLst/>
                          <a:gdLst>
                            <a:gd name="T0" fmla="*/ 0 w 87"/>
                            <a:gd name="T1" fmla="*/ 26 h 61"/>
                            <a:gd name="T2" fmla="*/ 11 w 87"/>
                            <a:gd name="T3" fmla="*/ 13 h 61"/>
                            <a:gd name="T4" fmla="*/ 20 w 87"/>
                            <a:gd name="T5" fmla="*/ 5 h 61"/>
                            <a:gd name="T6" fmla="*/ 34 w 87"/>
                            <a:gd name="T7" fmla="*/ 0 h 61"/>
                            <a:gd name="T8" fmla="*/ 50 w 87"/>
                            <a:gd name="T9" fmla="*/ 0 h 61"/>
                            <a:gd name="T10" fmla="*/ 60 w 87"/>
                            <a:gd name="T11" fmla="*/ 6 h 61"/>
                            <a:gd name="T12" fmla="*/ 71 w 87"/>
                            <a:gd name="T13" fmla="*/ 15 h 61"/>
                            <a:gd name="T14" fmla="*/ 80 w 87"/>
                            <a:gd name="T15" fmla="*/ 26 h 61"/>
                            <a:gd name="T16" fmla="*/ 85 w 87"/>
                            <a:gd name="T17" fmla="*/ 41 h 61"/>
                            <a:gd name="T18" fmla="*/ 87 w 87"/>
                            <a:gd name="T19" fmla="*/ 61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7"/>
                            <a:gd name="T31" fmla="*/ 0 h 61"/>
                            <a:gd name="T32" fmla="*/ 87 w 87"/>
                            <a:gd name="T33" fmla="*/ 61 h 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7" h="61">
                              <a:moveTo>
                                <a:pt x="0" y="26"/>
                              </a:moveTo>
                              <a:lnTo>
                                <a:pt x="11" y="13"/>
                              </a:lnTo>
                              <a:lnTo>
                                <a:pt x="20" y="5"/>
                              </a:lnTo>
                              <a:lnTo>
                                <a:pt x="34" y="0"/>
                              </a:lnTo>
                              <a:lnTo>
                                <a:pt x="50" y="0"/>
                              </a:lnTo>
                              <a:lnTo>
                                <a:pt x="60" y="6"/>
                              </a:lnTo>
                              <a:lnTo>
                                <a:pt x="71" y="15"/>
                              </a:lnTo>
                              <a:lnTo>
                                <a:pt x="80" y="26"/>
                              </a:lnTo>
                              <a:lnTo>
                                <a:pt x="85" y="41"/>
                              </a:lnTo>
                              <a:lnTo>
                                <a:pt x="87" y="61"/>
                              </a:lnTo>
                            </a:path>
                          </a:pathLst>
                        </a:custGeom>
                        <a:noFill/>
                        <a:ln w="19050">
                          <a:solidFill>
                            <a:srgbClr val="000000"/>
                          </a:solidFill>
                          <a:round/>
                          <a:headEnd/>
                          <a:tailEnd/>
                        </a:ln>
                      </p:spPr>
                      <p:txBody>
                        <a:bodyPr/>
                        <a:lstStyle/>
                        <a:p>
                          <a:endParaRPr lang="en-US"/>
                        </a:p>
                      </p:txBody>
                    </p:sp>
                    <p:sp>
                      <p:nvSpPr>
                        <p:cNvPr id="36144" name="Freeform 50"/>
                        <p:cNvSpPr>
                          <a:spLocks/>
                        </p:cNvSpPr>
                        <p:nvPr/>
                      </p:nvSpPr>
                      <p:spPr bwMode="auto">
                        <a:xfrm>
                          <a:off x="5230" y="3861"/>
                          <a:ext cx="64" cy="29"/>
                        </a:xfrm>
                        <a:custGeom>
                          <a:avLst/>
                          <a:gdLst>
                            <a:gd name="T0" fmla="*/ 0 w 64"/>
                            <a:gd name="T1" fmla="*/ 0 h 29"/>
                            <a:gd name="T2" fmla="*/ 18 w 64"/>
                            <a:gd name="T3" fmla="*/ 17 h 29"/>
                            <a:gd name="T4" fmla="*/ 32 w 64"/>
                            <a:gd name="T5" fmla="*/ 17 h 29"/>
                            <a:gd name="T6" fmla="*/ 51 w 64"/>
                            <a:gd name="T7" fmla="*/ 20 h 29"/>
                            <a:gd name="T8" fmla="*/ 64 w 64"/>
                            <a:gd name="T9" fmla="*/ 29 h 29"/>
                            <a:gd name="T10" fmla="*/ 0 60000 65536"/>
                            <a:gd name="T11" fmla="*/ 0 60000 65536"/>
                            <a:gd name="T12" fmla="*/ 0 60000 65536"/>
                            <a:gd name="T13" fmla="*/ 0 60000 65536"/>
                            <a:gd name="T14" fmla="*/ 0 60000 65536"/>
                            <a:gd name="T15" fmla="*/ 0 w 64"/>
                            <a:gd name="T16" fmla="*/ 0 h 29"/>
                            <a:gd name="T17" fmla="*/ 64 w 64"/>
                            <a:gd name="T18" fmla="*/ 29 h 29"/>
                          </a:gdLst>
                          <a:ahLst/>
                          <a:cxnLst>
                            <a:cxn ang="T10">
                              <a:pos x="T0" y="T1"/>
                            </a:cxn>
                            <a:cxn ang="T11">
                              <a:pos x="T2" y="T3"/>
                            </a:cxn>
                            <a:cxn ang="T12">
                              <a:pos x="T4" y="T5"/>
                            </a:cxn>
                            <a:cxn ang="T13">
                              <a:pos x="T6" y="T7"/>
                            </a:cxn>
                            <a:cxn ang="T14">
                              <a:pos x="T8" y="T9"/>
                            </a:cxn>
                          </a:cxnLst>
                          <a:rect l="T15" t="T16" r="T17" b="T18"/>
                          <a:pathLst>
                            <a:path w="64" h="29">
                              <a:moveTo>
                                <a:pt x="0" y="0"/>
                              </a:moveTo>
                              <a:lnTo>
                                <a:pt x="18" y="17"/>
                              </a:lnTo>
                              <a:lnTo>
                                <a:pt x="32" y="17"/>
                              </a:lnTo>
                              <a:lnTo>
                                <a:pt x="51" y="20"/>
                              </a:lnTo>
                              <a:lnTo>
                                <a:pt x="64" y="29"/>
                              </a:lnTo>
                            </a:path>
                          </a:pathLst>
                        </a:custGeom>
                        <a:noFill/>
                        <a:ln w="19050">
                          <a:solidFill>
                            <a:srgbClr val="000000"/>
                          </a:solidFill>
                          <a:round/>
                          <a:headEnd/>
                          <a:tailEnd/>
                        </a:ln>
                      </p:spPr>
                      <p:txBody>
                        <a:bodyPr/>
                        <a:lstStyle/>
                        <a:p>
                          <a:endParaRPr lang="en-US"/>
                        </a:p>
                      </p:txBody>
                    </p:sp>
                  </p:grpSp>
                </p:grpSp>
              </p:grpSp>
            </p:grpSp>
          </p:grpSp>
          <p:grpSp>
            <p:nvGrpSpPr>
              <p:cNvPr id="36109" name="Group 51"/>
              <p:cNvGrpSpPr>
                <a:grpSpLocks/>
              </p:cNvGrpSpPr>
              <p:nvPr/>
            </p:nvGrpSpPr>
            <p:grpSpPr bwMode="auto">
              <a:xfrm>
                <a:off x="1815" y="1613"/>
                <a:ext cx="2275" cy="2215"/>
                <a:chOff x="1815" y="1613"/>
                <a:chExt cx="2275" cy="2215"/>
              </a:xfrm>
            </p:grpSpPr>
            <p:grpSp>
              <p:nvGrpSpPr>
                <p:cNvPr id="36110" name="Group 52"/>
                <p:cNvGrpSpPr>
                  <a:grpSpLocks/>
                </p:cNvGrpSpPr>
                <p:nvPr/>
              </p:nvGrpSpPr>
              <p:grpSpPr bwMode="auto">
                <a:xfrm>
                  <a:off x="1815" y="1613"/>
                  <a:ext cx="2275" cy="2132"/>
                  <a:chOff x="1815" y="1613"/>
                  <a:chExt cx="2275" cy="2132"/>
                </a:xfrm>
              </p:grpSpPr>
              <p:grpSp>
                <p:nvGrpSpPr>
                  <p:cNvPr id="36118" name="Group 53"/>
                  <p:cNvGrpSpPr>
                    <a:grpSpLocks/>
                  </p:cNvGrpSpPr>
                  <p:nvPr/>
                </p:nvGrpSpPr>
                <p:grpSpPr bwMode="auto">
                  <a:xfrm>
                    <a:off x="1953" y="1754"/>
                    <a:ext cx="2054" cy="1991"/>
                    <a:chOff x="1953" y="1754"/>
                    <a:chExt cx="2054" cy="1991"/>
                  </a:xfrm>
                </p:grpSpPr>
                <p:grpSp>
                  <p:nvGrpSpPr>
                    <p:cNvPr id="36120" name="Group 54"/>
                    <p:cNvGrpSpPr>
                      <a:grpSpLocks/>
                    </p:cNvGrpSpPr>
                    <p:nvPr/>
                  </p:nvGrpSpPr>
                  <p:grpSpPr bwMode="auto">
                    <a:xfrm>
                      <a:off x="1953" y="1754"/>
                      <a:ext cx="2054" cy="1991"/>
                      <a:chOff x="1953" y="1754"/>
                      <a:chExt cx="2054" cy="1991"/>
                    </a:xfrm>
                  </p:grpSpPr>
                  <p:grpSp>
                    <p:nvGrpSpPr>
                      <p:cNvPr id="36130" name="Group 55"/>
                      <p:cNvGrpSpPr>
                        <a:grpSpLocks/>
                      </p:cNvGrpSpPr>
                      <p:nvPr/>
                    </p:nvGrpSpPr>
                    <p:grpSpPr bwMode="auto">
                      <a:xfrm>
                        <a:off x="1953" y="1776"/>
                        <a:ext cx="2054" cy="1969"/>
                        <a:chOff x="1953" y="1776"/>
                        <a:chExt cx="2054" cy="1969"/>
                      </a:xfrm>
                    </p:grpSpPr>
                    <p:sp>
                      <p:nvSpPr>
                        <p:cNvPr id="36132" name="Freeform 56"/>
                        <p:cNvSpPr>
                          <a:spLocks/>
                        </p:cNvSpPr>
                        <p:nvPr/>
                      </p:nvSpPr>
                      <p:spPr bwMode="auto">
                        <a:xfrm>
                          <a:off x="1953" y="1779"/>
                          <a:ext cx="2054" cy="1966"/>
                        </a:xfrm>
                        <a:custGeom>
                          <a:avLst/>
                          <a:gdLst>
                            <a:gd name="T0" fmla="*/ 7 w 2054"/>
                            <a:gd name="T1" fmla="*/ 0 h 1966"/>
                            <a:gd name="T2" fmla="*/ 28 w 2054"/>
                            <a:gd name="T3" fmla="*/ 47 h 1966"/>
                            <a:gd name="T4" fmla="*/ 53 w 2054"/>
                            <a:gd name="T5" fmla="*/ 87 h 1966"/>
                            <a:gd name="T6" fmla="*/ 48 w 2054"/>
                            <a:gd name="T7" fmla="*/ 160 h 1966"/>
                            <a:gd name="T8" fmla="*/ 76 w 2054"/>
                            <a:gd name="T9" fmla="*/ 290 h 1966"/>
                            <a:gd name="T10" fmla="*/ 97 w 2054"/>
                            <a:gd name="T11" fmla="*/ 352 h 1966"/>
                            <a:gd name="T12" fmla="*/ 92 w 2054"/>
                            <a:gd name="T13" fmla="*/ 400 h 1966"/>
                            <a:gd name="T14" fmla="*/ 106 w 2054"/>
                            <a:gd name="T15" fmla="*/ 435 h 1966"/>
                            <a:gd name="T16" fmla="*/ 108 w 2054"/>
                            <a:gd name="T17" fmla="*/ 550 h 1966"/>
                            <a:gd name="T18" fmla="*/ 87 w 2054"/>
                            <a:gd name="T19" fmla="*/ 640 h 1966"/>
                            <a:gd name="T20" fmla="*/ 74 w 2054"/>
                            <a:gd name="T21" fmla="*/ 726 h 1966"/>
                            <a:gd name="T22" fmla="*/ 74 w 2054"/>
                            <a:gd name="T23" fmla="*/ 825 h 1966"/>
                            <a:gd name="T24" fmla="*/ 81 w 2054"/>
                            <a:gd name="T25" fmla="*/ 865 h 1966"/>
                            <a:gd name="T26" fmla="*/ 90 w 2054"/>
                            <a:gd name="T27" fmla="*/ 966 h 1966"/>
                            <a:gd name="T28" fmla="*/ 42 w 2054"/>
                            <a:gd name="T29" fmla="*/ 1238 h 1966"/>
                            <a:gd name="T30" fmla="*/ 34 w 2054"/>
                            <a:gd name="T31" fmla="*/ 1521 h 1966"/>
                            <a:gd name="T32" fmla="*/ 42 w 2054"/>
                            <a:gd name="T33" fmla="*/ 1717 h 1966"/>
                            <a:gd name="T34" fmla="*/ 0 w 2054"/>
                            <a:gd name="T35" fmla="*/ 1846 h 1966"/>
                            <a:gd name="T36" fmla="*/ 11 w 2054"/>
                            <a:gd name="T37" fmla="*/ 1884 h 1966"/>
                            <a:gd name="T38" fmla="*/ 124 w 2054"/>
                            <a:gd name="T39" fmla="*/ 1876 h 1966"/>
                            <a:gd name="T40" fmla="*/ 282 w 2054"/>
                            <a:gd name="T41" fmla="*/ 1881 h 1966"/>
                            <a:gd name="T42" fmla="*/ 415 w 2054"/>
                            <a:gd name="T43" fmla="*/ 1904 h 1966"/>
                            <a:gd name="T44" fmla="*/ 526 w 2054"/>
                            <a:gd name="T45" fmla="*/ 1916 h 1966"/>
                            <a:gd name="T46" fmla="*/ 679 w 2054"/>
                            <a:gd name="T47" fmla="*/ 1949 h 1966"/>
                            <a:gd name="T48" fmla="*/ 1059 w 2054"/>
                            <a:gd name="T49" fmla="*/ 1959 h 1966"/>
                            <a:gd name="T50" fmla="*/ 1389 w 2054"/>
                            <a:gd name="T51" fmla="*/ 1959 h 1966"/>
                            <a:gd name="T52" fmla="*/ 1571 w 2054"/>
                            <a:gd name="T53" fmla="*/ 1966 h 1966"/>
                            <a:gd name="T54" fmla="*/ 1862 w 2054"/>
                            <a:gd name="T55" fmla="*/ 1929 h 1966"/>
                            <a:gd name="T56" fmla="*/ 1941 w 2054"/>
                            <a:gd name="T57" fmla="*/ 1919 h 1966"/>
                            <a:gd name="T58" fmla="*/ 1994 w 2054"/>
                            <a:gd name="T59" fmla="*/ 1901 h 1966"/>
                            <a:gd name="T60" fmla="*/ 2038 w 2054"/>
                            <a:gd name="T61" fmla="*/ 1851 h 1966"/>
                            <a:gd name="T62" fmla="*/ 2036 w 2054"/>
                            <a:gd name="T63" fmla="*/ 1819 h 1966"/>
                            <a:gd name="T64" fmla="*/ 2054 w 2054"/>
                            <a:gd name="T65" fmla="*/ 1766 h 1966"/>
                            <a:gd name="T66" fmla="*/ 2036 w 2054"/>
                            <a:gd name="T67" fmla="*/ 1684 h 1966"/>
                            <a:gd name="T68" fmla="*/ 2005 w 2054"/>
                            <a:gd name="T69" fmla="*/ 1594 h 1966"/>
                            <a:gd name="T70" fmla="*/ 2005 w 2054"/>
                            <a:gd name="T71" fmla="*/ 1509 h 1966"/>
                            <a:gd name="T72" fmla="*/ 1991 w 2054"/>
                            <a:gd name="T73" fmla="*/ 1394 h 1966"/>
                            <a:gd name="T74" fmla="*/ 2001 w 2054"/>
                            <a:gd name="T75" fmla="*/ 1273 h 1966"/>
                            <a:gd name="T76" fmla="*/ 1980 w 2054"/>
                            <a:gd name="T77" fmla="*/ 1171 h 1966"/>
                            <a:gd name="T78" fmla="*/ 1980 w 2054"/>
                            <a:gd name="T79" fmla="*/ 908 h 1966"/>
                            <a:gd name="T80" fmla="*/ 1973 w 2054"/>
                            <a:gd name="T81" fmla="*/ 796 h 1966"/>
                            <a:gd name="T82" fmla="*/ 1984 w 2054"/>
                            <a:gd name="T83" fmla="*/ 708 h 1966"/>
                            <a:gd name="T84" fmla="*/ 1969 w 2054"/>
                            <a:gd name="T85" fmla="*/ 671 h 1966"/>
                            <a:gd name="T86" fmla="*/ 1982 w 2054"/>
                            <a:gd name="T87" fmla="*/ 465 h 1966"/>
                            <a:gd name="T88" fmla="*/ 1968 w 2054"/>
                            <a:gd name="T89" fmla="*/ 415 h 1966"/>
                            <a:gd name="T90" fmla="*/ 2017 w 2054"/>
                            <a:gd name="T91" fmla="*/ 305 h 1966"/>
                            <a:gd name="T92" fmla="*/ 1991 w 2054"/>
                            <a:gd name="T93" fmla="*/ 0 h 1966"/>
                            <a:gd name="T94" fmla="*/ 7 w 2054"/>
                            <a:gd name="T95" fmla="*/ 0 h 196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54"/>
                            <a:gd name="T145" fmla="*/ 0 h 1966"/>
                            <a:gd name="T146" fmla="*/ 2054 w 2054"/>
                            <a:gd name="T147" fmla="*/ 1966 h 196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54" h="1966">
                              <a:moveTo>
                                <a:pt x="7" y="0"/>
                              </a:moveTo>
                              <a:lnTo>
                                <a:pt x="28" y="47"/>
                              </a:lnTo>
                              <a:lnTo>
                                <a:pt x="53" y="87"/>
                              </a:lnTo>
                              <a:lnTo>
                                <a:pt x="48" y="160"/>
                              </a:lnTo>
                              <a:lnTo>
                                <a:pt x="76" y="290"/>
                              </a:lnTo>
                              <a:lnTo>
                                <a:pt x="97" y="352"/>
                              </a:lnTo>
                              <a:lnTo>
                                <a:pt x="92" y="400"/>
                              </a:lnTo>
                              <a:lnTo>
                                <a:pt x="106" y="435"/>
                              </a:lnTo>
                              <a:lnTo>
                                <a:pt x="108" y="550"/>
                              </a:lnTo>
                              <a:lnTo>
                                <a:pt x="87" y="640"/>
                              </a:lnTo>
                              <a:lnTo>
                                <a:pt x="74" y="726"/>
                              </a:lnTo>
                              <a:lnTo>
                                <a:pt x="74" y="825"/>
                              </a:lnTo>
                              <a:lnTo>
                                <a:pt x="81" y="865"/>
                              </a:lnTo>
                              <a:lnTo>
                                <a:pt x="90" y="966"/>
                              </a:lnTo>
                              <a:lnTo>
                                <a:pt x="42" y="1238"/>
                              </a:lnTo>
                              <a:lnTo>
                                <a:pt x="34" y="1521"/>
                              </a:lnTo>
                              <a:lnTo>
                                <a:pt x="42" y="1717"/>
                              </a:lnTo>
                              <a:lnTo>
                                <a:pt x="0" y="1846"/>
                              </a:lnTo>
                              <a:lnTo>
                                <a:pt x="11" y="1884"/>
                              </a:lnTo>
                              <a:lnTo>
                                <a:pt x="124" y="1876"/>
                              </a:lnTo>
                              <a:lnTo>
                                <a:pt x="282" y="1881"/>
                              </a:lnTo>
                              <a:lnTo>
                                <a:pt x="415" y="1904"/>
                              </a:lnTo>
                              <a:lnTo>
                                <a:pt x="526" y="1916"/>
                              </a:lnTo>
                              <a:lnTo>
                                <a:pt x="679" y="1949"/>
                              </a:lnTo>
                              <a:lnTo>
                                <a:pt x="1059" y="1959"/>
                              </a:lnTo>
                              <a:lnTo>
                                <a:pt x="1389" y="1959"/>
                              </a:lnTo>
                              <a:lnTo>
                                <a:pt x="1571" y="1966"/>
                              </a:lnTo>
                              <a:lnTo>
                                <a:pt x="1862" y="1929"/>
                              </a:lnTo>
                              <a:lnTo>
                                <a:pt x="1941" y="1919"/>
                              </a:lnTo>
                              <a:lnTo>
                                <a:pt x="1994" y="1901"/>
                              </a:lnTo>
                              <a:lnTo>
                                <a:pt x="2038" y="1851"/>
                              </a:lnTo>
                              <a:lnTo>
                                <a:pt x="2036" y="1819"/>
                              </a:lnTo>
                              <a:lnTo>
                                <a:pt x="2054" y="1766"/>
                              </a:lnTo>
                              <a:lnTo>
                                <a:pt x="2036" y="1684"/>
                              </a:lnTo>
                              <a:lnTo>
                                <a:pt x="2005" y="1594"/>
                              </a:lnTo>
                              <a:lnTo>
                                <a:pt x="2005" y="1509"/>
                              </a:lnTo>
                              <a:lnTo>
                                <a:pt x="1991" y="1394"/>
                              </a:lnTo>
                              <a:lnTo>
                                <a:pt x="2001" y="1273"/>
                              </a:lnTo>
                              <a:lnTo>
                                <a:pt x="1980" y="1171"/>
                              </a:lnTo>
                              <a:lnTo>
                                <a:pt x="1980" y="908"/>
                              </a:lnTo>
                              <a:lnTo>
                                <a:pt x="1973" y="796"/>
                              </a:lnTo>
                              <a:lnTo>
                                <a:pt x="1984" y="708"/>
                              </a:lnTo>
                              <a:lnTo>
                                <a:pt x="1969" y="671"/>
                              </a:lnTo>
                              <a:lnTo>
                                <a:pt x="1982" y="465"/>
                              </a:lnTo>
                              <a:lnTo>
                                <a:pt x="1968" y="415"/>
                              </a:lnTo>
                              <a:lnTo>
                                <a:pt x="2017" y="305"/>
                              </a:lnTo>
                              <a:lnTo>
                                <a:pt x="1991" y="0"/>
                              </a:lnTo>
                              <a:lnTo>
                                <a:pt x="7" y="0"/>
                              </a:lnTo>
                              <a:close/>
                            </a:path>
                          </a:pathLst>
                        </a:custGeom>
                        <a:solidFill>
                          <a:srgbClr val="9F3F00"/>
                        </a:solidFill>
                        <a:ln w="19050">
                          <a:solidFill>
                            <a:srgbClr val="000000"/>
                          </a:solidFill>
                          <a:round/>
                          <a:headEnd/>
                          <a:tailEnd/>
                        </a:ln>
                      </p:spPr>
                      <p:txBody>
                        <a:bodyPr/>
                        <a:lstStyle/>
                        <a:p>
                          <a:endParaRPr lang="en-US"/>
                        </a:p>
                      </p:txBody>
                    </p:sp>
                    <p:sp>
                      <p:nvSpPr>
                        <p:cNvPr id="36133" name="Freeform 57"/>
                        <p:cNvSpPr>
                          <a:spLocks/>
                        </p:cNvSpPr>
                        <p:nvPr/>
                      </p:nvSpPr>
                      <p:spPr bwMode="auto">
                        <a:xfrm>
                          <a:off x="1953" y="1777"/>
                          <a:ext cx="198" cy="1884"/>
                        </a:xfrm>
                        <a:custGeom>
                          <a:avLst/>
                          <a:gdLst>
                            <a:gd name="T0" fmla="*/ 7 w 198"/>
                            <a:gd name="T1" fmla="*/ 0 h 1884"/>
                            <a:gd name="T2" fmla="*/ 28 w 198"/>
                            <a:gd name="T3" fmla="*/ 47 h 1884"/>
                            <a:gd name="T4" fmla="*/ 53 w 198"/>
                            <a:gd name="T5" fmla="*/ 87 h 1884"/>
                            <a:gd name="T6" fmla="*/ 48 w 198"/>
                            <a:gd name="T7" fmla="*/ 160 h 1884"/>
                            <a:gd name="T8" fmla="*/ 76 w 198"/>
                            <a:gd name="T9" fmla="*/ 290 h 1884"/>
                            <a:gd name="T10" fmla="*/ 97 w 198"/>
                            <a:gd name="T11" fmla="*/ 352 h 1884"/>
                            <a:gd name="T12" fmla="*/ 92 w 198"/>
                            <a:gd name="T13" fmla="*/ 400 h 1884"/>
                            <a:gd name="T14" fmla="*/ 106 w 198"/>
                            <a:gd name="T15" fmla="*/ 435 h 1884"/>
                            <a:gd name="T16" fmla="*/ 108 w 198"/>
                            <a:gd name="T17" fmla="*/ 550 h 1884"/>
                            <a:gd name="T18" fmla="*/ 87 w 198"/>
                            <a:gd name="T19" fmla="*/ 640 h 1884"/>
                            <a:gd name="T20" fmla="*/ 74 w 198"/>
                            <a:gd name="T21" fmla="*/ 727 h 1884"/>
                            <a:gd name="T22" fmla="*/ 74 w 198"/>
                            <a:gd name="T23" fmla="*/ 825 h 1884"/>
                            <a:gd name="T24" fmla="*/ 81 w 198"/>
                            <a:gd name="T25" fmla="*/ 865 h 1884"/>
                            <a:gd name="T26" fmla="*/ 90 w 198"/>
                            <a:gd name="T27" fmla="*/ 967 h 1884"/>
                            <a:gd name="T28" fmla="*/ 42 w 198"/>
                            <a:gd name="T29" fmla="*/ 1238 h 1884"/>
                            <a:gd name="T30" fmla="*/ 34 w 198"/>
                            <a:gd name="T31" fmla="*/ 1521 h 1884"/>
                            <a:gd name="T32" fmla="*/ 42 w 198"/>
                            <a:gd name="T33" fmla="*/ 1718 h 1884"/>
                            <a:gd name="T34" fmla="*/ 0 w 198"/>
                            <a:gd name="T35" fmla="*/ 1846 h 1884"/>
                            <a:gd name="T36" fmla="*/ 11 w 198"/>
                            <a:gd name="T37" fmla="*/ 1884 h 1884"/>
                            <a:gd name="T38" fmla="*/ 141 w 198"/>
                            <a:gd name="T39" fmla="*/ 1879 h 1884"/>
                            <a:gd name="T40" fmla="*/ 134 w 198"/>
                            <a:gd name="T41" fmla="*/ 1749 h 1884"/>
                            <a:gd name="T42" fmla="*/ 124 w 198"/>
                            <a:gd name="T43" fmla="*/ 1591 h 1884"/>
                            <a:gd name="T44" fmla="*/ 108 w 198"/>
                            <a:gd name="T45" fmla="*/ 1396 h 1884"/>
                            <a:gd name="T46" fmla="*/ 113 w 198"/>
                            <a:gd name="T47" fmla="*/ 1336 h 1884"/>
                            <a:gd name="T48" fmla="*/ 131 w 198"/>
                            <a:gd name="T49" fmla="*/ 1148 h 1884"/>
                            <a:gd name="T50" fmla="*/ 173 w 198"/>
                            <a:gd name="T51" fmla="*/ 947 h 1884"/>
                            <a:gd name="T52" fmla="*/ 198 w 198"/>
                            <a:gd name="T53" fmla="*/ 713 h 1884"/>
                            <a:gd name="T54" fmla="*/ 192 w 198"/>
                            <a:gd name="T55" fmla="*/ 525 h 1884"/>
                            <a:gd name="T56" fmla="*/ 185 w 198"/>
                            <a:gd name="T57" fmla="*/ 320 h 1884"/>
                            <a:gd name="T58" fmla="*/ 161 w 198"/>
                            <a:gd name="T59" fmla="*/ 200 h 1884"/>
                            <a:gd name="T60" fmla="*/ 152 w 198"/>
                            <a:gd name="T61" fmla="*/ 152 h 1884"/>
                            <a:gd name="T62" fmla="*/ 161 w 198"/>
                            <a:gd name="T63" fmla="*/ 0 h 1884"/>
                            <a:gd name="T64" fmla="*/ 7 w 198"/>
                            <a:gd name="T65" fmla="*/ 0 h 18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8"/>
                            <a:gd name="T100" fmla="*/ 0 h 1884"/>
                            <a:gd name="T101" fmla="*/ 198 w 198"/>
                            <a:gd name="T102" fmla="*/ 1884 h 18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8" h="1884">
                              <a:moveTo>
                                <a:pt x="7" y="0"/>
                              </a:moveTo>
                              <a:lnTo>
                                <a:pt x="28" y="47"/>
                              </a:lnTo>
                              <a:lnTo>
                                <a:pt x="53" y="87"/>
                              </a:lnTo>
                              <a:lnTo>
                                <a:pt x="48" y="160"/>
                              </a:lnTo>
                              <a:lnTo>
                                <a:pt x="76" y="290"/>
                              </a:lnTo>
                              <a:lnTo>
                                <a:pt x="97" y="352"/>
                              </a:lnTo>
                              <a:lnTo>
                                <a:pt x="92" y="400"/>
                              </a:lnTo>
                              <a:lnTo>
                                <a:pt x="106" y="435"/>
                              </a:lnTo>
                              <a:lnTo>
                                <a:pt x="108" y="550"/>
                              </a:lnTo>
                              <a:lnTo>
                                <a:pt x="87" y="640"/>
                              </a:lnTo>
                              <a:lnTo>
                                <a:pt x="74" y="727"/>
                              </a:lnTo>
                              <a:lnTo>
                                <a:pt x="74" y="825"/>
                              </a:lnTo>
                              <a:lnTo>
                                <a:pt x="81" y="865"/>
                              </a:lnTo>
                              <a:lnTo>
                                <a:pt x="90" y="967"/>
                              </a:lnTo>
                              <a:lnTo>
                                <a:pt x="42" y="1238"/>
                              </a:lnTo>
                              <a:lnTo>
                                <a:pt x="34" y="1521"/>
                              </a:lnTo>
                              <a:lnTo>
                                <a:pt x="42" y="1718"/>
                              </a:lnTo>
                              <a:lnTo>
                                <a:pt x="0" y="1846"/>
                              </a:lnTo>
                              <a:lnTo>
                                <a:pt x="11" y="1884"/>
                              </a:lnTo>
                              <a:lnTo>
                                <a:pt x="141" y="1879"/>
                              </a:lnTo>
                              <a:lnTo>
                                <a:pt x="134" y="1749"/>
                              </a:lnTo>
                              <a:lnTo>
                                <a:pt x="124" y="1591"/>
                              </a:lnTo>
                              <a:lnTo>
                                <a:pt x="108" y="1396"/>
                              </a:lnTo>
                              <a:lnTo>
                                <a:pt x="113" y="1336"/>
                              </a:lnTo>
                              <a:lnTo>
                                <a:pt x="131" y="1148"/>
                              </a:lnTo>
                              <a:lnTo>
                                <a:pt x="173" y="947"/>
                              </a:lnTo>
                              <a:lnTo>
                                <a:pt x="198" y="713"/>
                              </a:lnTo>
                              <a:lnTo>
                                <a:pt x="192" y="525"/>
                              </a:lnTo>
                              <a:lnTo>
                                <a:pt x="185" y="320"/>
                              </a:lnTo>
                              <a:lnTo>
                                <a:pt x="161" y="200"/>
                              </a:lnTo>
                              <a:lnTo>
                                <a:pt x="152" y="152"/>
                              </a:lnTo>
                              <a:lnTo>
                                <a:pt x="161" y="0"/>
                              </a:lnTo>
                              <a:lnTo>
                                <a:pt x="7" y="0"/>
                              </a:lnTo>
                              <a:close/>
                            </a:path>
                          </a:pathLst>
                        </a:custGeom>
                        <a:solidFill>
                          <a:srgbClr val="7F5F3F"/>
                        </a:solidFill>
                        <a:ln w="19050">
                          <a:solidFill>
                            <a:srgbClr val="000000"/>
                          </a:solidFill>
                          <a:round/>
                          <a:headEnd/>
                          <a:tailEnd/>
                        </a:ln>
                      </p:spPr>
                      <p:txBody>
                        <a:bodyPr/>
                        <a:lstStyle/>
                        <a:p>
                          <a:endParaRPr lang="en-US"/>
                        </a:p>
                      </p:txBody>
                    </p:sp>
                    <p:sp>
                      <p:nvSpPr>
                        <p:cNvPr id="36134" name="Freeform 58"/>
                        <p:cNvSpPr>
                          <a:spLocks/>
                        </p:cNvSpPr>
                        <p:nvPr/>
                      </p:nvSpPr>
                      <p:spPr bwMode="auto">
                        <a:xfrm>
                          <a:off x="2354" y="1776"/>
                          <a:ext cx="1178" cy="1969"/>
                        </a:xfrm>
                        <a:custGeom>
                          <a:avLst/>
                          <a:gdLst>
                            <a:gd name="T0" fmla="*/ 76 w 1178"/>
                            <a:gd name="T1" fmla="*/ 0 h 1969"/>
                            <a:gd name="T2" fmla="*/ 102 w 1178"/>
                            <a:gd name="T3" fmla="*/ 155 h 1969"/>
                            <a:gd name="T4" fmla="*/ 123 w 1178"/>
                            <a:gd name="T5" fmla="*/ 218 h 1969"/>
                            <a:gd name="T6" fmla="*/ 127 w 1178"/>
                            <a:gd name="T7" fmla="*/ 350 h 1969"/>
                            <a:gd name="T8" fmla="*/ 157 w 1178"/>
                            <a:gd name="T9" fmla="*/ 629 h 1969"/>
                            <a:gd name="T10" fmla="*/ 146 w 1178"/>
                            <a:gd name="T11" fmla="*/ 778 h 1969"/>
                            <a:gd name="T12" fmla="*/ 114 w 1178"/>
                            <a:gd name="T13" fmla="*/ 938 h 1969"/>
                            <a:gd name="T14" fmla="*/ 144 w 1178"/>
                            <a:gd name="T15" fmla="*/ 1013 h 1969"/>
                            <a:gd name="T16" fmla="*/ 155 w 1178"/>
                            <a:gd name="T17" fmla="*/ 1098 h 1969"/>
                            <a:gd name="T18" fmla="*/ 160 w 1178"/>
                            <a:gd name="T19" fmla="*/ 1232 h 1969"/>
                            <a:gd name="T20" fmla="*/ 134 w 1178"/>
                            <a:gd name="T21" fmla="*/ 1321 h 1969"/>
                            <a:gd name="T22" fmla="*/ 88 w 1178"/>
                            <a:gd name="T23" fmla="*/ 1422 h 1969"/>
                            <a:gd name="T24" fmla="*/ 91 w 1178"/>
                            <a:gd name="T25" fmla="*/ 1702 h 1969"/>
                            <a:gd name="T26" fmla="*/ 0 w 1178"/>
                            <a:gd name="T27" fmla="*/ 1862 h 1969"/>
                            <a:gd name="T28" fmla="*/ 1 w 1178"/>
                            <a:gd name="T29" fmla="*/ 1904 h 1969"/>
                            <a:gd name="T30" fmla="*/ 139 w 1178"/>
                            <a:gd name="T31" fmla="*/ 1920 h 1969"/>
                            <a:gd name="T32" fmla="*/ 268 w 1178"/>
                            <a:gd name="T33" fmla="*/ 1952 h 1969"/>
                            <a:gd name="T34" fmla="*/ 594 w 1178"/>
                            <a:gd name="T35" fmla="*/ 1960 h 1969"/>
                            <a:gd name="T36" fmla="*/ 912 w 1178"/>
                            <a:gd name="T37" fmla="*/ 1962 h 1969"/>
                            <a:gd name="T38" fmla="*/ 1166 w 1178"/>
                            <a:gd name="T39" fmla="*/ 1969 h 1969"/>
                            <a:gd name="T40" fmla="*/ 1163 w 1178"/>
                            <a:gd name="T41" fmla="*/ 1764 h 1969"/>
                            <a:gd name="T42" fmla="*/ 1178 w 1178"/>
                            <a:gd name="T43" fmla="*/ 1347 h 1969"/>
                            <a:gd name="T44" fmla="*/ 1126 w 1178"/>
                            <a:gd name="T45" fmla="*/ 1237 h 1969"/>
                            <a:gd name="T46" fmla="*/ 1057 w 1178"/>
                            <a:gd name="T47" fmla="*/ 1093 h 1969"/>
                            <a:gd name="T48" fmla="*/ 1051 w 1178"/>
                            <a:gd name="T49" fmla="*/ 1021 h 1969"/>
                            <a:gd name="T50" fmla="*/ 1060 w 1178"/>
                            <a:gd name="T51" fmla="*/ 884 h 1969"/>
                            <a:gd name="T52" fmla="*/ 1097 w 1178"/>
                            <a:gd name="T53" fmla="*/ 619 h 1969"/>
                            <a:gd name="T54" fmla="*/ 1073 w 1178"/>
                            <a:gd name="T55" fmla="*/ 516 h 1969"/>
                            <a:gd name="T56" fmla="*/ 1104 w 1178"/>
                            <a:gd name="T57" fmla="*/ 365 h 1969"/>
                            <a:gd name="T58" fmla="*/ 1147 w 1178"/>
                            <a:gd name="T59" fmla="*/ 283 h 1969"/>
                            <a:gd name="T60" fmla="*/ 1113 w 1178"/>
                            <a:gd name="T61" fmla="*/ 0 h 1969"/>
                            <a:gd name="T62" fmla="*/ 76 w 1178"/>
                            <a:gd name="T63" fmla="*/ 0 h 19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78"/>
                            <a:gd name="T97" fmla="*/ 0 h 1969"/>
                            <a:gd name="T98" fmla="*/ 1178 w 1178"/>
                            <a:gd name="T99" fmla="*/ 1969 h 196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78" h="1969">
                              <a:moveTo>
                                <a:pt x="76" y="0"/>
                              </a:moveTo>
                              <a:lnTo>
                                <a:pt x="102" y="155"/>
                              </a:lnTo>
                              <a:lnTo>
                                <a:pt x="123" y="218"/>
                              </a:lnTo>
                              <a:lnTo>
                                <a:pt x="127" y="350"/>
                              </a:lnTo>
                              <a:lnTo>
                                <a:pt x="157" y="629"/>
                              </a:lnTo>
                              <a:lnTo>
                                <a:pt x="146" y="778"/>
                              </a:lnTo>
                              <a:lnTo>
                                <a:pt x="114" y="938"/>
                              </a:lnTo>
                              <a:lnTo>
                                <a:pt x="144" y="1013"/>
                              </a:lnTo>
                              <a:lnTo>
                                <a:pt x="155" y="1098"/>
                              </a:lnTo>
                              <a:lnTo>
                                <a:pt x="160" y="1232"/>
                              </a:lnTo>
                              <a:lnTo>
                                <a:pt x="134" y="1321"/>
                              </a:lnTo>
                              <a:lnTo>
                                <a:pt x="88" y="1422"/>
                              </a:lnTo>
                              <a:lnTo>
                                <a:pt x="91" y="1702"/>
                              </a:lnTo>
                              <a:lnTo>
                                <a:pt x="0" y="1862"/>
                              </a:lnTo>
                              <a:lnTo>
                                <a:pt x="1" y="1904"/>
                              </a:lnTo>
                              <a:lnTo>
                                <a:pt x="139" y="1920"/>
                              </a:lnTo>
                              <a:lnTo>
                                <a:pt x="268" y="1952"/>
                              </a:lnTo>
                              <a:lnTo>
                                <a:pt x="594" y="1960"/>
                              </a:lnTo>
                              <a:lnTo>
                                <a:pt x="912" y="1962"/>
                              </a:lnTo>
                              <a:lnTo>
                                <a:pt x="1166" y="1969"/>
                              </a:lnTo>
                              <a:lnTo>
                                <a:pt x="1163" y="1764"/>
                              </a:lnTo>
                              <a:lnTo>
                                <a:pt x="1178" y="1347"/>
                              </a:lnTo>
                              <a:lnTo>
                                <a:pt x="1126" y="1237"/>
                              </a:lnTo>
                              <a:lnTo>
                                <a:pt x="1057" y="1093"/>
                              </a:lnTo>
                              <a:lnTo>
                                <a:pt x="1051" y="1021"/>
                              </a:lnTo>
                              <a:lnTo>
                                <a:pt x="1060" y="884"/>
                              </a:lnTo>
                              <a:lnTo>
                                <a:pt x="1097" y="619"/>
                              </a:lnTo>
                              <a:lnTo>
                                <a:pt x="1073" y="516"/>
                              </a:lnTo>
                              <a:lnTo>
                                <a:pt x="1104" y="365"/>
                              </a:lnTo>
                              <a:lnTo>
                                <a:pt x="1147" y="283"/>
                              </a:lnTo>
                              <a:lnTo>
                                <a:pt x="1113" y="0"/>
                              </a:lnTo>
                              <a:lnTo>
                                <a:pt x="76" y="0"/>
                              </a:lnTo>
                              <a:close/>
                            </a:path>
                          </a:pathLst>
                        </a:custGeom>
                        <a:solidFill>
                          <a:srgbClr val="BF7F3F"/>
                        </a:solidFill>
                        <a:ln w="19050">
                          <a:solidFill>
                            <a:srgbClr val="000000"/>
                          </a:solidFill>
                          <a:round/>
                          <a:headEnd/>
                          <a:tailEnd/>
                        </a:ln>
                      </p:spPr>
                      <p:txBody>
                        <a:bodyPr/>
                        <a:lstStyle/>
                        <a:p>
                          <a:endParaRPr lang="en-US"/>
                        </a:p>
                      </p:txBody>
                    </p:sp>
                  </p:grpSp>
                  <p:sp>
                    <p:nvSpPr>
                      <p:cNvPr id="36131" name="Freeform 59"/>
                      <p:cNvSpPr>
                        <a:spLocks/>
                      </p:cNvSpPr>
                      <p:nvPr/>
                    </p:nvSpPr>
                    <p:spPr bwMode="auto">
                      <a:xfrm>
                        <a:off x="1958" y="1754"/>
                        <a:ext cx="2012" cy="367"/>
                      </a:xfrm>
                      <a:custGeom>
                        <a:avLst/>
                        <a:gdLst>
                          <a:gd name="T0" fmla="*/ 0 w 2012"/>
                          <a:gd name="T1" fmla="*/ 8 h 367"/>
                          <a:gd name="T2" fmla="*/ 45 w 2012"/>
                          <a:gd name="T3" fmla="*/ 113 h 367"/>
                          <a:gd name="T4" fmla="*/ 76 w 2012"/>
                          <a:gd name="T5" fmla="*/ 137 h 367"/>
                          <a:gd name="T6" fmla="*/ 97 w 2012"/>
                          <a:gd name="T7" fmla="*/ 188 h 367"/>
                          <a:gd name="T8" fmla="*/ 112 w 2012"/>
                          <a:gd name="T9" fmla="*/ 223 h 367"/>
                          <a:gd name="T10" fmla="*/ 195 w 2012"/>
                          <a:gd name="T11" fmla="*/ 197 h 367"/>
                          <a:gd name="T12" fmla="*/ 255 w 2012"/>
                          <a:gd name="T13" fmla="*/ 155 h 367"/>
                          <a:gd name="T14" fmla="*/ 309 w 2012"/>
                          <a:gd name="T15" fmla="*/ 172 h 367"/>
                          <a:gd name="T16" fmla="*/ 341 w 2012"/>
                          <a:gd name="T17" fmla="*/ 342 h 367"/>
                          <a:gd name="T18" fmla="*/ 480 w 2012"/>
                          <a:gd name="T19" fmla="*/ 238 h 367"/>
                          <a:gd name="T20" fmla="*/ 606 w 2012"/>
                          <a:gd name="T21" fmla="*/ 170 h 367"/>
                          <a:gd name="T22" fmla="*/ 616 w 2012"/>
                          <a:gd name="T23" fmla="*/ 183 h 367"/>
                          <a:gd name="T24" fmla="*/ 682 w 2012"/>
                          <a:gd name="T25" fmla="*/ 188 h 367"/>
                          <a:gd name="T26" fmla="*/ 706 w 2012"/>
                          <a:gd name="T27" fmla="*/ 267 h 367"/>
                          <a:gd name="T28" fmla="*/ 761 w 2012"/>
                          <a:gd name="T29" fmla="*/ 253 h 367"/>
                          <a:gd name="T30" fmla="*/ 791 w 2012"/>
                          <a:gd name="T31" fmla="*/ 367 h 367"/>
                          <a:gd name="T32" fmla="*/ 881 w 2012"/>
                          <a:gd name="T33" fmla="*/ 297 h 367"/>
                          <a:gd name="T34" fmla="*/ 974 w 2012"/>
                          <a:gd name="T35" fmla="*/ 262 h 367"/>
                          <a:gd name="T36" fmla="*/ 1036 w 2012"/>
                          <a:gd name="T37" fmla="*/ 177 h 367"/>
                          <a:gd name="T38" fmla="*/ 1080 w 2012"/>
                          <a:gd name="T39" fmla="*/ 202 h 367"/>
                          <a:gd name="T40" fmla="*/ 1119 w 2012"/>
                          <a:gd name="T41" fmla="*/ 300 h 367"/>
                          <a:gd name="T42" fmla="*/ 1197 w 2012"/>
                          <a:gd name="T43" fmla="*/ 227 h 367"/>
                          <a:gd name="T44" fmla="*/ 1252 w 2012"/>
                          <a:gd name="T45" fmla="*/ 265 h 367"/>
                          <a:gd name="T46" fmla="*/ 1350 w 2012"/>
                          <a:gd name="T47" fmla="*/ 182 h 367"/>
                          <a:gd name="T48" fmla="*/ 1375 w 2012"/>
                          <a:gd name="T49" fmla="*/ 202 h 367"/>
                          <a:gd name="T50" fmla="*/ 1407 w 2012"/>
                          <a:gd name="T51" fmla="*/ 212 h 367"/>
                          <a:gd name="T52" fmla="*/ 1439 w 2012"/>
                          <a:gd name="T53" fmla="*/ 338 h 367"/>
                          <a:gd name="T54" fmla="*/ 1488 w 2012"/>
                          <a:gd name="T55" fmla="*/ 267 h 367"/>
                          <a:gd name="T56" fmla="*/ 1560 w 2012"/>
                          <a:gd name="T57" fmla="*/ 197 h 367"/>
                          <a:gd name="T58" fmla="*/ 1596 w 2012"/>
                          <a:gd name="T59" fmla="*/ 230 h 367"/>
                          <a:gd name="T60" fmla="*/ 1668 w 2012"/>
                          <a:gd name="T61" fmla="*/ 168 h 367"/>
                          <a:gd name="T62" fmla="*/ 1724 w 2012"/>
                          <a:gd name="T63" fmla="*/ 182 h 367"/>
                          <a:gd name="T64" fmla="*/ 1747 w 2012"/>
                          <a:gd name="T65" fmla="*/ 208 h 367"/>
                          <a:gd name="T66" fmla="*/ 1760 w 2012"/>
                          <a:gd name="T67" fmla="*/ 262 h 367"/>
                          <a:gd name="T68" fmla="*/ 1781 w 2012"/>
                          <a:gd name="T69" fmla="*/ 200 h 367"/>
                          <a:gd name="T70" fmla="*/ 1788 w 2012"/>
                          <a:gd name="T71" fmla="*/ 178 h 367"/>
                          <a:gd name="T72" fmla="*/ 1864 w 2012"/>
                          <a:gd name="T73" fmla="*/ 157 h 367"/>
                          <a:gd name="T74" fmla="*/ 1977 w 2012"/>
                          <a:gd name="T75" fmla="*/ 147 h 367"/>
                          <a:gd name="T76" fmla="*/ 2012 w 2012"/>
                          <a:gd name="T77" fmla="*/ 0 h 367"/>
                          <a:gd name="T78" fmla="*/ 0 w 2012"/>
                          <a:gd name="T79" fmla="*/ 8 h 36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12"/>
                          <a:gd name="T121" fmla="*/ 0 h 367"/>
                          <a:gd name="T122" fmla="*/ 2012 w 2012"/>
                          <a:gd name="T123" fmla="*/ 367 h 36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12" h="367">
                            <a:moveTo>
                              <a:pt x="0" y="8"/>
                            </a:moveTo>
                            <a:lnTo>
                              <a:pt x="45" y="113"/>
                            </a:lnTo>
                            <a:lnTo>
                              <a:pt x="76" y="137"/>
                            </a:lnTo>
                            <a:lnTo>
                              <a:pt x="97" y="188"/>
                            </a:lnTo>
                            <a:lnTo>
                              <a:pt x="112" y="223"/>
                            </a:lnTo>
                            <a:lnTo>
                              <a:pt x="195" y="197"/>
                            </a:lnTo>
                            <a:lnTo>
                              <a:pt x="255" y="155"/>
                            </a:lnTo>
                            <a:lnTo>
                              <a:pt x="309" y="172"/>
                            </a:lnTo>
                            <a:lnTo>
                              <a:pt x="341" y="342"/>
                            </a:lnTo>
                            <a:lnTo>
                              <a:pt x="480" y="238"/>
                            </a:lnTo>
                            <a:lnTo>
                              <a:pt x="606" y="170"/>
                            </a:lnTo>
                            <a:lnTo>
                              <a:pt x="616" y="183"/>
                            </a:lnTo>
                            <a:lnTo>
                              <a:pt x="682" y="188"/>
                            </a:lnTo>
                            <a:lnTo>
                              <a:pt x="706" y="267"/>
                            </a:lnTo>
                            <a:lnTo>
                              <a:pt x="761" y="253"/>
                            </a:lnTo>
                            <a:lnTo>
                              <a:pt x="791" y="367"/>
                            </a:lnTo>
                            <a:lnTo>
                              <a:pt x="881" y="297"/>
                            </a:lnTo>
                            <a:lnTo>
                              <a:pt x="974" y="262"/>
                            </a:lnTo>
                            <a:lnTo>
                              <a:pt x="1036" y="177"/>
                            </a:lnTo>
                            <a:lnTo>
                              <a:pt x="1080" y="202"/>
                            </a:lnTo>
                            <a:lnTo>
                              <a:pt x="1119" y="300"/>
                            </a:lnTo>
                            <a:lnTo>
                              <a:pt x="1197" y="227"/>
                            </a:lnTo>
                            <a:lnTo>
                              <a:pt x="1252" y="265"/>
                            </a:lnTo>
                            <a:lnTo>
                              <a:pt x="1350" y="182"/>
                            </a:lnTo>
                            <a:lnTo>
                              <a:pt x="1375" y="202"/>
                            </a:lnTo>
                            <a:lnTo>
                              <a:pt x="1407" y="212"/>
                            </a:lnTo>
                            <a:lnTo>
                              <a:pt x="1439" y="338"/>
                            </a:lnTo>
                            <a:lnTo>
                              <a:pt x="1488" y="267"/>
                            </a:lnTo>
                            <a:lnTo>
                              <a:pt x="1560" y="197"/>
                            </a:lnTo>
                            <a:lnTo>
                              <a:pt x="1596" y="230"/>
                            </a:lnTo>
                            <a:lnTo>
                              <a:pt x="1668" y="168"/>
                            </a:lnTo>
                            <a:lnTo>
                              <a:pt x="1724" y="182"/>
                            </a:lnTo>
                            <a:lnTo>
                              <a:pt x="1747" y="208"/>
                            </a:lnTo>
                            <a:lnTo>
                              <a:pt x="1760" y="262"/>
                            </a:lnTo>
                            <a:lnTo>
                              <a:pt x="1781" y="200"/>
                            </a:lnTo>
                            <a:lnTo>
                              <a:pt x="1788" y="178"/>
                            </a:lnTo>
                            <a:lnTo>
                              <a:pt x="1864" y="157"/>
                            </a:lnTo>
                            <a:lnTo>
                              <a:pt x="1977" y="147"/>
                            </a:lnTo>
                            <a:lnTo>
                              <a:pt x="2012" y="0"/>
                            </a:lnTo>
                            <a:lnTo>
                              <a:pt x="0" y="8"/>
                            </a:lnTo>
                            <a:close/>
                          </a:path>
                        </a:pathLst>
                      </a:custGeom>
                      <a:solidFill>
                        <a:srgbClr val="3F1F00"/>
                      </a:solidFill>
                      <a:ln w="19050">
                        <a:solidFill>
                          <a:srgbClr val="000000"/>
                        </a:solidFill>
                        <a:round/>
                        <a:headEnd/>
                        <a:tailEnd/>
                      </a:ln>
                    </p:spPr>
                    <p:txBody>
                      <a:bodyPr/>
                      <a:lstStyle/>
                      <a:p>
                        <a:endParaRPr lang="en-US"/>
                      </a:p>
                    </p:txBody>
                  </p:sp>
                </p:grpSp>
                <p:grpSp>
                  <p:nvGrpSpPr>
                    <p:cNvPr id="36121" name="Group 60"/>
                    <p:cNvGrpSpPr>
                      <a:grpSpLocks/>
                    </p:cNvGrpSpPr>
                    <p:nvPr/>
                  </p:nvGrpSpPr>
                  <p:grpSpPr bwMode="auto">
                    <a:xfrm>
                      <a:off x="2101" y="1827"/>
                      <a:ext cx="1853" cy="1909"/>
                      <a:chOff x="2101" y="1827"/>
                      <a:chExt cx="1853" cy="1909"/>
                    </a:xfrm>
                  </p:grpSpPr>
                  <p:sp>
                    <p:nvSpPr>
                      <p:cNvPr id="36122" name="Freeform 61"/>
                      <p:cNvSpPr>
                        <a:spLocks/>
                      </p:cNvSpPr>
                      <p:nvPr/>
                    </p:nvSpPr>
                    <p:spPr bwMode="auto">
                      <a:xfrm>
                        <a:off x="2101" y="1837"/>
                        <a:ext cx="16" cy="127"/>
                      </a:xfrm>
                      <a:custGeom>
                        <a:avLst/>
                        <a:gdLst>
                          <a:gd name="T0" fmla="*/ 9 w 16"/>
                          <a:gd name="T1" fmla="*/ 127 h 127"/>
                          <a:gd name="T2" fmla="*/ 0 w 16"/>
                          <a:gd name="T3" fmla="*/ 92 h 127"/>
                          <a:gd name="T4" fmla="*/ 16 w 16"/>
                          <a:gd name="T5" fmla="*/ 0 h 127"/>
                          <a:gd name="T6" fmla="*/ 0 60000 65536"/>
                          <a:gd name="T7" fmla="*/ 0 60000 65536"/>
                          <a:gd name="T8" fmla="*/ 0 60000 65536"/>
                          <a:gd name="T9" fmla="*/ 0 w 16"/>
                          <a:gd name="T10" fmla="*/ 0 h 127"/>
                          <a:gd name="T11" fmla="*/ 16 w 16"/>
                          <a:gd name="T12" fmla="*/ 127 h 127"/>
                        </a:gdLst>
                        <a:ahLst/>
                        <a:cxnLst>
                          <a:cxn ang="T6">
                            <a:pos x="T0" y="T1"/>
                          </a:cxn>
                          <a:cxn ang="T7">
                            <a:pos x="T2" y="T3"/>
                          </a:cxn>
                          <a:cxn ang="T8">
                            <a:pos x="T4" y="T5"/>
                          </a:cxn>
                        </a:cxnLst>
                        <a:rect l="T9" t="T10" r="T11" b="T12"/>
                        <a:pathLst>
                          <a:path w="16" h="127">
                            <a:moveTo>
                              <a:pt x="9" y="127"/>
                            </a:moveTo>
                            <a:lnTo>
                              <a:pt x="0" y="92"/>
                            </a:lnTo>
                            <a:lnTo>
                              <a:pt x="16" y="0"/>
                            </a:lnTo>
                          </a:path>
                        </a:pathLst>
                      </a:custGeom>
                      <a:noFill/>
                      <a:ln w="19050">
                        <a:solidFill>
                          <a:srgbClr val="000000"/>
                        </a:solidFill>
                        <a:round/>
                        <a:headEnd/>
                        <a:tailEnd/>
                      </a:ln>
                    </p:spPr>
                    <p:txBody>
                      <a:bodyPr/>
                      <a:lstStyle/>
                      <a:p>
                        <a:endParaRPr lang="en-US"/>
                      </a:p>
                    </p:txBody>
                  </p:sp>
                  <p:sp>
                    <p:nvSpPr>
                      <p:cNvPr id="36123" name="Freeform 62"/>
                      <p:cNvSpPr>
                        <a:spLocks/>
                      </p:cNvSpPr>
                      <p:nvPr/>
                    </p:nvSpPr>
                    <p:spPr bwMode="auto">
                      <a:xfrm>
                        <a:off x="2216" y="1827"/>
                        <a:ext cx="164" cy="1826"/>
                      </a:xfrm>
                      <a:custGeom>
                        <a:avLst/>
                        <a:gdLst>
                          <a:gd name="T0" fmla="*/ 143 w 164"/>
                          <a:gd name="T1" fmla="*/ 0 h 1826"/>
                          <a:gd name="T2" fmla="*/ 159 w 164"/>
                          <a:gd name="T3" fmla="*/ 210 h 1826"/>
                          <a:gd name="T4" fmla="*/ 164 w 164"/>
                          <a:gd name="T5" fmla="*/ 545 h 1826"/>
                          <a:gd name="T6" fmla="*/ 154 w 164"/>
                          <a:gd name="T7" fmla="*/ 670 h 1826"/>
                          <a:gd name="T8" fmla="*/ 95 w 164"/>
                          <a:gd name="T9" fmla="*/ 810 h 1826"/>
                          <a:gd name="T10" fmla="*/ 101 w 164"/>
                          <a:gd name="T11" fmla="*/ 910 h 1826"/>
                          <a:gd name="T12" fmla="*/ 127 w 164"/>
                          <a:gd name="T13" fmla="*/ 1155 h 1826"/>
                          <a:gd name="T14" fmla="*/ 53 w 164"/>
                          <a:gd name="T15" fmla="*/ 1430 h 1826"/>
                          <a:gd name="T16" fmla="*/ 42 w 164"/>
                          <a:gd name="T17" fmla="*/ 1610 h 1826"/>
                          <a:gd name="T18" fmla="*/ 0 w 164"/>
                          <a:gd name="T19" fmla="*/ 1826 h 18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4"/>
                          <a:gd name="T31" fmla="*/ 0 h 1826"/>
                          <a:gd name="T32" fmla="*/ 164 w 164"/>
                          <a:gd name="T33" fmla="*/ 1826 h 18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4" h="1826">
                            <a:moveTo>
                              <a:pt x="143" y="0"/>
                            </a:moveTo>
                            <a:lnTo>
                              <a:pt x="159" y="210"/>
                            </a:lnTo>
                            <a:lnTo>
                              <a:pt x="164" y="545"/>
                            </a:lnTo>
                            <a:lnTo>
                              <a:pt x="154" y="670"/>
                            </a:lnTo>
                            <a:lnTo>
                              <a:pt x="95" y="810"/>
                            </a:lnTo>
                            <a:lnTo>
                              <a:pt x="101" y="910"/>
                            </a:lnTo>
                            <a:lnTo>
                              <a:pt x="127" y="1155"/>
                            </a:lnTo>
                            <a:lnTo>
                              <a:pt x="53" y="1430"/>
                            </a:lnTo>
                            <a:lnTo>
                              <a:pt x="42" y="1610"/>
                            </a:lnTo>
                            <a:lnTo>
                              <a:pt x="0" y="1826"/>
                            </a:lnTo>
                          </a:path>
                        </a:pathLst>
                      </a:custGeom>
                      <a:noFill/>
                      <a:ln w="19050">
                        <a:solidFill>
                          <a:srgbClr val="000000"/>
                        </a:solidFill>
                        <a:round/>
                        <a:headEnd/>
                        <a:tailEnd/>
                      </a:ln>
                    </p:spPr>
                    <p:txBody>
                      <a:bodyPr/>
                      <a:lstStyle/>
                      <a:p>
                        <a:endParaRPr lang="en-US"/>
                      </a:p>
                    </p:txBody>
                  </p:sp>
                  <p:sp>
                    <p:nvSpPr>
                      <p:cNvPr id="36124" name="Freeform 63"/>
                      <p:cNvSpPr>
                        <a:spLocks/>
                      </p:cNvSpPr>
                      <p:nvPr/>
                    </p:nvSpPr>
                    <p:spPr bwMode="auto">
                      <a:xfrm>
                        <a:off x="2698" y="1827"/>
                        <a:ext cx="100" cy="1896"/>
                      </a:xfrm>
                      <a:custGeom>
                        <a:avLst/>
                        <a:gdLst>
                          <a:gd name="T0" fmla="*/ 79 w 100"/>
                          <a:gd name="T1" fmla="*/ 0 h 1896"/>
                          <a:gd name="T2" fmla="*/ 63 w 100"/>
                          <a:gd name="T3" fmla="*/ 180 h 1896"/>
                          <a:gd name="T4" fmla="*/ 0 w 100"/>
                          <a:gd name="T5" fmla="*/ 620 h 1896"/>
                          <a:gd name="T6" fmla="*/ 63 w 100"/>
                          <a:gd name="T7" fmla="*/ 980 h 1896"/>
                          <a:gd name="T8" fmla="*/ 42 w 100"/>
                          <a:gd name="T9" fmla="*/ 1150 h 1896"/>
                          <a:gd name="T10" fmla="*/ 26 w 100"/>
                          <a:gd name="T11" fmla="*/ 1290 h 1896"/>
                          <a:gd name="T12" fmla="*/ 100 w 100"/>
                          <a:gd name="T13" fmla="*/ 1525 h 1896"/>
                          <a:gd name="T14" fmla="*/ 37 w 100"/>
                          <a:gd name="T15" fmla="*/ 1896 h 1896"/>
                          <a:gd name="T16" fmla="*/ 0 60000 65536"/>
                          <a:gd name="T17" fmla="*/ 0 60000 65536"/>
                          <a:gd name="T18" fmla="*/ 0 60000 65536"/>
                          <a:gd name="T19" fmla="*/ 0 60000 65536"/>
                          <a:gd name="T20" fmla="*/ 0 60000 65536"/>
                          <a:gd name="T21" fmla="*/ 0 60000 65536"/>
                          <a:gd name="T22" fmla="*/ 0 60000 65536"/>
                          <a:gd name="T23" fmla="*/ 0 60000 65536"/>
                          <a:gd name="T24" fmla="*/ 0 w 100"/>
                          <a:gd name="T25" fmla="*/ 0 h 1896"/>
                          <a:gd name="T26" fmla="*/ 100 w 100"/>
                          <a:gd name="T27" fmla="*/ 1896 h 18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0" h="1896">
                            <a:moveTo>
                              <a:pt x="79" y="0"/>
                            </a:moveTo>
                            <a:lnTo>
                              <a:pt x="63" y="180"/>
                            </a:lnTo>
                            <a:lnTo>
                              <a:pt x="0" y="620"/>
                            </a:lnTo>
                            <a:lnTo>
                              <a:pt x="63" y="980"/>
                            </a:lnTo>
                            <a:lnTo>
                              <a:pt x="42" y="1150"/>
                            </a:lnTo>
                            <a:lnTo>
                              <a:pt x="26" y="1290"/>
                            </a:lnTo>
                            <a:lnTo>
                              <a:pt x="100" y="1525"/>
                            </a:lnTo>
                            <a:lnTo>
                              <a:pt x="37" y="1896"/>
                            </a:lnTo>
                          </a:path>
                        </a:pathLst>
                      </a:custGeom>
                      <a:noFill/>
                      <a:ln w="19050">
                        <a:solidFill>
                          <a:srgbClr val="000000"/>
                        </a:solidFill>
                        <a:round/>
                        <a:headEnd/>
                        <a:tailEnd/>
                      </a:ln>
                    </p:spPr>
                    <p:txBody>
                      <a:bodyPr/>
                      <a:lstStyle/>
                      <a:p>
                        <a:endParaRPr lang="en-US"/>
                      </a:p>
                    </p:txBody>
                  </p:sp>
                  <p:sp>
                    <p:nvSpPr>
                      <p:cNvPr id="36125" name="Freeform 64"/>
                      <p:cNvSpPr>
                        <a:spLocks/>
                      </p:cNvSpPr>
                      <p:nvPr/>
                    </p:nvSpPr>
                    <p:spPr bwMode="auto">
                      <a:xfrm>
                        <a:off x="3005" y="2267"/>
                        <a:ext cx="206" cy="1469"/>
                      </a:xfrm>
                      <a:custGeom>
                        <a:avLst/>
                        <a:gdLst>
                          <a:gd name="T0" fmla="*/ 47 w 206"/>
                          <a:gd name="T1" fmla="*/ 0 h 1469"/>
                          <a:gd name="T2" fmla="*/ 0 w 206"/>
                          <a:gd name="T3" fmla="*/ 290 h 1469"/>
                          <a:gd name="T4" fmla="*/ 16 w 206"/>
                          <a:gd name="T5" fmla="*/ 540 h 1469"/>
                          <a:gd name="T6" fmla="*/ 137 w 206"/>
                          <a:gd name="T7" fmla="*/ 915 h 1469"/>
                          <a:gd name="T8" fmla="*/ 127 w 206"/>
                          <a:gd name="T9" fmla="*/ 1075 h 1469"/>
                          <a:gd name="T10" fmla="*/ 185 w 206"/>
                          <a:gd name="T11" fmla="*/ 1175 h 1469"/>
                          <a:gd name="T12" fmla="*/ 206 w 206"/>
                          <a:gd name="T13" fmla="*/ 1469 h 1469"/>
                          <a:gd name="T14" fmla="*/ 0 60000 65536"/>
                          <a:gd name="T15" fmla="*/ 0 60000 65536"/>
                          <a:gd name="T16" fmla="*/ 0 60000 65536"/>
                          <a:gd name="T17" fmla="*/ 0 60000 65536"/>
                          <a:gd name="T18" fmla="*/ 0 60000 65536"/>
                          <a:gd name="T19" fmla="*/ 0 60000 65536"/>
                          <a:gd name="T20" fmla="*/ 0 60000 65536"/>
                          <a:gd name="T21" fmla="*/ 0 w 206"/>
                          <a:gd name="T22" fmla="*/ 0 h 1469"/>
                          <a:gd name="T23" fmla="*/ 206 w 206"/>
                          <a:gd name="T24" fmla="*/ 1469 h 14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6" h="1469">
                            <a:moveTo>
                              <a:pt x="47" y="0"/>
                            </a:moveTo>
                            <a:lnTo>
                              <a:pt x="0" y="290"/>
                            </a:lnTo>
                            <a:lnTo>
                              <a:pt x="16" y="540"/>
                            </a:lnTo>
                            <a:lnTo>
                              <a:pt x="137" y="915"/>
                            </a:lnTo>
                            <a:lnTo>
                              <a:pt x="127" y="1075"/>
                            </a:lnTo>
                            <a:lnTo>
                              <a:pt x="185" y="1175"/>
                            </a:lnTo>
                            <a:lnTo>
                              <a:pt x="206" y="1469"/>
                            </a:lnTo>
                          </a:path>
                        </a:pathLst>
                      </a:custGeom>
                      <a:noFill/>
                      <a:ln w="19050">
                        <a:solidFill>
                          <a:srgbClr val="000000"/>
                        </a:solidFill>
                        <a:round/>
                        <a:headEnd/>
                        <a:tailEnd/>
                      </a:ln>
                    </p:spPr>
                    <p:txBody>
                      <a:bodyPr/>
                      <a:lstStyle/>
                      <a:p>
                        <a:endParaRPr lang="en-US"/>
                      </a:p>
                    </p:txBody>
                  </p:sp>
                  <p:sp>
                    <p:nvSpPr>
                      <p:cNvPr id="36126" name="Freeform 65"/>
                      <p:cNvSpPr>
                        <a:spLocks/>
                      </p:cNvSpPr>
                      <p:nvPr/>
                    </p:nvSpPr>
                    <p:spPr bwMode="auto">
                      <a:xfrm>
                        <a:off x="3577" y="1847"/>
                        <a:ext cx="158" cy="1871"/>
                      </a:xfrm>
                      <a:custGeom>
                        <a:avLst/>
                        <a:gdLst>
                          <a:gd name="T0" fmla="*/ 58 w 158"/>
                          <a:gd name="T1" fmla="*/ 0 h 1871"/>
                          <a:gd name="T2" fmla="*/ 121 w 158"/>
                          <a:gd name="T3" fmla="*/ 290 h 1871"/>
                          <a:gd name="T4" fmla="*/ 26 w 158"/>
                          <a:gd name="T5" fmla="*/ 535 h 1871"/>
                          <a:gd name="T6" fmla="*/ 0 w 158"/>
                          <a:gd name="T7" fmla="*/ 730 h 1871"/>
                          <a:gd name="T8" fmla="*/ 31 w 158"/>
                          <a:gd name="T9" fmla="*/ 910 h 1871"/>
                          <a:gd name="T10" fmla="*/ 111 w 158"/>
                          <a:gd name="T11" fmla="*/ 1095 h 1871"/>
                          <a:gd name="T12" fmla="*/ 158 w 158"/>
                          <a:gd name="T13" fmla="*/ 1190 h 1871"/>
                          <a:gd name="T14" fmla="*/ 116 w 158"/>
                          <a:gd name="T15" fmla="*/ 1500 h 1871"/>
                          <a:gd name="T16" fmla="*/ 153 w 158"/>
                          <a:gd name="T17" fmla="*/ 1575 h 1871"/>
                          <a:gd name="T18" fmla="*/ 123 w 158"/>
                          <a:gd name="T19" fmla="*/ 1871 h 18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8"/>
                          <a:gd name="T31" fmla="*/ 0 h 1871"/>
                          <a:gd name="T32" fmla="*/ 158 w 158"/>
                          <a:gd name="T33" fmla="*/ 1871 h 18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8" h="1871">
                            <a:moveTo>
                              <a:pt x="58" y="0"/>
                            </a:moveTo>
                            <a:lnTo>
                              <a:pt x="121" y="290"/>
                            </a:lnTo>
                            <a:lnTo>
                              <a:pt x="26" y="535"/>
                            </a:lnTo>
                            <a:lnTo>
                              <a:pt x="0" y="730"/>
                            </a:lnTo>
                            <a:lnTo>
                              <a:pt x="31" y="910"/>
                            </a:lnTo>
                            <a:lnTo>
                              <a:pt x="111" y="1095"/>
                            </a:lnTo>
                            <a:lnTo>
                              <a:pt x="158" y="1190"/>
                            </a:lnTo>
                            <a:lnTo>
                              <a:pt x="116" y="1500"/>
                            </a:lnTo>
                            <a:lnTo>
                              <a:pt x="153" y="1575"/>
                            </a:lnTo>
                            <a:lnTo>
                              <a:pt x="123" y="1871"/>
                            </a:lnTo>
                          </a:path>
                        </a:pathLst>
                      </a:custGeom>
                      <a:noFill/>
                      <a:ln w="19050">
                        <a:solidFill>
                          <a:srgbClr val="000000"/>
                        </a:solidFill>
                        <a:round/>
                        <a:headEnd/>
                        <a:tailEnd/>
                      </a:ln>
                    </p:spPr>
                    <p:txBody>
                      <a:bodyPr/>
                      <a:lstStyle/>
                      <a:p>
                        <a:endParaRPr lang="en-US"/>
                      </a:p>
                    </p:txBody>
                  </p:sp>
                  <p:sp>
                    <p:nvSpPr>
                      <p:cNvPr id="36127" name="Freeform 66"/>
                      <p:cNvSpPr>
                        <a:spLocks/>
                      </p:cNvSpPr>
                      <p:nvPr/>
                    </p:nvSpPr>
                    <p:spPr bwMode="auto">
                      <a:xfrm>
                        <a:off x="3804" y="1837"/>
                        <a:ext cx="133" cy="1215"/>
                      </a:xfrm>
                      <a:custGeom>
                        <a:avLst/>
                        <a:gdLst>
                          <a:gd name="T0" fmla="*/ 5 w 133"/>
                          <a:gd name="T1" fmla="*/ 0 h 1215"/>
                          <a:gd name="T2" fmla="*/ 0 w 133"/>
                          <a:gd name="T3" fmla="*/ 280 h 1215"/>
                          <a:gd name="T4" fmla="*/ 58 w 133"/>
                          <a:gd name="T5" fmla="*/ 425 h 1215"/>
                          <a:gd name="T6" fmla="*/ 11 w 133"/>
                          <a:gd name="T7" fmla="*/ 680 h 1215"/>
                          <a:gd name="T8" fmla="*/ 43 w 133"/>
                          <a:gd name="T9" fmla="*/ 830 h 1215"/>
                          <a:gd name="T10" fmla="*/ 133 w 133"/>
                          <a:gd name="T11" fmla="*/ 1215 h 1215"/>
                          <a:gd name="T12" fmla="*/ 0 60000 65536"/>
                          <a:gd name="T13" fmla="*/ 0 60000 65536"/>
                          <a:gd name="T14" fmla="*/ 0 60000 65536"/>
                          <a:gd name="T15" fmla="*/ 0 60000 65536"/>
                          <a:gd name="T16" fmla="*/ 0 60000 65536"/>
                          <a:gd name="T17" fmla="*/ 0 60000 65536"/>
                          <a:gd name="T18" fmla="*/ 0 w 133"/>
                          <a:gd name="T19" fmla="*/ 0 h 1215"/>
                          <a:gd name="T20" fmla="*/ 133 w 133"/>
                          <a:gd name="T21" fmla="*/ 1215 h 1215"/>
                        </a:gdLst>
                        <a:ahLst/>
                        <a:cxnLst>
                          <a:cxn ang="T12">
                            <a:pos x="T0" y="T1"/>
                          </a:cxn>
                          <a:cxn ang="T13">
                            <a:pos x="T2" y="T3"/>
                          </a:cxn>
                          <a:cxn ang="T14">
                            <a:pos x="T4" y="T5"/>
                          </a:cxn>
                          <a:cxn ang="T15">
                            <a:pos x="T6" y="T7"/>
                          </a:cxn>
                          <a:cxn ang="T16">
                            <a:pos x="T8" y="T9"/>
                          </a:cxn>
                          <a:cxn ang="T17">
                            <a:pos x="T10" y="T11"/>
                          </a:cxn>
                        </a:cxnLst>
                        <a:rect l="T18" t="T19" r="T20" b="T21"/>
                        <a:pathLst>
                          <a:path w="133" h="1215">
                            <a:moveTo>
                              <a:pt x="5" y="0"/>
                            </a:moveTo>
                            <a:lnTo>
                              <a:pt x="0" y="280"/>
                            </a:lnTo>
                            <a:lnTo>
                              <a:pt x="58" y="425"/>
                            </a:lnTo>
                            <a:lnTo>
                              <a:pt x="11" y="680"/>
                            </a:lnTo>
                            <a:lnTo>
                              <a:pt x="43" y="830"/>
                            </a:lnTo>
                            <a:lnTo>
                              <a:pt x="133" y="1215"/>
                            </a:lnTo>
                          </a:path>
                        </a:pathLst>
                      </a:custGeom>
                      <a:noFill/>
                      <a:ln w="19050">
                        <a:solidFill>
                          <a:srgbClr val="000000"/>
                        </a:solidFill>
                        <a:round/>
                        <a:headEnd/>
                        <a:tailEnd/>
                      </a:ln>
                    </p:spPr>
                    <p:txBody>
                      <a:bodyPr/>
                      <a:lstStyle/>
                      <a:p>
                        <a:endParaRPr lang="en-US"/>
                      </a:p>
                    </p:txBody>
                  </p:sp>
                  <p:sp>
                    <p:nvSpPr>
                      <p:cNvPr id="36128" name="Freeform 67"/>
                      <p:cNvSpPr>
                        <a:spLocks/>
                      </p:cNvSpPr>
                      <p:nvPr/>
                    </p:nvSpPr>
                    <p:spPr bwMode="auto">
                      <a:xfrm>
                        <a:off x="2264" y="2920"/>
                        <a:ext cx="190" cy="746"/>
                      </a:xfrm>
                      <a:custGeom>
                        <a:avLst/>
                        <a:gdLst>
                          <a:gd name="T0" fmla="*/ 190 w 190"/>
                          <a:gd name="T1" fmla="*/ 0 h 746"/>
                          <a:gd name="T2" fmla="*/ 106 w 190"/>
                          <a:gd name="T3" fmla="*/ 195 h 746"/>
                          <a:gd name="T4" fmla="*/ 132 w 190"/>
                          <a:gd name="T5" fmla="*/ 280 h 746"/>
                          <a:gd name="T6" fmla="*/ 111 w 190"/>
                          <a:gd name="T7" fmla="*/ 495 h 746"/>
                          <a:gd name="T8" fmla="*/ 0 w 190"/>
                          <a:gd name="T9" fmla="*/ 746 h 746"/>
                          <a:gd name="T10" fmla="*/ 0 60000 65536"/>
                          <a:gd name="T11" fmla="*/ 0 60000 65536"/>
                          <a:gd name="T12" fmla="*/ 0 60000 65536"/>
                          <a:gd name="T13" fmla="*/ 0 60000 65536"/>
                          <a:gd name="T14" fmla="*/ 0 60000 65536"/>
                          <a:gd name="T15" fmla="*/ 0 w 190"/>
                          <a:gd name="T16" fmla="*/ 0 h 746"/>
                          <a:gd name="T17" fmla="*/ 190 w 190"/>
                          <a:gd name="T18" fmla="*/ 746 h 746"/>
                        </a:gdLst>
                        <a:ahLst/>
                        <a:cxnLst>
                          <a:cxn ang="T10">
                            <a:pos x="T0" y="T1"/>
                          </a:cxn>
                          <a:cxn ang="T11">
                            <a:pos x="T2" y="T3"/>
                          </a:cxn>
                          <a:cxn ang="T12">
                            <a:pos x="T4" y="T5"/>
                          </a:cxn>
                          <a:cxn ang="T13">
                            <a:pos x="T6" y="T7"/>
                          </a:cxn>
                          <a:cxn ang="T14">
                            <a:pos x="T8" y="T9"/>
                          </a:cxn>
                        </a:cxnLst>
                        <a:rect l="T15" t="T16" r="T17" b="T18"/>
                        <a:pathLst>
                          <a:path w="190" h="746">
                            <a:moveTo>
                              <a:pt x="190" y="0"/>
                            </a:moveTo>
                            <a:lnTo>
                              <a:pt x="106" y="195"/>
                            </a:lnTo>
                            <a:lnTo>
                              <a:pt x="132" y="280"/>
                            </a:lnTo>
                            <a:lnTo>
                              <a:pt x="111" y="495"/>
                            </a:lnTo>
                            <a:lnTo>
                              <a:pt x="0" y="746"/>
                            </a:lnTo>
                          </a:path>
                        </a:pathLst>
                      </a:custGeom>
                      <a:noFill/>
                      <a:ln w="19050">
                        <a:solidFill>
                          <a:srgbClr val="000000"/>
                        </a:solidFill>
                        <a:round/>
                        <a:headEnd/>
                        <a:tailEnd/>
                      </a:ln>
                    </p:spPr>
                    <p:txBody>
                      <a:bodyPr/>
                      <a:lstStyle/>
                      <a:p>
                        <a:endParaRPr lang="en-US"/>
                      </a:p>
                    </p:txBody>
                  </p:sp>
                  <p:sp>
                    <p:nvSpPr>
                      <p:cNvPr id="36129" name="Freeform 68"/>
                      <p:cNvSpPr>
                        <a:spLocks/>
                      </p:cNvSpPr>
                      <p:nvPr/>
                    </p:nvSpPr>
                    <p:spPr bwMode="auto">
                      <a:xfrm>
                        <a:off x="3794" y="2940"/>
                        <a:ext cx="160" cy="731"/>
                      </a:xfrm>
                      <a:custGeom>
                        <a:avLst/>
                        <a:gdLst>
                          <a:gd name="T0" fmla="*/ 0 w 160"/>
                          <a:gd name="T1" fmla="*/ 0 h 731"/>
                          <a:gd name="T2" fmla="*/ 47 w 160"/>
                          <a:gd name="T3" fmla="*/ 255 h 731"/>
                          <a:gd name="T4" fmla="*/ 21 w 160"/>
                          <a:gd name="T5" fmla="*/ 420 h 731"/>
                          <a:gd name="T6" fmla="*/ 137 w 160"/>
                          <a:gd name="T7" fmla="*/ 581 h 731"/>
                          <a:gd name="T8" fmla="*/ 160 w 160"/>
                          <a:gd name="T9" fmla="*/ 731 h 731"/>
                          <a:gd name="T10" fmla="*/ 0 60000 65536"/>
                          <a:gd name="T11" fmla="*/ 0 60000 65536"/>
                          <a:gd name="T12" fmla="*/ 0 60000 65536"/>
                          <a:gd name="T13" fmla="*/ 0 60000 65536"/>
                          <a:gd name="T14" fmla="*/ 0 60000 65536"/>
                          <a:gd name="T15" fmla="*/ 0 w 160"/>
                          <a:gd name="T16" fmla="*/ 0 h 731"/>
                          <a:gd name="T17" fmla="*/ 160 w 160"/>
                          <a:gd name="T18" fmla="*/ 731 h 731"/>
                        </a:gdLst>
                        <a:ahLst/>
                        <a:cxnLst>
                          <a:cxn ang="T10">
                            <a:pos x="T0" y="T1"/>
                          </a:cxn>
                          <a:cxn ang="T11">
                            <a:pos x="T2" y="T3"/>
                          </a:cxn>
                          <a:cxn ang="T12">
                            <a:pos x="T4" y="T5"/>
                          </a:cxn>
                          <a:cxn ang="T13">
                            <a:pos x="T6" y="T7"/>
                          </a:cxn>
                          <a:cxn ang="T14">
                            <a:pos x="T8" y="T9"/>
                          </a:cxn>
                        </a:cxnLst>
                        <a:rect l="T15" t="T16" r="T17" b="T18"/>
                        <a:pathLst>
                          <a:path w="160" h="731">
                            <a:moveTo>
                              <a:pt x="0" y="0"/>
                            </a:moveTo>
                            <a:lnTo>
                              <a:pt x="47" y="255"/>
                            </a:lnTo>
                            <a:lnTo>
                              <a:pt x="21" y="420"/>
                            </a:lnTo>
                            <a:lnTo>
                              <a:pt x="137" y="581"/>
                            </a:lnTo>
                            <a:lnTo>
                              <a:pt x="160" y="731"/>
                            </a:lnTo>
                          </a:path>
                        </a:pathLst>
                      </a:custGeom>
                      <a:noFill/>
                      <a:ln w="19050">
                        <a:solidFill>
                          <a:srgbClr val="000000"/>
                        </a:solidFill>
                        <a:round/>
                        <a:headEnd/>
                        <a:tailEnd/>
                      </a:ln>
                    </p:spPr>
                    <p:txBody>
                      <a:bodyPr/>
                      <a:lstStyle/>
                      <a:p>
                        <a:endParaRPr lang="en-US"/>
                      </a:p>
                    </p:txBody>
                  </p:sp>
                </p:grpSp>
              </p:grpSp>
              <p:sp>
                <p:nvSpPr>
                  <p:cNvPr id="36119" name="Freeform 69"/>
                  <p:cNvSpPr>
                    <a:spLocks/>
                  </p:cNvSpPr>
                  <p:nvPr/>
                </p:nvSpPr>
                <p:spPr bwMode="auto">
                  <a:xfrm>
                    <a:off x="1815" y="1613"/>
                    <a:ext cx="2275" cy="321"/>
                  </a:xfrm>
                  <a:custGeom>
                    <a:avLst/>
                    <a:gdLst>
                      <a:gd name="T0" fmla="*/ 0 w 2275"/>
                      <a:gd name="T1" fmla="*/ 306 h 321"/>
                      <a:gd name="T2" fmla="*/ 136 w 2275"/>
                      <a:gd name="T3" fmla="*/ 121 h 321"/>
                      <a:gd name="T4" fmla="*/ 196 w 2275"/>
                      <a:gd name="T5" fmla="*/ 90 h 321"/>
                      <a:gd name="T6" fmla="*/ 274 w 2275"/>
                      <a:gd name="T7" fmla="*/ 76 h 321"/>
                      <a:gd name="T8" fmla="*/ 459 w 2275"/>
                      <a:gd name="T9" fmla="*/ 66 h 321"/>
                      <a:gd name="T10" fmla="*/ 514 w 2275"/>
                      <a:gd name="T11" fmla="*/ 65 h 321"/>
                      <a:gd name="T12" fmla="*/ 650 w 2275"/>
                      <a:gd name="T13" fmla="*/ 40 h 321"/>
                      <a:gd name="T14" fmla="*/ 742 w 2275"/>
                      <a:gd name="T15" fmla="*/ 25 h 321"/>
                      <a:gd name="T16" fmla="*/ 816 w 2275"/>
                      <a:gd name="T17" fmla="*/ 35 h 321"/>
                      <a:gd name="T18" fmla="*/ 920 w 2275"/>
                      <a:gd name="T19" fmla="*/ 61 h 321"/>
                      <a:gd name="T20" fmla="*/ 1012 w 2275"/>
                      <a:gd name="T21" fmla="*/ 55 h 321"/>
                      <a:gd name="T22" fmla="*/ 1132 w 2275"/>
                      <a:gd name="T23" fmla="*/ 36 h 321"/>
                      <a:gd name="T24" fmla="*/ 1243 w 2275"/>
                      <a:gd name="T25" fmla="*/ 20 h 321"/>
                      <a:gd name="T26" fmla="*/ 1356 w 2275"/>
                      <a:gd name="T27" fmla="*/ 11 h 321"/>
                      <a:gd name="T28" fmla="*/ 1518 w 2275"/>
                      <a:gd name="T29" fmla="*/ 1 h 321"/>
                      <a:gd name="T30" fmla="*/ 1605 w 2275"/>
                      <a:gd name="T31" fmla="*/ 11 h 321"/>
                      <a:gd name="T32" fmla="*/ 1719 w 2275"/>
                      <a:gd name="T33" fmla="*/ 0 h 321"/>
                      <a:gd name="T34" fmla="*/ 1922 w 2275"/>
                      <a:gd name="T35" fmla="*/ 35 h 321"/>
                      <a:gd name="T36" fmla="*/ 1994 w 2275"/>
                      <a:gd name="T37" fmla="*/ 25 h 321"/>
                      <a:gd name="T38" fmla="*/ 2060 w 2275"/>
                      <a:gd name="T39" fmla="*/ 30 h 321"/>
                      <a:gd name="T40" fmla="*/ 2123 w 2275"/>
                      <a:gd name="T41" fmla="*/ 50 h 321"/>
                      <a:gd name="T42" fmla="*/ 2180 w 2275"/>
                      <a:gd name="T43" fmla="*/ 90 h 321"/>
                      <a:gd name="T44" fmla="*/ 2275 w 2275"/>
                      <a:gd name="T45" fmla="*/ 191 h 321"/>
                      <a:gd name="T46" fmla="*/ 2219 w 2275"/>
                      <a:gd name="T47" fmla="*/ 178 h 321"/>
                      <a:gd name="T48" fmla="*/ 2166 w 2275"/>
                      <a:gd name="T49" fmla="*/ 176 h 321"/>
                      <a:gd name="T50" fmla="*/ 2213 w 2275"/>
                      <a:gd name="T51" fmla="*/ 253 h 321"/>
                      <a:gd name="T52" fmla="*/ 2042 w 2275"/>
                      <a:gd name="T53" fmla="*/ 218 h 321"/>
                      <a:gd name="T54" fmla="*/ 1954 w 2275"/>
                      <a:gd name="T55" fmla="*/ 286 h 321"/>
                      <a:gd name="T56" fmla="*/ 1933 w 2275"/>
                      <a:gd name="T57" fmla="*/ 248 h 321"/>
                      <a:gd name="T58" fmla="*/ 1853 w 2275"/>
                      <a:gd name="T59" fmla="*/ 271 h 321"/>
                      <a:gd name="T60" fmla="*/ 1779 w 2275"/>
                      <a:gd name="T61" fmla="*/ 258 h 321"/>
                      <a:gd name="T62" fmla="*/ 1742 w 2275"/>
                      <a:gd name="T63" fmla="*/ 248 h 321"/>
                      <a:gd name="T64" fmla="*/ 1695 w 2275"/>
                      <a:gd name="T65" fmla="*/ 251 h 321"/>
                      <a:gd name="T66" fmla="*/ 1620 w 2275"/>
                      <a:gd name="T67" fmla="*/ 278 h 321"/>
                      <a:gd name="T68" fmla="*/ 1539 w 2275"/>
                      <a:gd name="T69" fmla="*/ 316 h 321"/>
                      <a:gd name="T70" fmla="*/ 1322 w 2275"/>
                      <a:gd name="T71" fmla="*/ 281 h 321"/>
                      <a:gd name="T72" fmla="*/ 1243 w 2275"/>
                      <a:gd name="T73" fmla="*/ 311 h 321"/>
                      <a:gd name="T74" fmla="*/ 1031 w 2275"/>
                      <a:gd name="T75" fmla="*/ 258 h 321"/>
                      <a:gd name="T76" fmla="*/ 879 w 2275"/>
                      <a:gd name="T77" fmla="*/ 253 h 321"/>
                      <a:gd name="T78" fmla="*/ 750 w 2275"/>
                      <a:gd name="T79" fmla="*/ 321 h 321"/>
                      <a:gd name="T80" fmla="*/ 713 w 2275"/>
                      <a:gd name="T81" fmla="*/ 286 h 321"/>
                      <a:gd name="T82" fmla="*/ 551 w 2275"/>
                      <a:gd name="T83" fmla="*/ 228 h 321"/>
                      <a:gd name="T84" fmla="*/ 456 w 2275"/>
                      <a:gd name="T85" fmla="*/ 313 h 321"/>
                      <a:gd name="T86" fmla="*/ 385 w 2275"/>
                      <a:gd name="T87" fmla="*/ 291 h 321"/>
                      <a:gd name="T88" fmla="*/ 364 w 2275"/>
                      <a:gd name="T89" fmla="*/ 291 h 321"/>
                      <a:gd name="T90" fmla="*/ 295 w 2275"/>
                      <a:gd name="T91" fmla="*/ 256 h 321"/>
                      <a:gd name="T92" fmla="*/ 281 w 2275"/>
                      <a:gd name="T93" fmla="*/ 231 h 321"/>
                      <a:gd name="T94" fmla="*/ 226 w 2275"/>
                      <a:gd name="T95" fmla="*/ 243 h 321"/>
                      <a:gd name="T96" fmla="*/ 226 w 2275"/>
                      <a:gd name="T97" fmla="*/ 216 h 321"/>
                      <a:gd name="T98" fmla="*/ 106 w 2275"/>
                      <a:gd name="T99" fmla="*/ 223 h 321"/>
                      <a:gd name="T100" fmla="*/ 0 w 2275"/>
                      <a:gd name="T101" fmla="*/ 306 h 3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275"/>
                      <a:gd name="T154" fmla="*/ 0 h 321"/>
                      <a:gd name="T155" fmla="*/ 2275 w 2275"/>
                      <a:gd name="T156" fmla="*/ 321 h 3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275" h="321">
                        <a:moveTo>
                          <a:pt x="0" y="306"/>
                        </a:moveTo>
                        <a:lnTo>
                          <a:pt x="136" y="121"/>
                        </a:lnTo>
                        <a:lnTo>
                          <a:pt x="196" y="90"/>
                        </a:lnTo>
                        <a:lnTo>
                          <a:pt x="274" y="76"/>
                        </a:lnTo>
                        <a:lnTo>
                          <a:pt x="459" y="66"/>
                        </a:lnTo>
                        <a:lnTo>
                          <a:pt x="514" y="65"/>
                        </a:lnTo>
                        <a:lnTo>
                          <a:pt x="650" y="40"/>
                        </a:lnTo>
                        <a:lnTo>
                          <a:pt x="742" y="25"/>
                        </a:lnTo>
                        <a:lnTo>
                          <a:pt x="816" y="35"/>
                        </a:lnTo>
                        <a:lnTo>
                          <a:pt x="920" y="61"/>
                        </a:lnTo>
                        <a:lnTo>
                          <a:pt x="1012" y="55"/>
                        </a:lnTo>
                        <a:lnTo>
                          <a:pt x="1132" y="36"/>
                        </a:lnTo>
                        <a:lnTo>
                          <a:pt x="1243" y="20"/>
                        </a:lnTo>
                        <a:lnTo>
                          <a:pt x="1356" y="11"/>
                        </a:lnTo>
                        <a:lnTo>
                          <a:pt x="1518" y="1"/>
                        </a:lnTo>
                        <a:lnTo>
                          <a:pt x="1605" y="11"/>
                        </a:lnTo>
                        <a:lnTo>
                          <a:pt x="1719" y="0"/>
                        </a:lnTo>
                        <a:lnTo>
                          <a:pt x="1922" y="35"/>
                        </a:lnTo>
                        <a:lnTo>
                          <a:pt x="1994" y="25"/>
                        </a:lnTo>
                        <a:lnTo>
                          <a:pt x="2060" y="30"/>
                        </a:lnTo>
                        <a:lnTo>
                          <a:pt x="2123" y="50"/>
                        </a:lnTo>
                        <a:lnTo>
                          <a:pt x="2180" y="90"/>
                        </a:lnTo>
                        <a:lnTo>
                          <a:pt x="2275" y="191"/>
                        </a:lnTo>
                        <a:lnTo>
                          <a:pt x="2219" y="178"/>
                        </a:lnTo>
                        <a:lnTo>
                          <a:pt x="2166" y="176"/>
                        </a:lnTo>
                        <a:lnTo>
                          <a:pt x="2213" y="253"/>
                        </a:lnTo>
                        <a:lnTo>
                          <a:pt x="2042" y="218"/>
                        </a:lnTo>
                        <a:lnTo>
                          <a:pt x="1954" y="286"/>
                        </a:lnTo>
                        <a:lnTo>
                          <a:pt x="1933" y="248"/>
                        </a:lnTo>
                        <a:lnTo>
                          <a:pt x="1853" y="271"/>
                        </a:lnTo>
                        <a:lnTo>
                          <a:pt x="1779" y="258"/>
                        </a:lnTo>
                        <a:lnTo>
                          <a:pt x="1742" y="248"/>
                        </a:lnTo>
                        <a:lnTo>
                          <a:pt x="1695" y="251"/>
                        </a:lnTo>
                        <a:lnTo>
                          <a:pt x="1620" y="278"/>
                        </a:lnTo>
                        <a:lnTo>
                          <a:pt x="1539" y="316"/>
                        </a:lnTo>
                        <a:lnTo>
                          <a:pt x="1322" y="281"/>
                        </a:lnTo>
                        <a:lnTo>
                          <a:pt x="1243" y="311"/>
                        </a:lnTo>
                        <a:lnTo>
                          <a:pt x="1031" y="258"/>
                        </a:lnTo>
                        <a:lnTo>
                          <a:pt x="879" y="253"/>
                        </a:lnTo>
                        <a:lnTo>
                          <a:pt x="750" y="321"/>
                        </a:lnTo>
                        <a:lnTo>
                          <a:pt x="713" y="286"/>
                        </a:lnTo>
                        <a:lnTo>
                          <a:pt x="551" y="228"/>
                        </a:lnTo>
                        <a:lnTo>
                          <a:pt x="456" y="313"/>
                        </a:lnTo>
                        <a:lnTo>
                          <a:pt x="385" y="291"/>
                        </a:lnTo>
                        <a:lnTo>
                          <a:pt x="364" y="291"/>
                        </a:lnTo>
                        <a:lnTo>
                          <a:pt x="295" y="256"/>
                        </a:lnTo>
                        <a:lnTo>
                          <a:pt x="281" y="231"/>
                        </a:lnTo>
                        <a:lnTo>
                          <a:pt x="226" y="243"/>
                        </a:lnTo>
                        <a:lnTo>
                          <a:pt x="226" y="216"/>
                        </a:lnTo>
                        <a:lnTo>
                          <a:pt x="106" y="223"/>
                        </a:lnTo>
                        <a:lnTo>
                          <a:pt x="0" y="306"/>
                        </a:lnTo>
                        <a:close/>
                      </a:path>
                    </a:pathLst>
                  </a:custGeom>
                  <a:solidFill>
                    <a:srgbClr val="00FF00"/>
                  </a:solidFill>
                  <a:ln w="19050">
                    <a:solidFill>
                      <a:srgbClr val="000000"/>
                    </a:solidFill>
                    <a:round/>
                    <a:headEnd/>
                    <a:tailEnd/>
                  </a:ln>
                </p:spPr>
                <p:txBody>
                  <a:bodyPr/>
                  <a:lstStyle/>
                  <a:p>
                    <a:endParaRPr lang="en-US"/>
                  </a:p>
                </p:txBody>
              </p:sp>
            </p:grpSp>
            <p:grpSp>
              <p:nvGrpSpPr>
                <p:cNvPr id="36111" name="Group 70"/>
                <p:cNvGrpSpPr>
                  <a:grpSpLocks/>
                </p:cNvGrpSpPr>
                <p:nvPr/>
              </p:nvGrpSpPr>
              <p:grpSpPr bwMode="auto">
                <a:xfrm>
                  <a:off x="2082" y="3586"/>
                  <a:ext cx="628" cy="242"/>
                  <a:chOff x="2082" y="3586"/>
                  <a:chExt cx="628" cy="242"/>
                </a:xfrm>
              </p:grpSpPr>
              <p:grpSp>
                <p:nvGrpSpPr>
                  <p:cNvPr id="36112" name="Group 71"/>
                  <p:cNvGrpSpPr>
                    <a:grpSpLocks/>
                  </p:cNvGrpSpPr>
                  <p:nvPr/>
                </p:nvGrpSpPr>
                <p:grpSpPr bwMode="auto">
                  <a:xfrm>
                    <a:off x="2320" y="3586"/>
                    <a:ext cx="390" cy="242"/>
                    <a:chOff x="2320" y="3586"/>
                    <a:chExt cx="390" cy="242"/>
                  </a:xfrm>
                </p:grpSpPr>
                <p:sp>
                  <p:nvSpPr>
                    <p:cNvPr id="36116" name="Freeform 72"/>
                    <p:cNvSpPr>
                      <a:spLocks/>
                    </p:cNvSpPr>
                    <p:nvPr/>
                  </p:nvSpPr>
                  <p:spPr bwMode="auto">
                    <a:xfrm>
                      <a:off x="2463" y="3586"/>
                      <a:ext cx="247" cy="232"/>
                    </a:xfrm>
                    <a:custGeom>
                      <a:avLst/>
                      <a:gdLst>
                        <a:gd name="T0" fmla="*/ 16 w 247"/>
                        <a:gd name="T1" fmla="*/ 0 h 232"/>
                        <a:gd name="T2" fmla="*/ 101 w 247"/>
                        <a:gd name="T3" fmla="*/ 10 h 232"/>
                        <a:gd name="T4" fmla="*/ 164 w 247"/>
                        <a:gd name="T5" fmla="*/ 60 h 232"/>
                        <a:gd name="T6" fmla="*/ 168 w 247"/>
                        <a:gd name="T7" fmla="*/ 52 h 232"/>
                        <a:gd name="T8" fmla="*/ 242 w 247"/>
                        <a:gd name="T9" fmla="*/ 124 h 232"/>
                        <a:gd name="T10" fmla="*/ 247 w 247"/>
                        <a:gd name="T11" fmla="*/ 195 h 232"/>
                        <a:gd name="T12" fmla="*/ 203 w 247"/>
                        <a:gd name="T13" fmla="*/ 232 h 232"/>
                        <a:gd name="T14" fmla="*/ 41 w 247"/>
                        <a:gd name="T15" fmla="*/ 119 h 232"/>
                        <a:gd name="T16" fmla="*/ 0 w 247"/>
                        <a:gd name="T17" fmla="*/ 44 h 232"/>
                        <a:gd name="T18" fmla="*/ 16 w 247"/>
                        <a:gd name="T19" fmla="*/ 0 h 2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7"/>
                        <a:gd name="T31" fmla="*/ 0 h 232"/>
                        <a:gd name="T32" fmla="*/ 247 w 247"/>
                        <a:gd name="T33" fmla="*/ 232 h 2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7" h="232">
                          <a:moveTo>
                            <a:pt x="16" y="0"/>
                          </a:moveTo>
                          <a:lnTo>
                            <a:pt x="101" y="10"/>
                          </a:lnTo>
                          <a:lnTo>
                            <a:pt x="164" y="60"/>
                          </a:lnTo>
                          <a:lnTo>
                            <a:pt x="168" y="52"/>
                          </a:lnTo>
                          <a:lnTo>
                            <a:pt x="242" y="124"/>
                          </a:lnTo>
                          <a:lnTo>
                            <a:pt x="247" y="195"/>
                          </a:lnTo>
                          <a:lnTo>
                            <a:pt x="203" y="232"/>
                          </a:lnTo>
                          <a:lnTo>
                            <a:pt x="41" y="119"/>
                          </a:lnTo>
                          <a:lnTo>
                            <a:pt x="0" y="44"/>
                          </a:lnTo>
                          <a:lnTo>
                            <a:pt x="16" y="0"/>
                          </a:lnTo>
                          <a:close/>
                        </a:path>
                      </a:pathLst>
                    </a:custGeom>
                    <a:solidFill>
                      <a:srgbClr val="7F3F00"/>
                    </a:solidFill>
                    <a:ln w="19050">
                      <a:solidFill>
                        <a:srgbClr val="000000"/>
                      </a:solidFill>
                      <a:round/>
                      <a:headEnd/>
                      <a:tailEnd/>
                    </a:ln>
                  </p:spPr>
                  <p:txBody>
                    <a:bodyPr/>
                    <a:lstStyle/>
                    <a:p>
                      <a:endParaRPr lang="en-US"/>
                    </a:p>
                  </p:txBody>
                </p:sp>
                <p:sp>
                  <p:nvSpPr>
                    <p:cNvPr id="36117" name="Freeform 73"/>
                    <p:cNvSpPr>
                      <a:spLocks/>
                    </p:cNvSpPr>
                    <p:nvPr/>
                  </p:nvSpPr>
                  <p:spPr bwMode="auto">
                    <a:xfrm>
                      <a:off x="2320" y="3586"/>
                      <a:ext cx="341" cy="242"/>
                    </a:xfrm>
                    <a:custGeom>
                      <a:avLst/>
                      <a:gdLst>
                        <a:gd name="T0" fmla="*/ 157 w 341"/>
                        <a:gd name="T1" fmla="*/ 0 h 242"/>
                        <a:gd name="T2" fmla="*/ 115 w 341"/>
                        <a:gd name="T3" fmla="*/ 35 h 242"/>
                        <a:gd name="T4" fmla="*/ 78 w 341"/>
                        <a:gd name="T5" fmla="*/ 55 h 242"/>
                        <a:gd name="T6" fmla="*/ 57 w 341"/>
                        <a:gd name="T7" fmla="*/ 99 h 242"/>
                        <a:gd name="T8" fmla="*/ 35 w 341"/>
                        <a:gd name="T9" fmla="*/ 140 h 242"/>
                        <a:gd name="T10" fmla="*/ 23 w 341"/>
                        <a:gd name="T11" fmla="*/ 189 h 242"/>
                        <a:gd name="T12" fmla="*/ 18 w 341"/>
                        <a:gd name="T13" fmla="*/ 219 h 242"/>
                        <a:gd name="T14" fmla="*/ 0 w 341"/>
                        <a:gd name="T15" fmla="*/ 230 h 242"/>
                        <a:gd name="T16" fmla="*/ 154 w 341"/>
                        <a:gd name="T17" fmla="*/ 239 h 242"/>
                        <a:gd name="T18" fmla="*/ 281 w 341"/>
                        <a:gd name="T19" fmla="*/ 242 h 242"/>
                        <a:gd name="T20" fmla="*/ 341 w 341"/>
                        <a:gd name="T21" fmla="*/ 232 h 242"/>
                        <a:gd name="T22" fmla="*/ 327 w 341"/>
                        <a:gd name="T23" fmla="*/ 189 h 242"/>
                        <a:gd name="T24" fmla="*/ 290 w 341"/>
                        <a:gd name="T25" fmla="*/ 157 h 242"/>
                        <a:gd name="T26" fmla="*/ 274 w 341"/>
                        <a:gd name="T27" fmla="*/ 125 h 242"/>
                        <a:gd name="T28" fmla="*/ 258 w 341"/>
                        <a:gd name="T29" fmla="*/ 100 h 242"/>
                        <a:gd name="T30" fmla="*/ 233 w 341"/>
                        <a:gd name="T31" fmla="*/ 85 h 242"/>
                        <a:gd name="T32" fmla="*/ 200 w 341"/>
                        <a:gd name="T33" fmla="*/ 70 h 242"/>
                        <a:gd name="T34" fmla="*/ 185 w 341"/>
                        <a:gd name="T35" fmla="*/ 49 h 242"/>
                        <a:gd name="T36" fmla="*/ 173 w 341"/>
                        <a:gd name="T37" fmla="*/ 22 h 242"/>
                        <a:gd name="T38" fmla="*/ 157 w 341"/>
                        <a:gd name="T39" fmla="*/ 0 h 2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1"/>
                        <a:gd name="T61" fmla="*/ 0 h 242"/>
                        <a:gd name="T62" fmla="*/ 341 w 341"/>
                        <a:gd name="T63" fmla="*/ 242 h 2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1" h="242">
                          <a:moveTo>
                            <a:pt x="157" y="0"/>
                          </a:moveTo>
                          <a:lnTo>
                            <a:pt x="115" y="35"/>
                          </a:lnTo>
                          <a:lnTo>
                            <a:pt x="78" y="55"/>
                          </a:lnTo>
                          <a:lnTo>
                            <a:pt x="57" y="99"/>
                          </a:lnTo>
                          <a:lnTo>
                            <a:pt x="35" y="140"/>
                          </a:lnTo>
                          <a:lnTo>
                            <a:pt x="23" y="189"/>
                          </a:lnTo>
                          <a:lnTo>
                            <a:pt x="18" y="219"/>
                          </a:lnTo>
                          <a:lnTo>
                            <a:pt x="0" y="230"/>
                          </a:lnTo>
                          <a:lnTo>
                            <a:pt x="154" y="239"/>
                          </a:lnTo>
                          <a:lnTo>
                            <a:pt x="281" y="242"/>
                          </a:lnTo>
                          <a:lnTo>
                            <a:pt x="341" y="232"/>
                          </a:lnTo>
                          <a:lnTo>
                            <a:pt x="327" y="189"/>
                          </a:lnTo>
                          <a:lnTo>
                            <a:pt x="290" y="157"/>
                          </a:lnTo>
                          <a:lnTo>
                            <a:pt x="274" y="125"/>
                          </a:lnTo>
                          <a:lnTo>
                            <a:pt x="258" y="100"/>
                          </a:lnTo>
                          <a:lnTo>
                            <a:pt x="233" y="85"/>
                          </a:lnTo>
                          <a:lnTo>
                            <a:pt x="200" y="70"/>
                          </a:lnTo>
                          <a:lnTo>
                            <a:pt x="185" y="49"/>
                          </a:lnTo>
                          <a:lnTo>
                            <a:pt x="173" y="22"/>
                          </a:lnTo>
                          <a:lnTo>
                            <a:pt x="157" y="0"/>
                          </a:lnTo>
                          <a:close/>
                        </a:path>
                      </a:pathLst>
                    </a:custGeom>
                    <a:solidFill>
                      <a:srgbClr val="BF7F3F"/>
                    </a:solidFill>
                    <a:ln w="19050">
                      <a:solidFill>
                        <a:srgbClr val="000000"/>
                      </a:solidFill>
                      <a:round/>
                      <a:headEnd/>
                      <a:tailEnd/>
                    </a:ln>
                  </p:spPr>
                  <p:txBody>
                    <a:bodyPr/>
                    <a:lstStyle/>
                    <a:p>
                      <a:endParaRPr lang="en-US"/>
                    </a:p>
                  </p:txBody>
                </p:sp>
              </p:grpSp>
              <p:grpSp>
                <p:nvGrpSpPr>
                  <p:cNvPr id="36113" name="Group 74"/>
                  <p:cNvGrpSpPr>
                    <a:grpSpLocks/>
                  </p:cNvGrpSpPr>
                  <p:nvPr/>
                </p:nvGrpSpPr>
                <p:grpSpPr bwMode="auto">
                  <a:xfrm>
                    <a:off x="2082" y="3606"/>
                    <a:ext cx="146" cy="120"/>
                    <a:chOff x="2082" y="3606"/>
                    <a:chExt cx="146" cy="120"/>
                  </a:xfrm>
                </p:grpSpPr>
                <p:sp>
                  <p:nvSpPr>
                    <p:cNvPr id="36114" name="Freeform 75"/>
                    <p:cNvSpPr>
                      <a:spLocks/>
                    </p:cNvSpPr>
                    <p:nvPr/>
                  </p:nvSpPr>
                  <p:spPr bwMode="auto">
                    <a:xfrm>
                      <a:off x="2160" y="3606"/>
                      <a:ext cx="68" cy="107"/>
                    </a:xfrm>
                    <a:custGeom>
                      <a:avLst/>
                      <a:gdLst>
                        <a:gd name="T0" fmla="*/ 3 w 68"/>
                        <a:gd name="T1" fmla="*/ 0 h 107"/>
                        <a:gd name="T2" fmla="*/ 30 w 68"/>
                        <a:gd name="T3" fmla="*/ 19 h 107"/>
                        <a:gd name="T4" fmla="*/ 56 w 68"/>
                        <a:gd name="T5" fmla="*/ 59 h 107"/>
                        <a:gd name="T6" fmla="*/ 67 w 68"/>
                        <a:gd name="T7" fmla="*/ 82 h 107"/>
                        <a:gd name="T8" fmla="*/ 68 w 68"/>
                        <a:gd name="T9" fmla="*/ 107 h 107"/>
                        <a:gd name="T10" fmla="*/ 15 w 68"/>
                        <a:gd name="T11" fmla="*/ 97 h 107"/>
                        <a:gd name="T12" fmla="*/ 0 w 68"/>
                        <a:gd name="T13" fmla="*/ 42 h 107"/>
                        <a:gd name="T14" fmla="*/ 3 w 68"/>
                        <a:gd name="T15" fmla="*/ 0 h 107"/>
                        <a:gd name="T16" fmla="*/ 0 60000 65536"/>
                        <a:gd name="T17" fmla="*/ 0 60000 65536"/>
                        <a:gd name="T18" fmla="*/ 0 60000 65536"/>
                        <a:gd name="T19" fmla="*/ 0 60000 65536"/>
                        <a:gd name="T20" fmla="*/ 0 60000 65536"/>
                        <a:gd name="T21" fmla="*/ 0 60000 65536"/>
                        <a:gd name="T22" fmla="*/ 0 60000 65536"/>
                        <a:gd name="T23" fmla="*/ 0 60000 65536"/>
                        <a:gd name="T24" fmla="*/ 0 w 68"/>
                        <a:gd name="T25" fmla="*/ 0 h 107"/>
                        <a:gd name="T26" fmla="*/ 68 w 68"/>
                        <a:gd name="T27" fmla="*/ 107 h 1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 h="107">
                          <a:moveTo>
                            <a:pt x="3" y="0"/>
                          </a:moveTo>
                          <a:lnTo>
                            <a:pt x="30" y="19"/>
                          </a:lnTo>
                          <a:lnTo>
                            <a:pt x="56" y="59"/>
                          </a:lnTo>
                          <a:lnTo>
                            <a:pt x="67" y="82"/>
                          </a:lnTo>
                          <a:lnTo>
                            <a:pt x="68" y="107"/>
                          </a:lnTo>
                          <a:lnTo>
                            <a:pt x="15" y="97"/>
                          </a:lnTo>
                          <a:lnTo>
                            <a:pt x="0" y="42"/>
                          </a:lnTo>
                          <a:lnTo>
                            <a:pt x="3" y="0"/>
                          </a:lnTo>
                          <a:close/>
                        </a:path>
                      </a:pathLst>
                    </a:custGeom>
                    <a:solidFill>
                      <a:srgbClr val="BF7F3F"/>
                    </a:solidFill>
                    <a:ln w="19050">
                      <a:solidFill>
                        <a:srgbClr val="000000"/>
                      </a:solidFill>
                      <a:round/>
                      <a:headEnd/>
                      <a:tailEnd/>
                    </a:ln>
                  </p:spPr>
                  <p:txBody>
                    <a:bodyPr/>
                    <a:lstStyle/>
                    <a:p>
                      <a:endParaRPr lang="en-US"/>
                    </a:p>
                  </p:txBody>
                </p:sp>
                <p:sp>
                  <p:nvSpPr>
                    <p:cNvPr id="36115" name="Freeform 76"/>
                    <p:cNvSpPr>
                      <a:spLocks/>
                    </p:cNvSpPr>
                    <p:nvPr/>
                  </p:nvSpPr>
                  <p:spPr bwMode="auto">
                    <a:xfrm>
                      <a:off x="2082" y="3608"/>
                      <a:ext cx="104" cy="118"/>
                    </a:xfrm>
                    <a:custGeom>
                      <a:avLst/>
                      <a:gdLst>
                        <a:gd name="T0" fmla="*/ 78 w 104"/>
                        <a:gd name="T1" fmla="*/ 0 h 118"/>
                        <a:gd name="T2" fmla="*/ 56 w 104"/>
                        <a:gd name="T3" fmla="*/ 18 h 118"/>
                        <a:gd name="T4" fmla="*/ 42 w 104"/>
                        <a:gd name="T5" fmla="*/ 25 h 118"/>
                        <a:gd name="T6" fmla="*/ 35 w 104"/>
                        <a:gd name="T7" fmla="*/ 40 h 118"/>
                        <a:gd name="T8" fmla="*/ 21 w 104"/>
                        <a:gd name="T9" fmla="*/ 53 h 118"/>
                        <a:gd name="T10" fmla="*/ 14 w 104"/>
                        <a:gd name="T11" fmla="*/ 90 h 118"/>
                        <a:gd name="T12" fmla="*/ 0 w 104"/>
                        <a:gd name="T13" fmla="*/ 100 h 118"/>
                        <a:gd name="T14" fmla="*/ 25 w 104"/>
                        <a:gd name="T15" fmla="*/ 118 h 118"/>
                        <a:gd name="T16" fmla="*/ 55 w 104"/>
                        <a:gd name="T17" fmla="*/ 105 h 118"/>
                        <a:gd name="T18" fmla="*/ 65 w 104"/>
                        <a:gd name="T19" fmla="*/ 113 h 118"/>
                        <a:gd name="T20" fmla="*/ 93 w 104"/>
                        <a:gd name="T21" fmla="*/ 98 h 118"/>
                        <a:gd name="T22" fmla="*/ 104 w 104"/>
                        <a:gd name="T23" fmla="*/ 83 h 118"/>
                        <a:gd name="T24" fmla="*/ 99 w 104"/>
                        <a:gd name="T25" fmla="*/ 60 h 118"/>
                        <a:gd name="T26" fmla="*/ 99 w 104"/>
                        <a:gd name="T27" fmla="*/ 40 h 118"/>
                        <a:gd name="T28" fmla="*/ 78 w 104"/>
                        <a:gd name="T29" fmla="*/ 0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4"/>
                        <a:gd name="T46" fmla="*/ 0 h 118"/>
                        <a:gd name="T47" fmla="*/ 104 w 104"/>
                        <a:gd name="T48" fmla="*/ 11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4" h="118">
                          <a:moveTo>
                            <a:pt x="78" y="0"/>
                          </a:moveTo>
                          <a:lnTo>
                            <a:pt x="56" y="18"/>
                          </a:lnTo>
                          <a:lnTo>
                            <a:pt x="42" y="25"/>
                          </a:lnTo>
                          <a:lnTo>
                            <a:pt x="35" y="40"/>
                          </a:lnTo>
                          <a:lnTo>
                            <a:pt x="21" y="53"/>
                          </a:lnTo>
                          <a:lnTo>
                            <a:pt x="14" y="90"/>
                          </a:lnTo>
                          <a:lnTo>
                            <a:pt x="0" y="100"/>
                          </a:lnTo>
                          <a:lnTo>
                            <a:pt x="25" y="118"/>
                          </a:lnTo>
                          <a:lnTo>
                            <a:pt x="55" y="105"/>
                          </a:lnTo>
                          <a:lnTo>
                            <a:pt x="65" y="113"/>
                          </a:lnTo>
                          <a:lnTo>
                            <a:pt x="93" y="98"/>
                          </a:lnTo>
                          <a:lnTo>
                            <a:pt x="104" y="83"/>
                          </a:lnTo>
                          <a:lnTo>
                            <a:pt x="99" y="60"/>
                          </a:lnTo>
                          <a:lnTo>
                            <a:pt x="99" y="40"/>
                          </a:lnTo>
                          <a:lnTo>
                            <a:pt x="78" y="0"/>
                          </a:lnTo>
                          <a:close/>
                        </a:path>
                      </a:pathLst>
                    </a:custGeom>
                    <a:solidFill>
                      <a:srgbClr val="BF7F00"/>
                    </a:solidFill>
                    <a:ln w="19050">
                      <a:solidFill>
                        <a:srgbClr val="000000"/>
                      </a:solidFill>
                      <a:round/>
                      <a:headEnd/>
                      <a:tailEnd/>
                    </a:ln>
                  </p:spPr>
                  <p:txBody>
                    <a:bodyPr/>
                    <a:lstStyle/>
                    <a:p>
                      <a:endParaRPr lang="en-US"/>
                    </a:p>
                  </p:txBody>
                </p:sp>
              </p:grpSp>
            </p:grpSp>
          </p:grpSp>
        </p:grpSp>
        <p:grpSp>
          <p:nvGrpSpPr>
            <p:cNvPr id="35849" name="Group 77"/>
            <p:cNvGrpSpPr>
              <a:grpSpLocks/>
            </p:cNvGrpSpPr>
            <p:nvPr/>
          </p:nvGrpSpPr>
          <p:grpSpPr bwMode="auto">
            <a:xfrm>
              <a:off x="1291" y="918"/>
              <a:ext cx="3392" cy="913"/>
              <a:chOff x="1291" y="918"/>
              <a:chExt cx="3392" cy="913"/>
            </a:xfrm>
          </p:grpSpPr>
          <p:grpSp>
            <p:nvGrpSpPr>
              <p:cNvPr id="35850" name="Group 78"/>
              <p:cNvGrpSpPr>
                <a:grpSpLocks/>
              </p:cNvGrpSpPr>
              <p:nvPr/>
            </p:nvGrpSpPr>
            <p:grpSpPr bwMode="auto">
              <a:xfrm>
                <a:off x="1291" y="918"/>
                <a:ext cx="1837" cy="876"/>
                <a:chOff x="1291" y="918"/>
                <a:chExt cx="1837" cy="876"/>
              </a:xfrm>
            </p:grpSpPr>
            <p:grpSp>
              <p:nvGrpSpPr>
                <p:cNvPr id="35998" name="Group 79"/>
                <p:cNvGrpSpPr>
                  <a:grpSpLocks/>
                </p:cNvGrpSpPr>
                <p:nvPr/>
              </p:nvGrpSpPr>
              <p:grpSpPr bwMode="auto">
                <a:xfrm>
                  <a:off x="1291" y="1045"/>
                  <a:ext cx="1317" cy="747"/>
                  <a:chOff x="1291" y="1045"/>
                  <a:chExt cx="1317" cy="747"/>
                </a:xfrm>
              </p:grpSpPr>
              <p:grpSp>
                <p:nvGrpSpPr>
                  <p:cNvPr id="36078" name="Group 80"/>
                  <p:cNvGrpSpPr>
                    <a:grpSpLocks/>
                  </p:cNvGrpSpPr>
                  <p:nvPr/>
                </p:nvGrpSpPr>
                <p:grpSpPr bwMode="auto">
                  <a:xfrm>
                    <a:off x="1291" y="1045"/>
                    <a:ext cx="1317" cy="747"/>
                    <a:chOff x="1291" y="1045"/>
                    <a:chExt cx="1317" cy="747"/>
                  </a:xfrm>
                </p:grpSpPr>
                <p:grpSp>
                  <p:nvGrpSpPr>
                    <p:cNvPr id="36085" name="Group 81"/>
                    <p:cNvGrpSpPr>
                      <a:grpSpLocks/>
                    </p:cNvGrpSpPr>
                    <p:nvPr/>
                  </p:nvGrpSpPr>
                  <p:grpSpPr bwMode="auto">
                    <a:xfrm>
                      <a:off x="1351" y="1045"/>
                      <a:ext cx="817" cy="747"/>
                      <a:chOff x="1351" y="1045"/>
                      <a:chExt cx="817" cy="747"/>
                    </a:xfrm>
                  </p:grpSpPr>
                  <p:grpSp>
                    <p:nvGrpSpPr>
                      <p:cNvPr id="36087" name="Group 82"/>
                      <p:cNvGrpSpPr>
                        <a:grpSpLocks/>
                      </p:cNvGrpSpPr>
                      <p:nvPr/>
                    </p:nvGrpSpPr>
                    <p:grpSpPr bwMode="auto">
                      <a:xfrm>
                        <a:off x="1351" y="1045"/>
                        <a:ext cx="373" cy="299"/>
                        <a:chOff x="1351" y="1045"/>
                        <a:chExt cx="373" cy="299"/>
                      </a:xfrm>
                    </p:grpSpPr>
                    <p:sp>
                      <p:nvSpPr>
                        <p:cNvPr id="36097" name="Freeform 83"/>
                        <p:cNvSpPr>
                          <a:spLocks/>
                        </p:cNvSpPr>
                        <p:nvPr/>
                      </p:nvSpPr>
                      <p:spPr bwMode="auto">
                        <a:xfrm>
                          <a:off x="1443" y="1051"/>
                          <a:ext cx="281" cy="293"/>
                        </a:xfrm>
                        <a:custGeom>
                          <a:avLst/>
                          <a:gdLst>
                            <a:gd name="T0" fmla="*/ 34 w 281"/>
                            <a:gd name="T1" fmla="*/ 210 h 293"/>
                            <a:gd name="T2" fmla="*/ 9 w 281"/>
                            <a:gd name="T3" fmla="*/ 227 h 293"/>
                            <a:gd name="T4" fmla="*/ 0 w 281"/>
                            <a:gd name="T5" fmla="*/ 253 h 293"/>
                            <a:gd name="T6" fmla="*/ 20 w 281"/>
                            <a:gd name="T7" fmla="*/ 270 h 293"/>
                            <a:gd name="T8" fmla="*/ 32 w 281"/>
                            <a:gd name="T9" fmla="*/ 275 h 293"/>
                            <a:gd name="T10" fmla="*/ 34 w 281"/>
                            <a:gd name="T11" fmla="*/ 293 h 293"/>
                            <a:gd name="T12" fmla="*/ 62 w 281"/>
                            <a:gd name="T13" fmla="*/ 293 h 293"/>
                            <a:gd name="T14" fmla="*/ 72 w 281"/>
                            <a:gd name="T15" fmla="*/ 277 h 293"/>
                            <a:gd name="T16" fmla="*/ 83 w 281"/>
                            <a:gd name="T17" fmla="*/ 250 h 293"/>
                            <a:gd name="T18" fmla="*/ 83 w 281"/>
                            <a:gd name="T19" fmla="*/ 232 h 293"/>
                            <a:gd name="T20" fmla="*/ 95 w 281"/>
                            <a:gd name="T21" fmla="*/ 245 h 293"/>
                            <a:gd name="T22" fmla="*/ 97 w 281"/>
                            <a:gd name="T23" fmla="*/ 257 h 293"/>
                            <a:gd name="T24" fmla="*/ 106 w 281"/>
                            <a:gd name="T25" fmla="*/ 267 h 293"/>
                            <a:gd name="T26" fmla="*/ 125 w 281"/>
                            <a:gd name="T27" fmla="*/ 273 h 293"/>
                            <a:gd name="T28" fmla="*/ 150 w 281"/>
                            <a:gd name="T29" fmla="*/ 272 h 293"/>
                            <a:gd name="T30" fmla="*/ 170 w 281"/>
                            <a:gd name="T31" fmla="*/ 267 h 293"/>
                            <a:gd name="T32" fmla="*/ 189 w 281"/>
                            <a:gd name="T33" fmla="*/ 272 h 293"/>
                            <a:gd name="T34" fmla="*/ 205 w 281"/>
                            <a:gd name="T35" fmla="*/ 290 h 293"/>
                            <a:gd name="T36" fmla="*/ 252 w 281"/>
                            <a:gd name="T37" fmla="*/ 267 h 293"/>
                            <a:gd name="T38" fmla="*/ 281 w 281"/>
                            <a:gd name="T39" fmla="*/ 247 h 293"/>
                            <a:gd name="T40" fmla="*/ 265 w 281"/>
                            <a:gd name="T41" fmla="*/ 237 h 293"/>
                            <a:gd name="T42" fmla="*/ 249 w 281"/>
                            <a:gd name="T43" fmla="*/ 230 h 293"/>
                            <a:gd name="T44" fmla="*/ 235 w 281"/>
                            <a:gd name="T45" fmla="*/ 227 h 293"/>
                            <a:gd name="T46" fmla="*/ 235 w 281"/>
                            <a:gd name="T47" fmla="*/ 193 h 293"/>
                            <a:gd name="T48" fmla="*/ 258 w 281"/>
                            <a:gd name="T49" fmla="*/ 172 h 293"/>
                            <a:gd name="T50" fmla="*/ 267 w 281"/>
                            <a:gd name="T51" fmla="*/ 155 h 293"/>
                            <a:gd name="T52" fmla="*/ 268 w 281"/>
                            <a:gd name="T53" fmla="*/ 138 h 293"/>
                            <a:gd name="T54" fmla="*/ 260 w 281"/>
                            <a:gd name="T55" fmla="*/ 129 h 293"/>
                            <a:gd name="T56" fmla="*/ 247 w 281"/>
                            <a:gd name="T57" fmla="*/ 119 h 293"/>
                            <a:gd name="T58" fmla="*/ 230 w 281"/>
                            <a:gd name="T59" fmla="*/ 105 h 293"/>
                            <a:gd name="T60" fmla="*/ 215 w 281"/>
                            <a:gd name="T61" fmla="*/ 100 h 293"/>
                            <a:gd name="T62" fmla="*/ 201 w 281"/>
                            <a:gd name="T63" fmla="*/ 57 h 293"/>
                            <a:gd name="T64" fmla="*/ 185 w 281"/>
                            <a:gd name="T65" fmla="*/ 20 h 293"/>
                            <a:gd name="T66" fmla="*/ 173 w 281"/>
                            <a:gd name="T67" fmla="*/ 10 h 293"/>
                            <a:gd name="T68" fmla="*/ 155 w 281"/>
                            <a:gd name="T69" fmla="*/ 2 h 293"/>
                            <a:gd name="T70" fmla="*/ 132 w 281"/>
                            <a:gd name="T71" fmla="*/ 0 h 293"/>
                            <a:gd name="T72" fmla="*/ 111 w 281"/>
                            <a:gd name="T73" fmla="*/ 0 h 293"/>
                            <a:gd name="T74" fmla="*/ 83 w 281"/>
                            <a:gd name="T75" fmla="*/ 7 h 293"/>
                            <a:gd name="T76" fmla="*/ 57 w 281"/>
                            <a:gd name="T77" fmla="*/ 22 h 293"/>
                            <a:gd name="T78" fmla="*/ 34 w 281"/>
                            <a:gd name="T79" fmla="*/ 42 h 293"/>
                            <a:gd name="T80" fmla="*/ 25 w 281"/>
                            <a:gd name="T81" fmla="*/ 55 h 293"/>
                            <a:gd name="T82" fmla="*/ 14 w 281"/>
                            <a:gd name="T83" fmla="*/ 82 h 293"/>
                            <a:gd name="T84" fmla="*/ 11 w 281"/>
                            <a:gd name="T85" fmla="*/ 109 h 293"/>
                            <a:gd name="T86" fmla="*/ 20 w 281"/>
                            <a:gd name="T87" fmla="*/ 158 h 293"/>
                            <a:gd name="T88" fmla="*/ 34 w 281"/>
                            <a:gd name="T89" fmla="*/ 210 h 29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81"/>
                            <a:gd name="T136" fmla="*/ 0 h 293"/>
                            <a:gd name="T137" fmla="*/ 281 w 281"/>
                            <a:gd name="T138" fmla="*/ 293 h 29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81" h="293">
                              <a:moveTo>
                                <a:pt x="34" y="210"/>
                              </a:moveTo>
                              <a:lnTo>
                                <a:pt x="9" y="227"/>
                              </a:lnTo>
                              <a:lnTo>
                                <a:pt x="0" y="253"/>
                              </a:lnTo>
                              <a:lnTo>
                                <a:pt x="20" y="270"/>
                              </a:lnTo>
                              <a:lnTo>
                                <a:pt x="32" y="275"/>
                              </a:lnTo>
                              <a:lnTo>
                                <a:pt x="34" y="293"/>
                              </a:lnTo>
                              <a:lnTo>
                                <a:pt x="62" y="293"/>
                              </a:lnTo>
                              <a:lnTo>
                                <a:pt x="72" y="277"/>
                              </a:lnTo>
                              <a:lnTo>
                                <a:pt x="83" y="250"/>
                              </a:lnTo>
                              <a:lnTo>
                                <a:pt x="83" y="232"/>
                              </a:lnTo>
                              <a:lnTo>
                                <a:pt x="95" y="245"/>
                              </a:lnTo>
                              <a:lnTo>
                                <a:pt x="97" y="257"/>
                              </a:lnTo>
                              <a:lnTo>
                                <a:pt x="106" y="267"/>
                              </a:lnTo>
                              <a:lnTo>
                                <a:pt x="125" y="273"/>
                              </a:lnTo>
                              <a:lnTo>
                                <a:pt x="150" y="272"/>
                              </a:lnTo>
                              <a:lnTo>
                                <a:pt x="170" y="267"/>
                              </a:lnTo>
                              <a:lnTo>
                                <a:pt x="189" y="272"/>
                              </a:lnTo>
                              <a:lnTo>
                                <a:pt x="205" y="290"/>
                              </a:lnTo>
                              <a:lnTo>
                                <a:pt x="252" y="267"/>
                              </a:lnTo>
                              <a:lnTo>
                                <a:pt x="281" y="247"/>
                              </a:lnTo>
                              <a:lnTo>
                                <a:pt x="265" y="237"/>
                              </a:lnTo>
                              <a:lnTo>
                                <a:pt x="249" y="230"/>
                              </a:lnTo>
                              <a:lnTo>
                                <a:pt x="235" y="227"/>
                              </a:lnTo>
                              <a:lnTo>
                                <a:pt x="235" y="193"/>
                              </a:lnTo>
                              <a:lnTo>
                                <a:pt x="258" y="172"/>
                              </a:lnTo>
                              <a:lnTo>
                                <a:pt x="267" y="155"/>
                              </a:lnTo>
                              <a:lnTo>
                                <a:pt x="268" y="138"/>
                              </a:lnTo>
                              <a:lnTo>
                                <a:pt x="260" y="129"/>
                              </a:lnTo>
                              <a:lnTo>
                                <a:pt x="247" y="119"/>
                              </a:lnTo>
                              <a:lnTo>
                                <a:pt x="230" y="105"/>
                              </a:lnTo>
                              <a:lnTo>
                                <a:pt x="215" y="100"/>
                              </a:lnTo>
                              <a:lnTo>
                                <a:pt x="201" y="57"/>
                              </a:lnTo>
                              <a:lnTo>
                                <a:pt x="185" y="20"/>
                              </a:lnTo>
                              <a:lnTo>
                                <a:pt x="173" y="10"/>
                              </a:lnTo>
                              <a:lnTo>
                                <a:pt x="155" y="2"/>
                              </a:lnTo>
                              <a:lnTo>
                                <a:pt x="132" y="0"/>
                              </a:lnTo>
                              <a:lnTo>
                                <a:pt x="111" y="0"/>
                              </a:lnTo>
                              <a:lnTo>
                                <a:pt x="83" y="7"/>
                              </a:lnTo>
                              <a:lnTo>
                                <a:pt x="57" y="22"/>
                              </a:lnTo>
                              <a:lnTo>
                                <a:pt x="34" y="42"/>
                              </a:lnTo>
                              <a:lnTo>
                                <a:pt x="25" y="55"/>
                              </a:lnTo>
                              <a:lnTo>
                                <a:pt x="14" y="82"/>
                              </a:lnTo>
                              <a:lnTo>
                                <a:pt x="11" y="109"/>
                              </a:lnTo>
                              <a:lnTo>
                                <a:pt x="20" y="158"/>
                              </a:lnTo>
                              <a:lnTo>
                                <a:pt x="34" y="210"/>
                              </a:lnTo>
                              <a:close/>
                            </a:path>
                          </a:pathLst>
                        </a:custGeom>
                        <a:solidFill>
                          <a:srgbClr val="FFBF5F"/>
                        </a:solidFill>
                        <a:ln w="19050">
                          <a:solidFill>
                            <a:srgbClr val="000000"/>
                          </a:solidFill>
                          <a:round/>
                          <a:headEnd/>
                          <a:tailEnd/>
                        </a:ln>
                      </p:spPr>
                      <p:txBody>
                        <a:bodyPr/>
                        <a:lstStyle/>
                        <a:p>
                          <a:endParaRPr lang="en-US"/>
                        </a:p>
                      </p:txBody>
                    </p:sp>
                    <p:grpSp>
                      <p:nvGrpSpPr>
                        <p:cNvPr id="36098" name="Group 84"/>
                        <p:cNvGrpSpPr>
                          <a:grpSpLocks/>
                        </p:cNvGrpSpPr>
                        <p:nvPr/>
                      </p:nvGrpSpPr>
                      <p:grpSpPr bwMode="auto">
                        <a:xfrm>
                          <a:off x="1351" y="1045"/>
                          <a:ext cx="329" cy="261"/>
                          <a:chOff x="1351" y="1045"/>
                          <a:chExt cx="329" cy="261"/>
                        </a:xfrm>
                      </p:grpSpPr>
                      <p:sp>
                        <p:nvSpPr>
                          <p:cNvPr id="36099" name="Freeform 85"/>
                          <p:cNvSpPr>
                            <a:spLocks/>
                          </p:cNvSpPr>
                          <p:nvPr/>
                        </p:nvSpPr>
                        <p:spPr bwMode="auto">
                          <a:xfrm>
                            <a:off x="1651" y="1166"/>
                            <a:ext cx="29" cy="72"/>
                          </a:xfrm>
                          <a:custGeom>
                            <a:avLst/>
                            <a:gdLst>
                              <a:gd name="T0" fmla="*/ 4 w 29"/>
                              <a:gd name="T1" fmla="*/ 0 h 72"/>
                              <a:gd name="T2" fmla="*/ 0 w 29"/>
                              <a:gd name="T3" fmla="*/ 27 h 72"/>
                              <a:gd name="T4" fmla="*/ 20 w 29"/>
                              <a:gd name="T5" fmla="*/ 43 h 72"/>
                              <a:gd name="T6" fmla="*/ 6 w 29"/>
                              <a:gd name="T7" fmla="*/ 72 h 72"/>
                              <a:gd name="T8" fmla="*/ 29 w 29"/>
                              <a:gd name="T9" fmla="*/ 72 h 72"/>
                              <a:gd name="T10" fmla="*/ 0 60000 65536"/>
                              <a:gd name="T11" fmla="*/ 0 60000 65536"/>
                              <a:gd name="T12" fmla="*/ 0 60000 65536"/>
                              <a:gd name="T13" fmla="*/ 0 60000 65536"/>
                              <a:gd name="T14" fmla="*/ 0 60000 65536"/>
                              <a:gd name="T15" fmla="*/ 0 w 29"/>
                              <a:gd name="T16" fmla="*/ 0 h 72"/>
                              <a:gd name="T17" fmla="*/ 29 w 29"/>
                              <a:gd name="T18" fmla="*/ 72 h 72"/>
                            </a:gdLst>
                            <a:ahLst/>
                            <a:cxnLst>
                              <a:cxn ang="T10">
                                <a:pos x="T0" y="T1"/>
                              </a:cxn>
                              <a:cxn ang="T11">
                                <a:pos x="T2" y="T3"/>
                              </a:cxn>
                              <a:cxn ang="T12">
                                <a:pos x="T4" y="T5"/>
                              </a:cxn>
                              <a:cxn ang="T13">
                                <a:pos x="T6" y="T7"/>
                              </a:cxn>
                              <a:cxn ang="T14">
                                <a:pos x="T8" y="T9"/>
                              </a:cxn>
                            </a:cxnLst>
                            <a:rect l="T15" t="T16" r="T17" b="T18"/>
                            <a:pathLst>
                              <a:path w="29" h="72">
                                <a:moveTo>
                                  <a:pt x="4" y="0"/>
                                </a:moveTo>
                                <a:lnTo>
                                  <a:pt x="0" y="27"/>
                                </a:lnTo>
                                <a:lnTo>
                                  <a:pt x="20" y="43"/>
                                </a:lnTo>
                                <a:lnTo>
                                  <a:pt x="6" y="72"/>
                                </a:lnTo>
                                <a:lnTo>
                                  <a:pt x="29" y="72"/>
                                </a:lnTo>
                              </a:path>
                            </a:pathLst>
                          </a:custGeom>
                          <a:noFill/>
                          <a:ln w="19050">
                            <a:solidFill>
                              <a:srgbClr val="000000"/>
                            </a:solidFill>
                            <a:round/>
                            <a:headEnd/>
                            <a:tailEnd/>
                          </a:ln>
                        </p:spPr>
                        <p:txBody>
                          <a:bodyPr/>
                          <a:lstStyle/>
                          <a:p>
                            <a:endParaRPr lang="en-US"/>
                          </a:p>
                        </p:txBody>
                      </p:sp>
                      <p:sp>
                        <p:nvSpPr>
                          <p:cNvPr id="36100" name="Freeform 86"/>
                          <p:cNvSpPr>
                            <a:spLocks/>
                          </p:cNvSpPr>
                          <p:nvPr/>
                        </p:nvSpPr>
                        <p:spPr bwMode="auto">
                          <a:xfrm>
                            <a:off x="1544" y="1098"/>
                            <a:ext cx="76" cy="82"/>
                          </a:xfrm>
                          <a:custGeom>
                            <a:avLst/>
                            <a:gdLst>
                              <a:gd name="T0" fmla="*/ 0 w 76"/>
                              <a:gd name="T1" fmla="*/ 0 h 82"/>
                              <a:gd name="T2" fmla="*/ 16 w 76"/>
                              <a:gd name="T3" fmla="*/ 5 h 82"/>
                              <a:gd name="T4" fmla="*/ 39 w 76"/>
                              <a:gd name="T5" fmla="*/ 13 h 82"/>
                              <a:gd name="T6" fmla="*/ 54 w 76"/>
                              <a:gd name="T7" fmla="*/ 23 h 82"/>
                              <a:gd name="T8" fmla="*/ 63 w 76"/>
                              <a:gd name="T9" fmla="*/ 32 h 82"/>
                              <a:gd name="T10" fmla="*/ 69 w 76"/>
                              <a:gd name="T11" fmla="*/ 52 h 82"/>
                              <a:gd name="T12" fmla="*/ 76 w 76"/>
                              <a:gd name="T13" fmla="*/ 82 h 82"/>
                              <a:gd name="T14" fmla="*/ 0 60000 65536"/>
                              <a:gd name="T15" fmla="*/ 0 60000 65536"/>
                              <a:gd name="T16" fmla="*/ 0 60000 65536"/>
                              <a:gd name="T17" fmla="*/ 0 60000 65536"/>
                              <a:gd name="T18" fmla="*/ 0 60000 65536"/>
                              <a:gd name="T19" fmla="*/ 0 60000 65536"/>
                              <a:gd name="T20" fmla="*/ 0 60000 65536"/>
                              <a:gd name="T21" fmla="*/ 0 w 76"/>
                              <a:gd name="T22" fmla="*/ 0 h 82"/>
                              <a:gd name="T23" fmla="*/ 76 w 76"/>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82">
                                <a:moveTo>
                                  <a:pt x="0" y="0"/>
                                </a:moveTo>
                                <a:lnTo>
                                  <a:pt x="16" y="5"/>
                                </a:lnTo>
                                <a:lnTo>
                                  <a:pt x="39" y="13"/>
                                </a:lnTo>
                                <a:lnTo>
                                  <a:pt x="54" y="23"/>
                                </a:lnTo>
                                <a:lnTo>
                                  <a:pt x="63" y="32"/>
                                </a:lnTo>
                                <a:lnTo>
                                  <a:pt x="69" y="52"/>
                                </a:lnTo>
                                <a:lnTo>
                                  <a:pt x="76" y="82"/>
                                </a:lnTo>
                              </a:path>
                            </a:pathLst>
                          </a:custGeom>
                          <a:noFill/>
                          <a:ln w="19050">
                            <a:solidFill>
                              <a:srgbClr val="000000"/>
                            </a:solidFill>
                            <a:round/>
                            <a:headEnd/>
                            <a:tailEnd/>
                          </a:ln>
                        </p:spPr>
                        <p:txBody>
                          <a:bodyPr/>
                          <a:lstStyle/>
                          <a:p>
                            <a:endParaRPr lang="en-US"/>
                          </a:p>
                        </p:txBody>
                      </p:sp>
                      <p:sp>
                        <p:nvSpPr>
                          <p:cNvPr id="36101" name="Freeform 87"/>
                          <p:cNvSpPr>
                            <a:spLocks/>
                          </p:cNvSpPr>
                          <p:nvPr/>
                        </p:nvSpPr>
                        <p:spPr bwMode="auto">
                          <a:xfrm>
                            <a:off x="1561" y="1153"/>
                            <a:ext cx="67" cy="20"/>
                          </a:xfrm>
                          <a:custGeom>
                            <a:avLst/>
                            <a:gdLst>
                              <a:gd name="T0" fmla="*/ 0 w 67"/>
                              <a:gd name="T1" fmla="*/ 0 h 20"/>
                              <a:gd name="T2" fmla="*/ 20 w 67"/>
                              <a:gd name="T3" fmla="*/ 13 h 20"/>
                              <a:gd name="T4" fmla="*/ 39 w 67"/>
                              <a:gd name="T5" fmla="*/ 20 h 20"/>
                              <a:gd name="T6" fmla="*/ 67 w 67"/>
                              <a:gd name="T7" fmla="*/ 12 h 20"/>
                              <a:gd name="T8" fmla="*/ 0 60000 65536"/>
                              <a:gd name="T9" fmla="*/ 0 60000 65536"/>
                              <a:gd name="T10" fmla="*/ 0 60000 65536"/>
                              <a:gd name="T11" fmla="*/ 0 60000 65536"/>
                              <a:gd name="T12" fmla="*/ 0 w 67"/>
                              <a:gd name="T13" fmla="*/ 0 h 20"/>
                              <a:gd name="T14" fmla="*/ 67 w 67"/>
                              <a:gd name="T15" fmla="*/ 20 h 20"/>
                            </a:gdLst>
                            <a:ahLst/>
                            <a:cxnLst>
                              <a:cxn ang="T8">
                                <a:pos x="T0" y="T1"/>
                              </a:cxn>
                              <a:cxn ang="T9">
                                <a:pos x="T2" y="T3"/>
                              </a:cxn>
                              <a:cxn ang="T10">
                                <a:pos x="T4" y="T5"/>
                              </a:cxn>
                              <a:cxn ang="T11">
                                <a:pos x="T6" y="T7"/>
                              </a:cxn>
                            </a:cxnLst>
                            <a:rect l="T12" t="T13" r="T14" b="T15"/>
                            <a:pathLst>
                              <a:path w="67" h="20">
                                <a:moveTo>
                                  <a:pt x="0" y="0"/>
                                </a:moveTo>
                                <a:lnTo>
                                  <a:pt x="20" y="13"/>
                                </a:lnTo>
                                <a:lnTo>
                                  <a:pt x="39" y="20"/>
                                </a:lnTo>
                                <a:lnTo>
                                  <a:pt x="67" y="12"/>
                                </a:lnTo>
                              </a:path>
                            </a:pathLst>
                          </a:custGeom>
                          <a:noFill/>
                          <a:ln w="19050">
                            <a:solidFill>
                              <a:srgbClr val="000000"/>
                            </a:solidFill>
                            <a:round/>
                            <a:headEnd/>
                            <a:tailEnd/>
                          </a:ln>
                        </p:spPr>
                        <p:txBody>
                          <a:bodyPr/>
                          <a:lstStyle/>
                          <a:p>
                            <a:endParaRPr lang="en-US"/>
                          </a:p>
                        </p:txBody>
                      </p:sp>
                      <p:sp>
                        <p:nvSpPr>
                          <p:cNvPr id="36102" name="Freeform 88"/>
                          <p:cNvSpPr>
                            <a:spLocks/>
                          </p:cNvSpPr>
                          <p:nvPr/>
                        </p:nvSpPr>
                        <p:spPr bwMode="auto">
                          <a:xfrm>
                            <a:off x="1514" y="1181"/>
                            <a:ext cx="53" cy="38"/>
                          </a:xfrm>
                          <a:custGeom>
                            <a:avLst/>
                            <a:gdLst>
                              <a:gd name="T0" fmla="*/ 0 w 53"/>
                              <a:gd name="T1" fmla="*/ 0 h 38"/>
                              <a:gd name="T2" fmla="*/ 17 w 53"/>
                              <a:gd name="T3" fmla="*/ 3 h 38"/>
                              <a:gd name="T4" fmla="*/ 33 w 53"/>
                              <a:gd name="T5" fmla="*/ 8 h 38"/>
                              <a:gd name="T6" fmla="*/ 53 w 53"/>
                              <a:gd name="T7" fmla="*/ 38 h 38"/>
                              <a:gd name="T8" fmla="*/ 0 60000 65536"/>
                              <a:gd name="T9" fmla="*/ 0 60000 65536"/>
                              <a:gd name="T10" fmla="*/ 0 60000 65536"/>
                              <a:gd name="T11" fmla="*/ 0 60000 65536"/>
                              <a:gd name="T12" fmla="*/ 0 w 53"/>
                              <a:gd name="T13" fmla="*/ 0 h 38"/>
                              <a:gd name="T14" fmla="*/ 53 w 53"/>
                              <a:gd name="T15" fmla="*/ 38 h 38"/>
                            </a:gdLst>
                            <a:ahLst/>
                            <a:cxnLst>
                              <a:cxn ang="T8">
                                <a:pos x="T0" y="T1"/>
                              </a:cxn>
                              <a:cxn ang="T9">
                                <a:pos x="T2" y="T3"/>
                              </a:cxn>
                              <a:cxn ang="T10">
                                <a:pos x="T4" y="T5"/>
                              </a:cxn>
                              <a:cxn ang="T11">
                                <a:pos x="T6" y="T7"/>
                              </a:cxn>
                            </a:cxnLst>
                            <a:rect l="T12" t="T13" r="T14" b="T15"/>
                            <a:pathLst>
                              <a:path w="53" h="38">
                                <a:moveTo>
                                  <a:pt x="0" y="0"/>
                                </a:moveTo>
                                <a:lnTo>
                                  <a:pt x="17" y="3"/>
                                </a:lnTo>
                                <a:lnTo>
                                  <a:pt x="33" y="8"/>
                                </a:lnTo>
                                <a:lnTo>
                                  <a:pt x="53" y="38"/>
                                </a:lnTo>
                              </a:path>
                            </a:pathLst>
                          </a:custGeom>
                          <a:noFill/>
                          <a:ln w="19050">
                            <a:solidFill>
                              <a:srgbClr val="000000"/>
                            </a:solidFill>
                            <a:round/>
                            <a:headEnd/>
                            <a:tailEnd/>
                          </a:ln>
                        </p:spPr>
                        <p:txBody>
                          <a:bodyPr/>
                          <a:lstStyle/>
                          <a:p>
                            <a:endParaRPr lang="en-US"/>
                          </a:p>
                        </p:txBody>
                      </p:sp>
                      <p:sp>
                        <p:nvSpPr>
                          <p:cNvPr id="36103" name="Freeform 89"/>
                          <p:cNvSpPr>
                            <a:spLocks/>
                          </p:cNvSpPr>
                          <p:nvPr/>
                        </p:nvSpPr>
                        <p:spPr bwMode="auto">
                          <a:xfrm>
                            <a:off x="1538" y="1293"/>
                            <a:ext cx="66" cy="13"/>
                          </a:xfrm>
                          <a:custGeom>
                            <a:avLst/>
                            <a:gdLst>
                              <a:gd name="T0" fmla="*/ 0 w 66"/>
                              <a:gd name="T1" fmla="*/ 3 h 13"/>
                              <a:gd name="T2" fmla="*/ 16 w 66"/>
                              <a:gd name="T3" fmla="*/ 0 h 13"/>
                              <a:gd name="T4" fmla="*/ 34 w 66"/>
                              <a:gd name="T5" fmla="*/ 1 h 13"/>
                              <a:gd name="T6" fmla="*/ 53 w 66"/>
                              <a:gd name="T7" fmla="*/ 8 h 13"/>
                              <a:gd name="T8" fmla="*/ 66 w 66"/>
                              <a:gd name="T9" fmla="*/ 13 h 13"/>
                              <a:gd name="T10" fmla="*/ 0 60000 65536"/>
                              <a:gd name="T11" fmla="*/ 0 60000 65536"/>
                              <a:gd name="T12" fmla="*/ 0 60000 65536"/>
                              <a:gd name="T13" fmla="*/ 0 60000 65536"/>
                              <a:gd name="T14" fmla="*/ 0 60000 65536"/>
                              <a:gd name="T15" fmla="*/ 0 w 66"/>
                              <a:gd name="T16" fmla="*/ 0 h 13"/>
                              <a:gd name="T17" fmla="*/ 66 w 66"/>
                              <a:gd name="T18" fmla="*/ 13 h 13"/>
                            </a:gdLst>
                            <a:ahLst/>
                            <a:cxnLst>
                              <a:cxn ang="T10">
                                <a:pos x="T0" y="T1"/>
                              </a:cxn>
                              <a:cxn ang="T11">
                                <a:pos x="T2" y="T3"/>
                              </a:cxn>
                              <a:cxn ang="T12">
                                <a:pos x="T4" y="T5"/>
                              </a:cxn>
                              <a:cxn ang="T13">
                                <a:pos x="T6" y="T7"/>
                              </a:cxn>
                              <a:cxn ang="T14">
                                <a:pos x="T8" y="T9"/>
                              </a:cxn>
                            </a:cxnLst>
                            <a:rect l="T15" t="T16" r="T17" b="T18"/>
                            <a:pathLst>
                              <a:path w="66" h="13">
                                <a:moveTo>
                                  <a:pt x="0" y="3"/>
                                </a:moveTo>
                                <a:lnTo>
                                  <a:pt x="16" y="0"/>
                                </a:lnTo>
                                <a:lnTo>
                                  <a:pt x="34" y="1"/>
                                </a:lnTo>
                                <a:lnTo>
                                  <a:pt x="53" y="8"/>
                                </a:lnTo>
                                <a:lnTo>
                                  <a:pt x="66" y="13"/>
                                </a:lnTo>
                              </a:path>
                            </a:pathLst>
                          </a:custGeom>
                          <a:noFill/>
                          <a:ln w="19050">
                            <a:solidFill>
                              <a:srgbClr val="000000"/>
                            </a:solidFill>
                            <a:round/>
                            <a:headEnd/>
                            <a:tailEnd/>
                          </a:ln>
                        </p:spPr>
                        <p:txBody>
                          <a:bodyPr/>
                          <a:lstStyle/>
                          <a:p>
                            <a:endParaRPr lang="en-US"/>
                          </a:p>
                        </p:txBody>
                      </p:sp>
                      <p:sp>
                        <p:nvSpPr>
                          <p:cNvPr id="36104" name="Freeform 90"/>
                          <p:cNvSpPr>
                            <a:spLocks/>
                          </p:cNvSpPr>
                          <p:nvPr/>
                        </p:nvSpPr>
                        <p:spPr bwMode="auto">
                          <a:xfrm>
                            <a:off x="1351" y="1145"/>
                            <a:ext cx="106" cy="23"/>
                          </a:xfrm>
                          <a:custGeom>
                            <a:avLst/>
                            <a:gdLst>
                              <a:gd name="T0" fmla="*/ 0 w 106"/>
                              <a:gd name="T1" fmla="*/ 0 h 23"/>
                              <a:gd name="T2" fmla="*/ 22 w 106"/>
                              <a:gd name="T3" fmla="*/ 13 h 23"/>
                              <a:gd name="T4" fmla="*/ 39 w 106"/>
                              <a:gd name="T5" fmla="*/ 20 h 23"/>
                              <a:gd name="T6" fmla="*/ 64 w 106"/>
                              <a:gd name="T7" fmla="*/ 23 h 23"/>
                              <a:gd name="T8" fmla="*/ 85 w 106"/>
                              <a:gd name="T9" fmla="*/ 20 h 23"/>
                              <a:gd name="T10" fmla="*/ 106 w 106"/>
                              <a:gd name="T11" fmla="*/ 15 h 23"/>
                              <a:gd name="T12" fmla="*/ 0 60000 65536"/>
                              <a:gd name="T13" fmla="*/ 0 60000 65536"/>
                              <a:gd name="T14" fmla="*/ 0 60000 65536"/>
                              <a:gd name="T15" fmla="*/ 0 60000 65536"/>
                              <a:gd name="T16" fmla="*/ 0 60000 65536"/>
                              <a:gd name="T17" fmla="*/ 0 60000 65536"/>
                              <a:gd name="T18" fmla="*/ 0 w 106"/>
                              <a:gd name="T19" fmla="*/ 0 h 23"/>
                              <a:gd name="T20" fmla="*/ 106 w 106"/>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06" h="23">
                                <a:moveTo>
                                  <a:pt x="0" y="0"/>
                                </a:moveTo>
                                <a:lnTo>
                                  <a:pt x="22" y="13"/>
                                </a:lnTo>
                                <a:lnTo>
                                  <a:pt x="39" y="20"/>
                                </a:lnTo>
                                <a:lnTo>
                                  <a:pt x="64" y="23"/>
                                </a:lnTo>
                                <a:lnTo>
                                  <a:pt x="85" y="20"/>
                                </a:lnTo>
                                <a:lnTo>
                                  <a:pt x="106" y="15"/>
                                </a:lnTo>
                              </a:path>
                            </a:pathLst>
                          </a:custGeom>
                          <a:noFill/>
                          <a:ln w="19050">
                            <a:solidFill>
                              <a:srgbClr val="000000"/>
                            </a:solidFill>
                            <a:round/>
                            <a:headEnd/>
                            <a:tailEnd/>
                          </a:ln>
                        </p:spPr>
                        <p:txBody>
                          <a:bodyPr/>
                          <a:lstStyle/>
                          <a:p>
                            <a:endParaRPr lang="en-US"/>
                          </a:p>
                        </p:txBody>
                      </p:sp>
                      <p:sp>
                        <p:nvSpPr>
                          <p:cNvPr id="36105" name="Freeform 91"/>
                          <p:cNvSpPr>
                            <a:spLocks/>
                          </p:cNvSpPr>
                          <p:nvPr/>
                        </p:nvSpPr>
                        <p:spPr bwMode="auto">
                          <a:xfrm>
                            <a:off x="1392" y="1100"/>
                            <a:ext cx="108" cy="28"/>
                          </a:xfrm>
                          <a:custGeom>
                            <a:avLst/>
                            <a:gdLst>
                              <a:gd name="T0" fmla="*/ 0 w 108"/>
                              <a:gd name="T1" fmla="*/ 8 h 28"/>
                              <a:gd name="T2" fmla="*/ 11 w 108"/>
                              <a:gd name="T3" fmla="*/ 21 h 28"/>
                              <a:gd name="T4" fmla="*/ 21 w 108"/>
                              <a:gd name="T5" fmla="*/ 26 h 28"/>
                              <a:gd name="T6" fmla="*/ 44 w 108"/>
                              <a:gd name="T7" fmla="*/ 28 h 28"/>
                              <a:gd name="T8" fmla="*/ 65 w 108"/>
                              <a:gd name="T9" fmla="*/ 25 h 28"/>
                              <a:gd name="T10" fmla="*/ 78 w 108"/>
                              <a:gd name="T11" fmla="*/ 18 h 28"/>
                              <a:gd name="T12" fmla="*/ 92 w 108"/>
                              <a:gd name="T13" fmla="*/ 8 h 28"/>
                              <a:gd name="T14" fmla="*/ 108 w 108"/>
                              <a:gd name="T15" fmla="*/ 0 h 28"/>
                              <a:gd name="T16" fmla="*/ 0 60000 65536"/>
                              <a:gd name="T17" fmla="*/ 0 60000 65536"/>
                              <a:gd name="T18" fmla="*/ 0 60000 65536"/>
                              <a:gd name="T19" fmla="*/ 0 60000 65536"/>
                              <a:gd name="T20" fmla="*/ 0 60000 65536"/>
                              <a:gd name="T21" fmla="*/ 0 60000 65536"/>
                              <a:gd name="T22" fmla="*/ 0 60000 65536"/>
                              <a:gd name="T23" fmla="*/ 0 60000 65536"/>
                              <a:gd name="T24" fmla="*/ 0 w 108"/>
                              <a:gd name="T25" fmla="*/ 0 h 28"/>
                              <a:gd name="T26" fmla="*/ 108 w 10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8" h="28">
                                <a:moveTo>
                                  <a:pt x="0" y="8"/>
                                </a:moveTo>
                                <a:lnTo>
                                  <a:pt x="11" y="21"/>
                                </a:lnTo>
                                <a:lnTo>
                                  <a:pt x="21" y="26"/>
                                </a:lnTo>
                                <a:lnTo>
                                  <a:pt x="44" y="28"/>
                                </a:lnTo>
                                <a:lnTo>
                                  <a:pt x="65" y="25"/>
                                </a:lnTo>
                                <a:lnTo>
                                  <a:pt x="78" y="18"/>
                                </a:lnTo>
                                <a:lnTo>
                                  <a:pt x="92" y="8"/>
                                </a:lnTo>
                                <a:lnTo>
                                  <a:pt x="108" y="0"/>
                                </a:lnTo>
                              </a:path>
                            </a:pathLst>
                          </a:custGeom>
                          <a:noFill/>
                          <a:ln w="19050">
                            <a:solidFill>
                              <a:srgbClr val="000000"/>
                            </a:solidFill>
                            <a:round/>
                            <a:headEnd/>
                            <a:tailEnd/>
                          </a:ln>
                        </p:spPr>
                        <p:txBody>
                          <a:bodyPr/>
                          <a:lstStyle/>
                          <a:p>
                            <a:endParaRPr lang="en-US"/>
                          </a:p>
                        </p:txBody>
                      </p:sp>
                      <p:sp>
                        <p:nvSpPr>
                          <p:cNvPr id="36106" name="Freeform 92"/>
                          <p:cNvSpPr>
                            <a:spLocks/>
                          </p:cNvSpPr>
                          <p:nvPr/>
                        </p:nvSpPr>
                        <p:spPr bwMode="auto">
                          <a:xfrm>
                            <a:off x="1471" y="1045"/>
                            <a:ext cx="94" cy="23"/>
                          </a:xfrm>
                          <a:custGeom>
                            <a:avLst/>
                            <a:gdLst>
                              <a:gd name="T0" fmla="*/ 0 w 94"/>
                              <a:gd name="T1" fmla="*/ 23 h 23"/>
                              <a:gd name="T2" fmla="*/ 22 w 94"/>
                              <a:gd name="T3" fmla="*/ 16 h 23"/>
                              <a:gd name="T4" fmla="*/ 44 w 94"/>
                              <a:gd name="T5" fmla="*/ 3 h 23"/>
                              <a:gd name="T6" fmla="*/ 67 w 94"/>
                              <a:gd name="T7" fmla="*/ 0 h 23"/>
                              <a:gd name="T8" fmla="*/ 94 w 94"/>
                              <a:gd name="T9" fmla="*/ 15 h 23"/>
                              <a:gd name="T10" fmla="*/ 0 60000 65536"/>
                              <a:gd name="T11" fmla="*/ 0 60000 65536"/>
                              <a:gd name="T12" fmla="*/ 0 60000 65536"/>
                              <a:gd name="T13" fmla="*/ 0 60000 65536"/>
                              <a:gd name="T14" fmla="*/ 0 60000 65536"/>
                              <a:gd name="T15" fmla="*/ 0 w 94"/>
                              <a:gd name="T16" fmla="*/ 0 h 23"/>
                              <a:gd name="T17" fmla="*/ 94 w 94"/>
                              <a:gd name="T18" fmla="*/ 23 h 23"/>
                            </a:gdLst>
                            <a:ahLst/>
                            <a:cxnLst>
                              <a:cxn ang="T10">
                                <a:pos x="T0" y="T1"/>
                              </a:cxn>
                              <a:cxn ang="T11">
                                <a:pos x="T2" y="T3"/>
                              </a:cxn>
                              <a:cxn ang="T12">
                                <a:pos x="T4" y="T5"/>
                              </a:cxn>
                              <a:cxn ang="T13">
                                <a:pos x="T6" y="T7"/>
                              </a:cxn>
                              <a:cxn ang="T14">
                                <a:pos x="T8" y="T9"/>
                              </a:cxn>
                            </a:cxnLst>
                            <a:rect l="T15" t="T16" r="T17" b="T18"/>
                            <a:pathLst>
                              <a:path w="94" h="23">
                                <a:moveTo>
                                  <a:pt x="0" y="23"/>
                                </a:moveTo>
                                <a:lnTo>
                                  <a:pt x="22" y="16"/>
                                </a:lnTo>
                                <a:lnTo>
                                  <a:pt x="44" y="3"/>
                                </a:lnTo>
                                <a:lnTo>
                                  <a:pt x="67" y="0"/>
                                </a:lnTo>
                                <a:lnTo>
                                  <a:pt x="94" y="15"/>
                                </a:lnTo>
                              </a:path>
                            </a:pathLst>
                          </a:custGeom>
                          <a:noFill/>
                          <a:ln w="19050">
                            <a:solidFill>
                              <a:srgbClr val="000000"/>
                            </a:solidFill>
                            <a:round/>
                            <a:headEnd/>
                            <a:tailEnd/>
                          </a:ln>
                        </p:spPr>
                        <p:txBody>
                          <a:bodyPr/>
                          <a:lstStyle/>
                          <a:p>
                            <a:endParaRPr lang="en-US"/>
                          </a:p>
                        </p:txBody>
                      </p:sp>
                      <p:sp>
                        <p:nvSpPr>
                          <p:cNvPr id="36107" name="Oval 93"/>
                          <p:cNvSpPr>
                            <a:spLocks noChangeArrowheads="1"/>
                          </p:cNvSpPr>
                          <p:nvPr/>
                        </p:nvSpPr>
                        <p:spPr bwMode="auto">
                          <a:xfrm>
                            <a:off x="1505" y="1206"/>
                            <a:ext cx="16" cy="30"/>
                          </a:xfrm>
                          <a:prstGeom prst="ellipse">
                            <a:avLst/>
                          </a:prstGeom>
                          <a:solidFill>
                            <a:srgbClr val="000000"/>
                          </a:solidFill>
                          <a:ln w="9525">
                            <a:noFill/>
                            <a:round/>
                            <a:headEnd/>
                            <a:tailEnd/>
                          </a:ln>
                        </p:spPr>
                        <p:txBody>
                          <a:bodyPr/>
                          <a:lstStyle/>
                          <a:p>
                            <a:endParaRPr lang="en-US"/>
                          </a:p>
                        </p:txBody>
                      </p:sp>
                    </p:grpSp>
                  </p:grpSp>
                  <p:grpSp>
                    <p:nvGrpSpPr>
                      <p:cNvPr id="36088" name="Group 94"/>
                      <p:cNvGrpSpPr>
                        <a:grpSpLocks/>
                      </p:cNvGrpSpPr>
                      <p:nvPr/>
                    </p:nvGrpSpPr>
                    <p:grpSpPr bwMode="auto">
                      <a:xfrm>
                        <a:off x="1542" y="1258"/>
                        <a:ext cx="626" cy="534"/>
                        <a:chOff x="1542" y="1258"/>
                        <a:chExt cx="626" cy="534"/>
                      </a:xfrm>
                    </p:grpSpPr>
                    <p:grpSp>
                      <p:nvGrpSpPr>
                        <p:cNvPr id="36089" name="Group 95"/>
                        <p:cNvGrpSpPr>
                          <a:grpSpLocks/>
                        </p:cNvGrpSpPr>
                        <p:nvPr/>
                      </p:nvGrpSpPr>
                      <p:grpSpPr bwMode="auto">
                        <a:xfrm>
                          <a:off x="1727" y="1431"/>
                          <a:ext cx="441" cy="361"/>
                          <a:chOff x="1727" y="1431"/>
                          <a:chExt cx="441" cy="361"/>
                        </a:xfrm>
                      </p:grpSpPr>
                      <p:grpSp>
                        <p:nvGrpSpPr>
                          <p:cNvPr id="36091" name="Group 96"/>
                          <p:cNvGrpSpPr>
                            <a:grpSpLocks/>
                          </p:cNvGrpSpPr>
                          <p:nvPr/>
                        </p:nvGrpSpPr>
                        <p:grpSpPr bwMode="auto">
                          <a:xfrm>
                            <a:off x="1921" y="1526"/>
                            <a:ext cx="247" cy="266"/>
                            <a:chOff x="1921" y="1526"/>
                            <a:chExt cx="247" cy="266"/>
                          </a:xfrm>
                        </p:grpSpPr>
                        <p:sp>
                          <p:nvSpPr>
                            <p:cNvPr id="36095" name="Freeform 97"/>
                            <p:cNvSpPr>
                              <a:spLocks/>
                            </p:cNvSpPr>
                            <p:nvPr/>
                          </p:nvSpPr>
                          <p:spPr bwMode="auto">
                            <a:xfrm>
                              <a:off x="1921" y="1526"/>
                              <a:ext cx="247" cy="266"/>
                            </a:xfrm>
                            <a:custGeom>
                              <a:avLst/>
                              <a:gdLst>
                                <a:gd name="T0" fmla="*/ 126 w 247"/>
                                <a:gd name="T1" fmla="*/ 68 h 266"/>
                                <a:gd name="T2" fmla="*/ 156 w 247"/>
                                <a:gd name="T3" fmla="*/ 47 h 266"/>
                                <a:gd name="T4" fmla="*/ 177 w 247"/>
                                <a:gd name="T5" fmla="*/ 23 h 266"/>
                                <a:gd name="T6" fmla="*/ 184 w 247"/>
                                <a:gd name="T7" fmla="*/ 12 h 266"/>
                                <a:gd name="T8" fmla="*/ 196 w 247"/>
                                <a:gd name="T9" fmla="*/ 3 h 266"/>
                                <a:gd name="T10" fmla="*/ 210 w 247"/>
                                <a:gd name="T11" fmla="*/ 0 h 266"/>
                                <a:gd name="T12" fmla="*/ 239 w 247"/>
                                <a:gd name="T13" fmla="*/ 27 h 266"/>
                                <a:gd name="T14" fmla="*/ 242 w 247"/>
                                <a:gd name="T15" fmla="*/ 47 h 266"/>
                                <a:gd name="T16" fmla="*/ 247 w 247"/>
                                <a:gd name="T17" fmla="*/ 82 h 266"/>
                                <a:gd name="T18" fmla="*/ 244 w 247"/>
                                <a:gd name="T19" fmla="*/ 93 h 266"/>
                                <a:gd name="T20" fmla="*/ 212 w 247"/>
                                <a:gd name="T21" fmla="*/ 122 h 266"/>
                                <a:gd name="T22" fmla="*/ 217 w 247"/>
                                <a:gd name="T23" fmla="*/ 157 h 266"/>
                                <a:gd name="T24" fmla="*/ 187 w 247"/>
                                <a:gd name="T25" fmla="*/ 182 h 266"/>
                                <a:gd name="T26" fmla="*/ 157 w 247"/>
                                <a:gd name="T27" fmla="*/ 202 h 266"/>
                                <a:gd name="T28" fmla="*/ 133 w 247"/>
                                <a:gd name="T29" fmla="*/ 183 h 266"/>
                                <a:gd name="T30" fmla="*/ 134 w 247"/>
                                <a:gd name="T31" fmla="*/ 212 h 266"/>
                                <a:gd name="T32" fmla="*/ 87 w 247"/>
                                <a:gd name="T33" fmla="*/ 240 h 266"/>
                                <a:gd name="T34" fmla="*/ 41 w 247"/>
                                <a:gd name="T35" fmla="*/ 266 h 266"/>
                                <a:gd name="T36" fmla="*/ 22 w 247"/>
                                <a:gd name="T37" fmla="*/ 246 h 266"/>
                                <a:gd name="T38" fmla="*/ 9 w 247"/>
                                <a:gd name="T39" fmla="*/ 235 h 266"/>
                                <a:gd name="T40" fmla="*/ 0 w 247"/>
                                <a:gd name="T41" fmla="*/ 200 h 266"/>
                                <a:gd name="T42" fmla="*/ 129 w 247"/>
                                <a:gd name="T43" fmla="*/ 125 h 266"/>
                                <a:gd name="T44" fmla="*/ 126 w 247"/>
                                <a:gd name="T45" fmla="*/ 68 h 26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7"/>
                                <a:gd name="T70" fmla="*/ 0 h 266"/>
                                <a:gd name="T71" fmla="*/ 247 w 247"/>
                                <a:gd name="T72" fmla="*/ 266 h 26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7" h="266">
                                  <a:moveTo>
                                    <a:pt x="126" y="68"/>
                                  </a:moveTo>
                                  <a:lnTo>
                                    <a:pt x="156" y="47"/>
                                  </a:lnTo>
                                  <a:lnTo>
                                    <a:pt x="177" y="23"/>
                                  </a:lnTo>
                                  <a:lnTo>
                                    <a:pt x="184" y="12"/>
                                  </a:lnTo>
                                  <a:lnTo>
                                    <a:pt x="196" y="3"/>
                                  </a:lnTo>
                                  <a:lnTo>
                                    <a:pt x="210" y="0"/>
                                  </a:lnTo>
                                  <a:lnTo>
                                    <a:pt x="239" y="27"/>
                                  </a:lnTo>
                                  <a:lnTo>
                                    <a:pt x="242" y="47"/>
                                  </a:lnTo>
                                  <a:lnTo>
                                    <a:pt x="247" y="82"/>
                                  </a:lnTo>
                                  <a:lnTo>
                                    <a:pt x="244" y="93"/>
                                  </a:lnTo>
                                  <a:lnTo>
                                    <a:pt x="212" y="122"/>
                                  </a:lnTo>
                                  <a:lnTo>
                                    <a:pt x="217" y="157"/>
                                  </a:lnTo>
                                  <a:lnTo>
                                    <a:pt x="187" y="182"/>
                                  </a:lnTo>
                                  <a:lnTo>
                                    <a:pt x="157" y="202"/>
                                  </a:lnTo>
                                  <a:lnTo>
                                    <a:pt x="133" y="183"/>
                                  </a:lnTo>
                                  <a:lnTo>
                                    <a:pt x="134" y="212"/>
                                  </a:lnTo>
                                  <a:lnTo>
                                    <a:pt x="87" y="240"/>
                                  </a:lnTo>
                                  <a:lnTo>
                                    <a:pt x="41" y="266"/>
                                  </a:lnTo>
                                  <a:lnTo>
                                    <a:pt x="22" y="246"/>
                                  </a:lnTo>
                                  <a:lnTo>
                                    <a:pt x="9" y="235"/>
                                  </a:lnTo>
                                  <a:lnTo>
                                    <a:pt x="0" y="200"/>
                                  </a:lnTo>
                                  <a:lnTo>
                                    <a:pt x="129" y="125"/>
                                  </a:lnTo>
                                  <a:lnTo>
                                    <a:pt x="126" y="68"/>
                                  </a:lnTo>
                                  <a:close/>
                                </a:path>
                              </a:pathLst>
                            </a:custGeom>
                            <a:solidFill>
                              <a:srgbClr val="7F5F3F"/>
                            </a:solidFill>
                            <a:ln w="19050">
                              <a:solidFill>
                                <a:srgbClr val="000000"/>
                              </a:solidFill>
                              <a:round/>
                              <a:headEnd/>
                              <a:tailEnd/>
                            </a:ln>
                          </p:spPr>
                          <p:txBody>
                            <a:bodyPr/>
                            <a:lstStyle/>
                            <a:p>
                              <a:endParaRPr lang="en-US"/>
                            </a:p>
                          </p:txBody>
                        </p:sp>
                        <p:sp>
                          <p:nvSpPr>
                            <p:cNvPr id="36096" name="Freeform 98"/>
                            <p:cNvSpPr>
                              <a:spLocks/>
                            </p:cNvSpPr>
                            <p:nvPr/>
                          </p:nvSpPr>
                          <p:spPr bwMode="auto">
                            <a:xfrm>
                              <a:off x="2082" y="1631"/>
                              <a:ext cx="49" cy="20"/>
                            </a:xfrm>
                            <a:custGeom>
                              <a:avLst/>
                              <a:gdLst>
                                <a:gd name="T0" fmla="*/ 0 w 49"/>
                                <a:gd name="T1" fmla="*/ 12 h 20"/>
                                <a:gd name="T2" fmla="*/ 30 w 49"/>
                                <a:gd name="T3" fmla="*/ 0 h 20"/>
                                <a:gd name="T4" fmla="*/ 49 w 49"/>
                                <a:gd name="T5" fmla="*/ 20 h 20"/>
                                <a:gd name="T6" fmla="*/ 0 60000 65536"/>
                                <a:gd name="T7" fmla="*/ 0 60000 65536"/>
                                <a:gd name="T8" fmla="*/ 0 60000 65536"/>
                                <a:gd name="T9" fmla="*/ 0 w 49"/>
                                <a:gd name="T10" fmla="*/ 0 h 20"/>
                                <a:gd name="T11" fmla="*/ 49 w 49"/>
                                <a:gd name="T12" fmla="*/ 20 h 20"/>
                              </a:gdLst>
                              <a:ahLst/>
                              <a:cxnLst>
                                <a:cxn ang="T6">
                                  <a:pos x="T0" y="T1"/>
                                </a:cxn>
                                <a:cxn ang="T7">
                                  <a:pos x="T2" y="T3"/>
                                </a:cxn>
                                <a:cxn ang="T8">
                                  <a:pos x="T4" y="T5"/>
                                </a:cxn>
                              </a:cxnLst>
                              <a:rect l="T9" t="T10" r="T11" b="T12"/>
                              <a:pathLst>
                                <a:path w="49" h="20">
                                  <a:moveTo>
                                    <a:pt x="0" y="12"/>
                                  </a:moveTo>
                                  <a:lnTo>
                                    <a:pt x="30" y="0"/>
                                  </a:lnTo>
                                  <a:lnTo>
                                    <a:pt x="49" y="20"/>
                                  </a:lnTo>
                                </a:path>
                              </a:pathLst>
                            </a:custGeom>
                            <a:noFill/>
                            <a:ln w="19050">
                              <a:solidFill>
                                <a:srgbClr val="000000"/>
                              </a:solidFill>
                              <a:round/>
                              <a:headEnd/>
                              <a:tailEnd/>
                            </a:ln>
                          </p:spPr>
                          <p:txBody>
                            <a:bodyPr/>
                            <a:lstStyle/>
                            <a:p>
                              <a:endParaRPr lang="en-US"/>
                            </a:p>
                          </p:txBody>
                        </p:sp>
                      </p:grpSp>
                      <p:grpSp>
                        <p:nvGrpSpPr>
                          <p:cNvPr id="36092" name="Group 99"/>
                          <p:cNvGrpSpPr>
                            <a:grpSpLocks/>
                          </p:cNvGrpSpPr>
                          <p:nvPr/>
                        </p:nvGrpSpPr>
                        <p:grpSpPr bwMode="auto">
                          <a:xfrm>
                            <a:off x="1727" y="1431"/>
                            <a:ext cx="366" cy="305"/>
                            <a:chOff x="1727" y="1431"/>
                            <a:chExt cx="366" cy="305"/>
                          </a:xfrm>
                        </p:grpSpPr>
                        <p:sp>
                          <p:nvSpPr>
                            <p:cNvPr id="36093" name="Freeform 100"/>
                            <p:cNvSpPr>
                              <a:spLocks/>
                            </p:cNvSpPr>
                            <p:nvPr/>
                          </p:nvSpPr>
                          <p:spPr bwMode="auto">
                            <a:xfrm>
                              <a:off x="1808" y="1431"/>
                              <a:ext cx="285" cy="270"/>
                            </a:xfrm>
                            <a:custGeom>
                              <a:avLst/>
                              <a:gdLst>
                                <a:gd name="T0" fmla="*/ 0 w 285"/>
                                <a:gd name="T1" fmla="*/ 35 h 270"/>
                                <a:gd name="T2" fmla="*/ 34 w 285"/>
                                <a:gd name="T3" fmla="*/ 0 h 270"/>
                                <a:gd name="T4" fmla="*/ 67 w 285"/>
                                <a:gd name="T5" fmla="*/ 20 h 270"/>
                                <a:gd name="T6" fmla="*/ 73 w 285"/>
                                <a:gd name="T7" fmla="*/ 38 h 270"/>
                                <a:gd name="T8" fmla="*/ 105 w 285"/>
                                <a:gd name="T9" fmla="*/ 35 h 270"/>
                                <a:gd name="T10" fmla="*/ 142 w 285"/>
                                <a:gd name="T11" fmla="*/ 45 h 270"/>
                                <a:gd name="T12" fmla="*/ 173 w 285"/>
                                <a:gd name="T13" fmla="*/ 35 h 270"/>
                                <a:gd name="T14" fmla="*/ 202 w 285"/>
                                <a:gd name="T15" fmla="*/ 52 h 270"/>
                                <a:gd name="T16" fmla="*/ 233 w 285"/>
                                <a:gd name="T17" fmla="*/ 45 h 270"/>
                                <a:gd name="T18" fmla="*/ 246 w 285"/>
                                <a:gd name="T19" fmla="*/ 58 h 270"/>
                                <a:gd name="T20" fmla="*/ 249 w 285"/>
                                <a:gd name="T21" fmla="*/ 88 h 270"/>
                                <a:gd name="T22" fmla="*/ 244 w 285"/>
                                <a:gd name="T23" fmla="*/ 108 h 270"/>
                                <a:gd name="T24" fmla="*/ 247 w 285"/>
                                <a:gd name="T25" fmla="*/ 133 h 270"/>
                                <a:gd name="T26" fmla="*/ 258 w 285"/>
                                <a:gd name="T27" fmla="*/ 148 h 270"/>
                                <a:gd name="T28" fmla="*/ 270 w 285"/>
                                <a:gd name="T29" fmla="*/ 158 h 270"/>
                                <a:gd name="T30" fmla="*/ 277 w 285"/>
                                <a:gd name="T31" fmla="*/ 183 h 270"/>
                                <a:gd name="T32" fmla="*/ 285 w 285"/>
                                <a:gd name="T33" fmla="*/ 207 h 270"/>
                                <a:gd name="T34" fmla="*/ 279 w 285"/>
                                <a:gd name="T35" fmla="*/ 225 h 270"/>
                                <a:gd name="T36" fmla="*/ 223 w 285"/>
                                <a:gd name="T37" fmla="*/ 260 h 270"/>
                                <a:gd name="T38" fmla="*/ 195 w 285"/>
                                <a:gd name="T39" fmla="*/ 270 h 270"/>
                                <a:gd name="T40" fmla="*/ 149 w 285"/>
                                <a:gd name="T41" fmla="*/ 112 h 270"/>
                                <a:gd name="T42" fmla="*/ 16 w 285"/>
                                <a:gd name="T43" fmla="*/ 80 h 270"/>
                                <a:gd name="T44" fmla="*/ 0 w 285"/>
                                <a:gd name="T45" fmla="*/ 35 h 27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85"/>
                                <a:gd name="T70" fmla="*/ 0 h 270"/>
                                <a:gd name="T71" fmla="*/ 285 w 285"/>
                                <a:gd name="T72" fmla="*/ 270 h 27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85" h="270">
                                  <a:moveTo>
                                    <a:pt x="0" y="35"/>
                                  </a:moveTo>
                                  <a:lnTo>
                                    <a:pt x="34" y="0"/>
                                  </a:lnTo>
                                  <a:lnTo>
                                    <a:pt x="67" y="20"/>
                                  </a:lnTo>
                                  <a:lnTo>
                                    <a:pt x="73" y="38"/>
                                  </a:lnTo>
                                  <a:lnTo>
                                    <a:pt x="105" y="35"/>
                                  </a:lnTo>
                                  <a:lnTo>
                                    <a:pt x="142" y="45"/>
                                  </a:lnTo>
                                  <a:lnTo>
                                    <a:pt x="173" y="35"/>
                                  </a:lnTo>
                                  <a:lnTo>
                                    <a:pt x="202" y="52"/>
                                  </a:lnTo>
                                  <a:lnTo>
                                    <a:pt x="233" y="45"/>
                                  </a:lnTo>
                                  <a:lnTo>
                                    <a:pt x="246" y="58"/>
                                  </a:lnTo>
                                  <a:lnTo>
                                    <a:pt x="249" y="88"/>
                                  </a:lnTo>
                                  <a:lnTo>
                                    <a:pt x="244" y="108"/>
                                  </a:lnTo>
                                  <a:lnTo>
                                    <a:pt x="247" y="133"/>
                                  </a:lnTo>
                                  <a:lnTo>
                                    <a:pt x="258" y="148"/>
                                  </a:lnTo>
                                  <a:lnTo>
                                    <a:pt x="270" y="158"/>
                                  </a:lnTo>
                                  <a:lnTo>
                                    <a:pt x="277" y="183"/>
                                  </a:lnTo>
                                  <a:lnTo>
                                    <a:pt x="285" y="207"/>
                                  </a:lnTo>
                                  <a:lnTo>
                                    <a:pt x="279" y="225"/>
                                  </a:lnTo>
                                  <a:lnTo>
                                    <a:pt x="223" y="260"/>
                                  </a:lnTo>
                                  <a:lnTo>
                                    <a:pt x="195" y="270"/>
                                  </a:lnTo>
                                  <a:lnTo>
                                    <a:pt x="149" y="112"/>
                                  </a:lnTo>
                                  <a:lnTo>
                                    <a:pt x="16" y="80"/>
                                  </a:lnTo>
                                  <a:lnTo>
                                    <a:pt x="0" y="35"/>
                                  </a:lnTo>
                                  <a:close/>
                                </a:path>
                              </a:pathLst>
                            </a:custGeom>
                            <a:solidFill>
                              <a:srgbClr val="000080"/>
                            </a:solidFill>
                            <a:ln w="19050">
                              <a:solidFill>
                                <a:srgbClr val="000000"/>
                              </a:solidFill>
                              <a:round/>
                              <a:headEnd/>
                              <a:tailEnd/>
                            </a:ln>
                          </p:spPr>
                          <p:txBody>
                            <a:bodyPr/>
                            <a:lstStyle/>
                            <a:p>
                              <a:endParaRPr lang="en-US"/>
                            </a:p>
                          </p:txBody>
                        </p:sp>
                        <p:sp>
                          <p:nvSpPr>
                            <p:cNvPr id="36094" name="Freeform 101"/>
                            <p:cNvSpPr>
                              <a:spLocks/>
                            </p:cNvSpPr>
                            <p:nvPr/>
                          </p:nvSpPr>
                          <p:spPr bwMode="auto">
                            <a:xfrm>
                              <a:off x="1727" y="1449"/>
                              <a:ext cx="309" cy="287"/>
                            </a:xfrm>
                            <a:custGeom>
                              <a:avLst/>
                              <a:gdLst>
                                <a:gd name="T0" fmla="*/ 0 w 309"/>
                                <a:gd name="T1" fmla="*/ 64 h 287"/>
                                <a:gd name="T2" fmla="*/ 23 w 309"/>
                                <a:gd name="T3" fmla="*/ 17 h 287"/>
                                <a:gd name="T4" fmla="*/ 50 w 309"/>
                                <a:gd name="T5" fmla="*/ 0 h 287"/>
                                <a:gd name="T6" fmla="*/ 71 w 309"/>
                                <a:gd name="T7" fmla="*/ 2 h 287"/>
                                <a:gd name="T8" fmla="*/ 94 w 309"/>
                                <a:gd name="T9" fmla="*/ 2 h 287"/>
                                <a:gd name="T10" fmla="*/ 111 w 309"/>
                                <a:gd name="T11" fmla="*/ 27 h 287"/>
                                <a:gd name="T12" fmla="*/ 110 w 309"/>
                                <a:gd name="T13" fmla="*/ 40 h 287"/>
                                <a:gd name="T14" fmla="*/ 129 w 309"/>
                                <a:gd name="T15" fmla="*/ 49 h 287"/>
                                <a:gd name="T16" fmla="*/ 152 w 309"/>
                                <a:gd name="T17" fmla="*/ 50 h 287"/>
                                <a:gd name="T18" fmla="*/ 178 w 309"/>
                                <a:gd name="T19" fmla="*/ 42 h 287"/>
                                <a:gd name="T20" fmla="*/ 198 w 309"/>
                                <a:gd name="T21" fmla="*/ 52 h 287"/>
                                <a:gd name="T22" fmla="*/ 217 w 309"/>
                                <a:gd name="T23" fmla="*/ 70 h 287"/>
                                <a:gd name="T24" fmla="*/ 246 w 309"/>
                                <a:gd name="T25" fmla="*/ 70 h 287"/>
                                <a:gd name="T26" fmla="*/ 261 w 309"/>
                                <a:gd name="T27" fmla="*/ 82 h 287"/>
                                <a:gd name="T28" fmla="*/ 251 w 309"/>
                                <a:gd name="T29" fmla="*/ 97 h 287"/>
                                <a:gd name="T30" fmla="*/ 268 w 309"/>
                                <a:gd name="T31" fmla="*/ 102 h 287"/>
                                <a:gd name="T32" fmla="*/ 270 w 309"/>
                                <a:gd name="T33" fmla="*/ 150 h 287"/>
                                <a:gd name="T34" fmla="*/ 277 w 309"/>
                                <a:gd name="T35" fmla="*/ 165 h 287"/>
                                <a:gd name="T36" fmla="*/ 284 w 309"/>
                                <a:gd name="T37" fmla="*/ 185 h 287"/>
                                <a:gd name="T38" fmla="*/ 288 w 309"/>
                                <a:gd name="T39" fmla="*/ 207 h 287"/>
                                <a:gd name="T40" fmla="*/ 293 w 309"/>
                                <a:gd name="T41" fmla="*/ 227 h 287"/>
                                <a:gd name="T42" fmla="*/ 309 w 309"/>
                                <a:gd name="T43" fmla="*/ 252 h 287"/>
                                <a:gd name="T44" fmla="*/ 230 w 309"/>
                                <a:gd name="T45" fmla="*/ 287 h 287"/>
                                <a:gd name="T46" fmla="*/ 193 w 309"/>
                                <a:gd name="T47" fmla="*/ 282 h 287"/>
                                <a:gd name="T48" fmla="*/ 201 w 309"/>
                                <a:gd name="T49" fmla="*/ 255 h 287"/>
                                <a:gd name="T50" fmla="*/ 208 w 309"/>
                                <a:gd name="T51" fmla="*/ 232 h 287"/>
                                <a:gd name="T52" fmla="*/ 198 w 309"/>
                                <a:gd name="T53" fmla="*/ 197 h 287"/>
                                <a:gd name="T54" fmla="*/ 208 w 309"/>
                                <a:gd name="T55" fmla="*/ 160 h 287"/>
                                <a:gd name="T56" fmla="*/ 194 w 309"/>
                                <a:gd name="T57" fmla="*/ 142 h 287"/>
                                <a:gd name="T58" fmla="*/ 184 w 309"/>
                                <a:gd name="T59" fmla="*/ 122 h 287"/>
                                <a:gd name="T60" fmla="*/ 166 w 309"/>
                                <a:gd name="T61" fmla="*/ 117 h 287"/>
                                <a:gd name="T62" fmla="*/ 163 w 309"/>
                                <a:gd name="T63" fmla="*/ 95 h 287"/>
                                <a:gd name="T64" fmla="*/ 138 w 309"/>
                                <a:gd name="T65" fmla="*/ 89 h 287"/>
                                <a:gd name="T66" fmla="*/ 115 w 309"/>
                                <a:gd name="T67" fmla="*/ 84 h 287"/>
                                <a:gd name="T68" fmla="*/ 87 w 309"/>
                                <a:gd name="T69" fmla="*/ 87 h 287"/>
                                <a:gd name="T70" fmla="*/ 58 w 309"/>
                                <a:gd name="T71" fmla="*/ 107 h 287"/>
                                <a:gd name="T72" fmla="*/ 21 w 309"/>
                                <a:gd name="T73" fmla="*/ 92 h 287"/>
                                <a:gd name="T74" fmla="*/ 0 w 309"/>
                                <a:gd name="T75" fmla="*/ 64 h 2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9"/>
                                <a:gd name="T115" fmla="*/ 0 h 287"/>
                                <a:gd name="T116" fmla="*/ 309 w 309"/>
                                <a:gd name="T117" fmla="*/ 287 h 2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9" h="287">
                                  <a:moveTo>
                                    <a:pt x="0" y="64"/>
                                  </a:moveTo>
                                  <a:lnTo>
                                    <a:pt x="23" y="17"/>
                                  </a:lnTo>
                                  <a:lnTo>
                                    <a:pt x="50" y="0"/>
                                  </a:lnTo>
                                  <a:lnTo>
                                    <a:pt x="71" y="2"/>
                                  </a:lnTo>
                                  <a:lnTo>
                                    <a:pt x="94" y="2"/>
                                  </a:lnTo>
                                  <a:lnTo>
                                    <a:pt x="111" y="27"/>
                                  </a:lnTo>
                                  <a:lnTo>
                                    <a:pt x="110" y="40"/>
                                  </a:lnTo>
                                  <a:lnTo>
                                    <a:pt x="129" y="49"/>
                                  </a:lnTo>
                                  <a:lnTo>
                                    <a:pt x="152" y="50"/>
                                  </a:lnTo>
                                  <a:lnTo>
                                    <a:pt x="178" y="42"/>
                                  </a:lnTo>
                                  <a:lnTo>
                                    <a:pt x="198" y="52"/>
                                  </a:lnTo>
                                  <a:lnTo>
                                    <a:pt x="217" y="70"/>
                                  </a:lnTo>
                                  <a:lnTo>
                                    <a:pt x="246" y="70"/>
                                  </a:lnTo>
                                  <a:lnTo>
                                    <a:pt x="261" y="82"/>
                                  </a:lnTo>
                                  <a:lnTo>
                                    <a:pt x="251" y="97"/>
                                  </a:lnTo>
                                  <a:lnTo>
                                    <a:pt x="268" y="102"/>
                                  </a:lnTo>
                                  <a:lnTo>
                                    <a:pt x="270" y="150"/>
                                  </a:lnTo>
                                  <a:lnTo>
                                    <a:pt x="277" y="165"/>
                                  </a:lnTo>
                                  <a:lnTo>
                                    <a:pt x="284" y="185"/>
                                  </a:lnTo>
                                  <a:lnTo>
                                    <a:pt x="288" y="207"/>
                                  </a:lnTo>
                                  <a:lnTo>
                                    <a:pt x="293" y="227"/>
                                  </a:lnTo>
                                  <a:lnTo>
                                    <a:pt x="309" y="252"/>
                                  </a:lnTo>
                                  <a:lnTo>
                                    <a:pt x="230" y="287"/>
                                  </a:lnTo>
                                  <a:lnTo>
                                    <a:pt x="193" y="282"/>
                                  </a:lnTo>
                                  <a:lnTo>
                                    <a:pt x="201" y="255"/>
                                  </a:lnTo>
                                  <a:lnTo>
                                    <a:pt x="208" y="232"/>
                                  </a:lnTo>
                                  <a:lnTo>
                                    <a:pt x="198" y="197"/>
                                  </a:lnTo>
                                  <a:lnTo>
                                    <a:pt x="208" y="160"/>
                                  </a:lnTo>
                                  <a:lnTo>
                                    <a:pt x="194" y="142"/>
                                  </a:lnTo>
                                  <a:lnTo>
                                    <a:pt x="184" y="122"/>
                                  </a:lnTo>
                                  <a:lnTo>
                                    <a:pt x="166" y="117"/>
                                  </a:lnTo>
                                  <a:lnTo>
                                    <a:pt x="163" y="95"/>
                                  </a:lnTo>
                                  <a:lnTo>
                                    <a:pt x="138" y="89"/>
                                  </a:lnTo>
                                  <a:lnTo>
                                    <a:pt x="115" y="84"/>
                                  </a:lnTo>
                                  <a:lnTo>
                                    <a:pt x="87" y="87"/>
                                  </a:lnTo>
                                  <a:lnTo>
                                    <a:pt x="58" y="107"/>
                                  </a:lnTo>
                                  <a:lnTo>
                                    <a:pt x="21" y="92"/>
                                  </a:lnTo>
                                  <a:lnTo>
                                    <a:pt x="0" y="64"/>
                                  </a:lnTo>
                                  <a:close/>
                                </a:path>
                              </a:pathLst>
                            </a:custGeom>
                            <a:solidFill>
                              <a:srgbClr val="0000FF"/>
                            </a:solidFill>
                            <a:ln w="19050">
                              <a:solidFill>
                                <a:srgbClr val="000000"/>
                              </a:solidFill>
                              <a:round/>
                              <a:headEnd/>
                              <a:tailEnd/>
                            </a:ln>
                          </p:spPr>
                          <p:txBody>
                            <a:bodyPr/>
                            <a:lstStyle/>
                            <a:p>
                              <a:endParaRPr lang="en-US"/>
                            </a:p>
                          </p:txBody>
                        </p:sp>
                      </p:grpSp>
                    </p:grpSp>
                    <p:sp>
                      <p:nvSpPr>
                        <p:cNvPr id="36090" name="Freeform 102"/>
                        <p:cNvSpPr>
                          <a:spLocks/>
                        </p:cNvSpPr>
                        <p:nvPr/>
                      </p:nvSpPr>
                      <p:spPr bwMode="auto">
                        <a:xfrm>
                          <a:off x="1542" y="1258"/>
                          <a:ext cx="303" cy="221"/>
                        </a:xfrm>
                        <a:custGeom>
                          <a:avLst/>
                          <a:gdLst>
                            <a:gd name="T0" fmla="*/ 148 w 303"/>
                            <a:gd name="T1" fmla="*/ 0 h 221"/>
                            <a:gd name="T2" fmla="*/ 127 w 303"/>
                            <a:gd name="T3" fmla="*/ 61 h 221"/>
                            <a:gd name="T4" fmla="*/ 71 w 303"/>
                            <a:gd name="T5" fmla="*/ 68 h 221"/>
                            <a:gd name="T6" fmla="*/ 79 w 303"/>
                            <a:gd name="T7" fmla="*/ 88 h 221"/>
                            <a:gd name="T8" fmla="*/ 55 w 303"/>
                            <a:gd name="T9" fmla="*/ 86 h 221"/>
                            <a:gd name="T10" fmla="*/ 41 w 303"/>
                            <a:gd name="T11" fmla="*/ 101 h 221"/>
                            <a:gd name="T12" fmla="*/ 19 w 303"/>
                            <a:gd name="T13" fmla="*/ 113 h 221"/>
                            <a:gd name="T14" fmla="*/ 16 w 303"/>
                            <a:gd name="T15" fmla="*/ 141 h 221"/>
                            <a:gd name="T16" fmla="*/ 0 w 303"/>
                            <a:gd name="T17" fmla="*/ 151 h 221"/>
                            <a:gd name="T18" fmla="*/ 0 w 303"/>
                            <a:gd name="T19" fmla="*/ 171 h 221"/>
                            <a:gd name="T20" fmla="*/ 18 w 303"/>
                            <a:gd name="T21" fmla="*/ 186 h 221"/>
                            <a:gd name="T22" fmla="*/ 97 w 303"/>
                            <a:gd name="T23" fmla="*/ 196 h 221"/>
                            <a:gd name="T24" fmla="*/ 118 w 303"/>
                            <a:gd name="T25" fmla="*/ 200 h 221"/>
                            <a:gd name="T26" fmla="*/ 143 w 303"/>
                            <a:gd name="T27" fmla="*/ 208 h 221"/>
                            <a:gd name="T28" fmla="*/ 148 w 303"/>
                            <a:gd name="T29" fmla="*/ 221 h 221"/>
                            <a:gd name="T30" fmla="*/ 243 w 303"/>
                            <a:gd name="T31" fmla="*/ 196 h 221"/>
                            <a:gd name="T32" fmla="*/ 281 w 303"/>
                            <a:gd name="T33" fmla="*/ 196 h 221"/>
                            <a:gd name="T34" fmla="*/ 300 w 303"/>
                            <a:gd name="T35" fmla="*/ 178 h 221"/>
                            <a:gd name="T36" fmla="*/ 300 w 303"/>
                            <a:gd name="T37" fmla="*/ 166 h 221"/>
                            <a:gd name="T38" fmla="*/ 279 w 303"/>
                            <a:gd name="T39" fmla="*/ 150 h 221"/>
                            <a:gd name="T40" fmla="*/ 298 w 303"/>
                            <a:gd name="T41" fmla="*/ 131 h 221"/>
                            <a:gd name="T42" fmla="*/ 303 w 303"/>
                            <a:gd name="T43" fmla="*/ 121 h 221"/>
                            <a:gd name="T44" fmla="*/ 293 w 303"/>
                            <a:gd name="T45" fmla="*/ 101 h 221"/>
                            <a:gd name="T46" fmla="*/ 270 w 303"/>
                            <a:gd name="T47" fmla="*/ 100 h 221"/>
                            <a:gd name="T48" fmla="*/ 254 w 303"/>
                            <a:gd name="T49" fmla="*/ 101 h 221"/>
                            <a:gd name="T50" fmla="*/ 233 w 303"/>
                            <a:gd name="T51" fmla="*/ 86 h 221"/>
                            <a:gd name="T52" fmla="*/ 183 w 303"/>
                            <a:gd name="T53" fmla="*/ 93 h 221"/>
                            <a:gd name="T54" fmla="*/ 198 w 303"/>
                            <a:gd name="T55" fmla="*/ 40 h 221"/>
                            <a:gd name="T56" fmla="*/ 148 w 303"/>
                            <a:gd name="T57" fmla="*/ 0 h 2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3"/>
                            <a:gd name="T88" fmla="*/ 0 h 221"/>
                            <a:gd name="T89" fmla="*/ 303 w 303"/>
                            <a:gd name="T90" fmla="*/ 221 h 2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3" h="221">
                              <a:moveTo>
                                <a:pt x="148" y="0"/>
                              </a:moveTo>
                              <a:lnTo>
                                <a:pt x="127" y="61"/>
                              </a:lnTo>
                              <a:lnTo>
                                <a:pt x="71" y="68"/>
                              </a:lnTo>
                              <a:lnTo>
                                <a:pt x="79" y="88"/>
                              </a:lnTo>
                              <a:lnTo>
                                <a:pt x="55" y="86"/>
                              </a:lnTo>
                              <a:lnTo>
                                <a:pt x="41" y="101"/>
                              </a:lnTo>
                              <a:lnTo>
                                <a:pt x="19" y="113"/>
                              </a:lnTo>
                              <a:lnTo>
                                <a:pt x="16" y="141"/>
                              </a:lnTo>
                              <a:lnTo>
                                <a:pt x="0" y="151"/>
                              </a:lnTo>
                              <a:lnTo>
                                <a:pt x="0" y="171"/>
                              </a:lnTo>
                              <a:lnTo>
                                <a:pt x="18" y="186"/>
                              </a:lnTo>
                              <a:lnTo>
                                <a:pt x="97" y="196"/>
                              </a:lnTo>
                              <a:lnTo>
                                <a:pt x="118" y="200"/>
                              </a:lnTo>
                              <a:lnTo>
                                <a:pt x="143" y="208"/>
                              </a:lnTo>
                              <a:lnTo>
                                <a:pt x="148" y="221"/>
                              </a:lnTo>
                              <a:lnTo>
                                <a:pt x="243" y="196"/>
                              </a:lnTo>
                              <a:lnTo>
                                <a:pt x="281" y="196"/>
                              </a:lnTo>
                              <a:lnTo>
                                <a:pt x="300" y="178"/>
                              </a:lnTo>
                              <a:lnTo>
                                <a:pt x="300" y="166"/>
                              </a:lnTo>
                              <a:lnTo>
                                <a:pt x="279" y="150"/>
                              </a:lnTo>
                              <a:lnTo>
                                <a:pt x="298" y="131"/>
                              </a:lnTo>
                              <a:lnTo>
                                <a:pt x="303" y="121"/>
                              </a:lnTo>
                              <a:lnTo>
                                <a:pt x="293" y="101"/>
                              </a:lnTo>
                              <a:lnTo>
                                <a:pt x="270" y="100"/>
                              </a:lnTo>
                              <a:lnTo>
                                <a:pt x="254" y="101"/>
                              </a:lnTo>
                              <a:lnTo>
                                <a:pt x="233" y="86"/>
                              </a:lnTo>
                              <a:lnTo>
                                <a:pt x="183" y="93"/>
                              </a:lnTo>
                              <a:lnTo>
                                <a:pt x="198" y="40"/>
                              </a:lnTo>
                              <a:lnTo>
                                <a:pt x="148" y="0"/>
                              </a:lnTo>
                              <a:close/>
                            </a:path>
                          </a:pathLst>
                        </a:custGeom>
                        <a:solidFill>
                          <a:srgbClr val="FF0000"/>
                        </a:solidFill>
                        <a:ln w="19050">
                          <a:solidFill>
                            <a:srgbClr val="000000"/>
                          </a:solidFill>
                          <a:round/>
                          <a:headEnd/>
                          <a:tailEnd/>
                        </a:ln>
                      </p:spPr>
                      <p:txBody>
                        <a:bodyPr/>
                        <a:lstStyle/>
                        <a:p>
                          <a:endParaRPr lang="en-US"/>
                        </a:p>
                      </p:txBody>
                    </p:sp>
                  </p:grpSp>
                </p:grpSp>
                <p:sp>
                  <p:nvSpPr>
                    <p:cNvPr id="36086" name="Freeform 103"/>
                    <p:cNvSpPr>
                      <a:spLocks/>
                    </p:cNvSpPr>
                    <p:nvPr/>
                  </p:nvSpPr>
                  <p:spPr bwMode="auto">
                    <a:xfrm>
                      <a:off x="1291" y="1331"/>
                      <a:ext cx="1317" cy="407"/>
                    </a:xfrm>
                    <a:custGeom>
                      <a:avLst/>
                      <a:gdLst>
                        <a:gd name="T0" fmla="*/ 0 w 1317"/>
                        <a:gd name="T1" fmla="*/ 397 h 407"/>
                        <a:gd name="T2" fmla="*/ 6 w 1317"/>
                        <a:gd name="T3" fmla="*/ 407 h 407"/>
                        <a:gd name="T4" fmla="*/ 14 w 1317"/>
                        <a:gd name="T5" fmla="*/ 405 h 407"/>
                        <a:gd name="T6" fmla="*/ 57 w 1317"/>
                        <a:gd name="T7" fmla="*/ 337 h 407"/>
                        <a:gd name="T8" fmla="*/ 106 w 1317"/>
                        <a:gd name="T9" fmla="*/ 312 h 407"/>
                        <a:gd name="T10" fmla="*/ 126 w 1317"/>
                        <a:gd name="T11" fmla="*/ 287 h 407"/>
                        <a:gd name="T12" fmla="*/ 186 w 1317"/>
                        <a:gd name="T13" fmla="*/ 260 h 407"/>
                        <a:gd name="T14" fmla="*/ 184 w 1317"/>
                        <a:gd name="T15" fmla="*/ 215 h 407"/>
                        <a:gd name="T16" fmla="*/ 219 w 1317"/>
                        <a:gd name="T17" fmla="*/ 190 h 407"/>
                        <a:gd name="T18" fmla="*/ 258 w 1317"/>
                        <a:gd name="T19" fmla="*/ 190 h 407"/>
                        <a:gd name="T20" fmla="*/ 272 w 1317"/>
                        <a:gd name="T21" fmla="*/ 168 h 407"/>
                        <a:gd name="T22" fmla="*/ 300 w 1317"/>
                        <a:gd name="T23" fmla="*/ 178 h 407"/>
                        <a:gd name="T24" fmla="*/ 350 w 1317"/>
                        <a:gd name="T25" fmla="*/ 163 h 407"/>
                        <a:gd name="T26" fmla="*/ 404 w 1317"/>
                        <a:gd name="T27" fmla="*/ 157 h 407"/>
                        <a:gd name="T28" fmla="*/ 449 w 1317"/>
                        <a:gd name="T29" fmla="*/ 133 h 407"/>
                        <a:gd name="T30" fmla="*/ 507 w 1317"/>
                        <a:gd name="T31" fmla="*/ 112 h 407"/>
                        <a:gd name="T32" fmla="*/ 565 w 1317"/>
                        <a:gd name="T33" fmla="*/ 105 h 407"/>
                        <a:gd name="T34" fmla="*/ 690 w 1317"/>
                        <a:gd name="T35" fmla="*/ 85 h 407"/>
                        <a:gd name="T36" fmla="*/ 830 w 1317"/>
                        <a:gd name="T37" fmla="*/ 68 h 407"/>
                        <a:gd name="T38" fmla="*/ 939 w 1317"/>
                        <a:gd name="T39" fmla="*/ 48 h 407"/>
                        <a:gd name="T40" fmla="*/ 1027 w 1317"/>
                        <a:gd name="T41" fmla="*/ 20 h 407"/>
                        <a:gd name="T42" fmla="*/ 1056 w 1317"/>
                        <a:gd name="T43" fmla="*/ 23 h 407"/>
                        <a:gd name="T44" fmla="*/ 1098 w 1317"/>
                        <a:gd name="T45" fmla="*/ 33 h 407"/>
                        <a:gd name="T46" fmla="*/ 1195 w 1317"/>
                        <a:gd name="T47" fmla="*/ 23 h 407"/>
                        <a:gd name="T48" fmla="*/ 1317 w 1317"/>
                        <a:gd name="T49" fmla="*/ 18 h 407"/>
                        <a:gd name="T50" fmla="*/ 1301 w 1317"/>
                        <a:gd name="T51" fmla="*/ 0 h 407"/>
                        <a:gd name="T52" fmla="*/ 1190 w 1317"/>
                        <a:gd name="T53" fmla="*/ 5 h 407"/>
                        <a:gd name="T54" fmla="*/ 1098 w 1317"/>
                        <a:gd name="T55" fmla="*/ 13 h 407"/>
                        <a:gd name="T56" fmla="*/ 1050 w 1317"/>
                        <a:gd name="T57" fmla="*/ 3 h 407"/>
                        <a:gd name="T58" fmla="*/ 1013 w 1317"/>
                        <a:gd name="T59" fmla="*/ 7 h 407"/>
                        <a:gd name="T60" fmla="*/ 929 w 1317"/>
                        <a:gd name="T61" fmla="*/ 33 h 407"/>
                        <a:gd name="T62" fmla="*/ 803 w 1317"/>
                        <a:gd name="T63" fmla="*/ 55 h 407"/>
                        <a:gd name="T64" fmla="*/ 685 w 1317"/>
                        <a:gd name="T65" fmla="*/ 68 h 407"/>
                        <a:gd name="T66" fmla="*/ 563 w 1317"/>
                        <a:gd name="T67" fmla="*/ 88 h 407"/>
                        <a:gd name="T68" fmla="*/ 502 w 1317"/>
                        <a:gd name="T69" fmla="*/ 97 h 407"/>
                        <a:gd name="T70" fmla="*/ 459 w 1317"/>
                        <a:gd name="T71" fmla="*/ 115 h 407"/>
                        <a:gd name="T72" fmla="*/ 390 w 1317"/>
                        <a:gd name="T73" fmla="*/ 142 h 407"/>
                        <a:gd name="T74" fmla="*/ 353 w 1317"/>
                        <a:gd name="T75" fmla="*/ 147 h 407"/>
                        <a:gd name="T76" fmla="*/ 327 w 1317"/>
                        <a:gd name="T77" fmla="*/ 153 h 407"/>
                        <a:gd name="T78" fmla="*/ 300 w 1317"/>
                        <a:gd name="T79" fmla="*/ 162 h 407"/>
                        <a:gd name="T80" fmla="*/ 267 w 1317"/>
                        <a:gd name="T81" fmla="*/ 150 h 407"/>
                        <a:gd name="T82" fmla="*/ 251 w 1317"/>
                        <a:gd name="T83" fmla="*/ 173 h 407"/>
                        <a:gd name="T84" fmla="*/ 214 w 1317"/>
                        <a:gd name="T85" fmla="*/ 172 h 407"/>
                        <a:gd name="T86" fmla="*/ 164 w 1317"/>
                        <a:gd name="T87" fmla="*/ 210 h 407"/>
                        <a:gd name="T88" fmla="*/ 166 w 1317"/>
                        <a:gd name="T89" fmla="*/ 248 h 407"/>
                        <a:gd name="T90" fmla="*/ 113 w 1317"/>
                        <a:gd name="T91" fmla="*/ 275 h 407"/>
                        <a:gd name="T92" fmla="*/ 96 w 1317"/>
                        <a:gd name="T93" fmla="*/ 302 h 407"/>
                        <a:gd name="T94" fmla="*/ 44 w 1317"/>
                        <a:gd name="T95" fmla="*/ 327 h 407"/>
                        <a:gd name="T96" fmla="*/ 0 w 1317"/>
                        <a:gd name="T97" fmla="*/ 397 h 4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17"/>
                        <a:gd name="T148" fmla="*/ 0 h 407"/>
                        <a:gd name="T149" fmla="*/ 1317 w 1317"/>
                        <a:gd name="T150" fmla="*/ 407 h 4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17" h="407">
                          <a:moveTo>
                            <a:pt x="0" y="397"/>
                          </a:moveTo>
                          <a:lnTo>
                            <a:pt x="6" y="407"/>
                          </a:lnTo>
                          <a:lnTo>
                            <a:pt x="14" y="405"/>
                          </a:lnTo>
                          <a:lnTo>
                            <a:pt x="57" y="337"/>
                          </a:lnTo>
                          <a:lnTo>
                            <a:pt x="106" y="312"/>
                          </a:lnTo>
                          <a:lnTo>
                            <a:pt x="126" y="287"/>
                          </a:lnTo>
                          <a:lnTo>
                            <a:pt x="186" y="260"/>
                          </a:lnTo>
                          <a:lnTo>
                            <a:pt x="184" y="215"/>
                          </a:lnTo>
                          <a:lnTo>
                            <a:pt x="219" y="190"/>
                          </a:lnTo>
                          <a:lnTo>
                            <a:pt x="258" y="190"/>
                          </a:lnTo>
                          <a:lnTo>
                            <a:pt x="272" y="168"/>
                          </a:lnTo>
                          <a:lnTo>
                            <a:pt x="300" y="178"/>
                          </a:lnTo>
                          <a:lnTo>
                            <a:pt x="350" y="163"/>
                          </a:lnTo>
                          <a:lnTo>
                            <a:pt x="404" y="157"/>
                          </a:lnTo>
                          <a:lnTo>
                            <a:pt x="449" y="133"/>
                          </a:lnTo>
                          <a:lnTo>
                            <a:pt x="507" y="112"/>
                          </a:lnTo>
                          <a:lnTo>
                            <a:pt x="565" y="105"/>
                          </a:lnTo>
                          <a:lnTo>
                            <a:pt x="690" y="85"/>
                          </a:lnTo>
                          <a:lnTo>
                            <a:pt x="830" y="68"/>
                          </a:lnTo>
                          <a:lnTo>
                            <a:pt x="939" y="48"/>
                          </a:lnTo>
                          <a:lnTo>
                            <a:pt x="1027" y="20"/>
                          </a:lnTo>
                          <a:lnTo>
                            <a:pt x="1056" y="23"/>
                          </a:lnTo>
                          <a:lnTo>
                            <a:pt x="1098" y="33"/>
                          </a:lnTo>
                          <a:lnTo>
                            <a:pt x="1195" y="23"/>
                          </a:lnTo>
                          <a:lnTo>
                            <a:pt x="1317" y="18"/>
                          </a:lnTo>
                          <a:lnTo>
                            <a:pt x="1301" y="0"/>
                          </a:lnTo>
                          <a:lnTo>
                            <a:pt x="1190" y="5"/>
                          </a:lnTo>
                          <a:lnTo>
                            <a:pt x="1098" y="13"/>
                          </a:lnTo>
                          <a:lnTo>
                            <a:pt x="1050" y="3"/>
                          </a:lnTo>
                          <a:lnTo>
                            <a:pt x="1013" y="7"/>
                          </a:lnTo>
                          <a:lnTo>
                            <a:pt x="929" y="33"/>
                          </a:lnTo>
                          <a:lnTo>
                            <a:pt x="803" y="55"/>
                          </a:lnTo>
                          <a:lnTo>
                            <a:pt x="685" y="68"/>
                          </a:lnTo>
                          <a:lnTo>
                            <a:pt x="563" y="88"/>
                          </a:lnTo>
                          <a:lnTo>
                            <a:pt x="502" y="97"/>
                          </a:lnTo>
                          <a:lnTo>
                            <a:pt x="459" y="115"/>
                          </a:lnTo>
                          <a:lnTo>
                            <a:pt x="390" y="142"/>
                          </a:lnTo>
                          <a:lnTo>
                            <a:pt x="353" y="147"/>
                          </a:lnTo>
                          <a:lnTo>
                            <a:pt x="327" y="153"/>
                          </a:lnTo>
                          <a:lnTo>
                            <a:pt x="300" y="162"/>
                          </a:lnTo>
                          <a:lnTo>
                            <a:pt x="267" y="150"/>
                          </a:lnTo>
                          <a:lnTo>
                            <a:pt x="251" y="173"/>
                          </a:lnTo>
                          <a:lnTo>
                            <a:pt x="214" y="172"/>
                          </a:lnTo>
                          <a:lnTo>
                            <a:pt x="164" y="210"/>
                          </a:lnTo>
                          <a:lnTo>
                            <a:pt x="166" y="248"/>
                          </a:lnTo>
                          <a:lnTo>
                            <a:pt x="113" y="275"/>
                          </a:lnTo>
                          <a:lnTo>
                            <a:pt x="96" y="302"/>
                          </a:lnTo>
                          <a:lnTo>
                            <a:pt x="44" y="327"/>
                          </a:lnTo>
                          <a:lnTo>
                            <a:pt x="0" y="397"/>
                          </a:lnTo>
                          <a:close/>
                        </a:path>
                      </a:pathLst>
                    </a:custGeom>
                    <a:solidFill>
                      <a:srgbClr val="000000"/>
                    </a:solidFill>
                    <a:ln w="9525">
                      <a:noFill/>
                      <a:round/>
                      <a:headEnd/>
                      <a:tailEnd/>
                    </a:ln>
                  </p:spPr>
                  <p:txBody>
                    <a:bodyPr/>
                    <a:lstStyle/>
                    <a:p>
                      <a:endParaRPr lang="en-US"/>
                    </a:p>
                  </p:txBody>
                </p:sp>
              </p:grpSp>
              <p:grpSp>
                <p:nvGrpSpPr>
                  <p:cNvPr id="36079" name="Group 104"/>
                  <p:cNvGrpSpPr>
                    <a:grpSpLocks/>
                  </p:cNvGrpSpPr>
                  <p:nvPr/>
                </p:nvGrpSpPr>
                <p:grpSpPr bwMode="auto">
                  <a:xfrm>
                    <a:off x="1680" y="1331"/>
                    <a:ext cx="291" cy="175"/>
                    <a:chOff x="1680" y="1331"/>
                    <a:chExt cx="291" cy="175"/>
                  </a:xfrm>
                </p:grpSpPr>
                <p:sp>
                  <p:nvSpPr>
                    <p:cNvPr id="36080" name="Freeform 105"/>
                    <p:cNvSpPr>
                      <a:spLocks/>
                    </p:cNvSpPr>
                    <p:nvPr/>
                  </p:nvSpPr>
                  <p:spPr bwMode="auto">
                    <a:xfrm>
                      <a:off x="1680" y="1411"/>
                      <a:ext cx="120" cy="95"/>
                    </a:xfrm>
                    <a:custGeom>
                      <a:avLst/>
                      <a:gdLst>
                        <a:gd name="T0" fmla="*/ 0 w 120"/>
                        <a:gd name="T1" fmla="*/ 67 h 95"/>
                        <a:gd name="T2" fmla="*/ 8 w 120"/>
                        <a:gd name="T3" fmla="*/ 48 h 95"/>
                        <a:gd name="T4" fmla="*/ 21 w 120"/>
                        <a:gd name="T5" fmla="*/ 38 h 95"/>
                        <a:gd name="T6" fmla="*/ 31 w 120"/>
                        <a:gd name="T7" fmla="*/ 25 h 95"/>
                        <a:gd name="T8" fmla="*/ 45 w 120"/>
                        <a:gd name="T9" fmla="*/ 5 h 95"/>
                        <a:gd name="T10" fmla="*/ 67 w 120"/>
                        <a:gd name="T11" fmla="*/ 0 h 95"/>
                        <a:gd name="T12" fmla="*/ 90 w 120"/>
                        <a:gd name="T13" fmla="*/ 0 h 95"/>
                        <a:gd name="T14" fmla="*/ 102 w 120"/>
                        <a:gd name="T15" fmla="*/ 10 h 95"/>
                        <a:gd name="T16" fmla="*/ 116 w 120"/>
                        <a:gd name="T17" fmla="*/ 20 h 95"/>
                        <a:gd name="T18" fmla="*/ 120 w 120"/>
                        <a:gd name="T19" fmla="*/ 38 h 95"/>
                        <a:gd name="T20" fmla="*/ 116 w 120"/>
                        <a:gd name="T21" fmla="*/ 60 h 95"/>
                        <a:gd name="T22" fmla="*/ 90 w 120"/>
                        <a:gd name="T23" fmla="*/ 55 h 95"/>
                        <a:gd name="T24" fmla="*/ 86 w 120"/>
                        <a:gd name="T25" fmla="*/ 70 h 95"/>
                        <a:gd name="T26" fmla="*/ 72 w 120"/>
                        <a:gd name="T27" fmla="*/ 87 h 95"/>
                        <a:gd name="T28" fmla="*/ 61 w 120"/>
                        <a:gd name="T29" fmla="*/ 95 h 95"/>
                        <a:gd name="T30" fmla="*/ 23 w 120"/>
                        <a:gd name="T31" fmla="*/ 83 h 95"/>
                        <a:gd name="T32" fmla="*/ 0 w 120"/>
                        <a:gd name="T33" fmla="*/ 67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0"/>
                        <a:gd name="T52" fmla="*/ 0 h 95"/>
                        <a:gd name="T53" fmla="*/ 120 w 120"/>
                        <a:gd name="T54" fmla="*/ 95 h 9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0" h="95">
                          <a:moveTo>
                            <a:pt x="0" y="67"/>
                          </a:moveTo>
                          <a:lnTo>
                            <a:pt x="8" y="48"/>
                          </a:lnTo>
                          <a:lnTo>
                            <a:pt x="21" y="38"/>
                          </a:lnTo>
                          <a:lnTo>
                            <a:pt x="31" y="25"/>
                          </a:lnTo>
                          <a:lnTo>
                            <a:pt x="45" y="5"/>
                          </a:lnTo>
                          <a:lnTo>
                            <a:pt x="67" y="0"/>
                          </a:lnTo>
                          <a:lnTo>
                            <a:pt x="90" y="0"/>
                          </a:lnTo>
                          <a:lnTo>
                            <a:pt x="102" y="10"/>
                          </a:lnTo>
                          <a:lnTo>
                            <a:pt x="116" y="20"/>
                          </a:lnTo>
                          <a:lnTo>
                            <a:pt x="120" y="38"/>
                          </a:lnTo>
                          <a:lnTo>
                            <a:pt x="116" y="60"/>
                          </a:lnTo>
                          <a:lnTo>
                            <a:pt x="90" y="55"/>
                          </a:lnTo>
                          <a:lnTo>
                            <a:pt x="86" y="70"/>
                          </a:lnTo>
                          <a:lnTo>
                            <a:pt x="72" y="87"/>
                          </a:lnTo>
                          <a:lnTo>
                            <a:pt x="61" y="95"/>
                          </a:lnTo>
                          <a:lnTo>
                            <a:pt x="23" y="83"/>
                          </a:lnTo>
                          <a:lnTo>
                            <a:pt x="0" y="67"/>
                          </a:lnTo>
                          <a:close/>
                        </a:path>
                      </a:pathLst>
                    </a:custGeom>
                    <a:solidFill>
                      <a:srgbClr val="FFBF7F"/>
                    </a:solidFill>
                    <a:ln w="19050">
                      <a:solidFill>
                        <a:srgbClr val="000000"/>
                      </a:solidFill>
                      <a:round/>
                      <a:headEnd/>
                      <a:tailEnd/>
                    </a:ln>
                  </p:spPr>
                  <p:txBody>
                    <a:bodyPr/>
                    <a:lstStyle/>
                    <a:p>
                      <a:endParaRPr lang="en-US"/>
                    </a:p>
                  </p:txBody>
                </p:sp>
                <p:grpSp>
                  <p:nvGrpSpPr>
                    <p:cNvPr id="36081" name="Group 106"/>
                    <p:cNvGrpSpPr>
                      <a:grpSpLocks/>
                    </p:cNvGrpSpPr>
                    <p:nvPr/>
                  </p:nvGrpSpPr>
                  <p:grpSpPr bwMode="auto">
                    <a:xfrm>
                      <a:off x="1824" y="1331"/>
                      <a:ext cx="147" cy="123"/>
                      <a:chOff x="1824" y="1331"/>
                      <a:chExt cx="147" cy="123"/>
                    </a:xfrm>
                  </p:grpSpPr>
                  <p:sp>
                    <p:nvSpPr>
                      <p:cNvPr id="36082" name="Freeform 107"/>
                      <p:cNvSpPr>
                        <a:spLocks/>
                      </p:cNvSpPr>
                      <p:nvPr/>
                    </p:nvSpPr>
                    <p:spPr bwMode="auto">
                      <a:xfrm>
                        <a:off x="1824" y="1374"/>
                        <a:ext cx="147" cy="80"/>
                      </a:xfrm>
                      <a:custGeom>
                        <a:avLst/>
                        <a:gdLst>
                          <a:gd name="T0" fmla="*/ 0 w 147"/>
                          <a:gd name="T1" fmla="*/ 27 h 80"/>
                          <a:gd name="T2" fmla="*/ 13 w 147"/>
                          <a:gd name="T3" fmla="*/ 17 h 80"/>
                          <a:gd name="T4" fmla="*/ 37 w 147"/>
                          <a:gd name="T5" fmla="*/ 25 h 80"/>
                          <a:gd name="T6" fmla="*/ 36 w 147"/>
                          <a:gd name="T7" fmla="*/ 5 h 80"/>
                          <a:gd name="T8" fmla="*/ 51 w 147"/>
                          <a:gd name="T9" fmla="*/ 0 h 80"/>
                          <a:gd name="T10" fmla="*/ 67 w 147"/>
                          <a:gd name="T11" fmla="*/ 5 h 80"/>
                          <a:gd name="T12" fmla="*/ 90 w 147"/>
                          <a:gd name="T13" fmla="*/ 34 h 80"/>
                          <a:gd name="T14" fmla="*/ 89 w 147"/>
                          <a:gd name="T15" fmla="*/ 15 h 80"/>
                          <a:gd name="T16" fmla="*/ 99 w 147"/>
                          <a:gd name="T17" fmla="*/ 2 h 80"/>
                          <a:gd name="T18" fmla="*/ 117 w 147"/>
                          <a:gd name="T19" fmla="*/ 2 h 80"/>
                          <a:gd name="T20" fmla="*/ 147 w 147"/>
                          <a:gd name="T21" fmla="*/ 40 h 80"/>
                          <a:gd name="T22" fmla="*/ 131 w 147"/>
                          <a:gd name="T23" fmla="*/ 64 h 80"/>
                          <a:gd name="T24" fmla="*/ 111 w 147"/>
                          <a:gd name="T25" fmla="*/ 62 h 80"/>
                          <a:gd name="T26" fmla="*/ 99 w 147"/>
                          <a:gd name="T27" fmla="*/ 57 h 80"/>
                          <a:gd name="T28" fmla="*/ 94 w 147"/>
                          <a:gd name="T29" fmla="*/ 65 h 80"/>
                          <a:gd name="T30" fmla="*/ 85 w 147"/>
                          <a:gd name="T31" fmla="*/ 79 h 80"/>
                          <a:gd name="T32" fmla="*/ 53 w 147"/>
                          <a:gd name="T33" fmla="*/ 80 h 80"/>
                          <a:gd name="T34" fmla="*/ 25 w 147"/>
                          <a:gd name="T35" fmla="*/ 67 h 80"/>
                          <a:gd name="T36" fmla="*/ 9 w 147"/>
                          <a:gd name="T37" fmla="*/ 50 h 80"/>
                          <a:gd name="T38" fmla="*/ 0 w 147"/>
                          <a:gd name="T39" fmla="*/ 27 h 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7"/>
                          <a:gd name="T61" fmla="*/ 0 h 80"/>
                          <a:gd name="T62" fmla="*/ 147 w 147"/>
                          <a:gd name="T63" fmla="*/ 80 h 8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7" h="80">
                            <a:moveTo>
                              <a:pt x="0" y="27"/>
                            </a:moveTo>
                            <a:lnTo>
                              <a:pt x="13" y="17"/>
                            </a:lnTo>
                            <a:lnTo>
                              <a:pt x="37" y="25"/>
                            </a:lnTo>
                            <a:lnTo>
                              <a:pt x="36" y="5"/>
                            </a:lnTo>
                            <a:lnTo>
                              <a:pt x="51" y="0"/>
                            </a:lnTo>
                            <a:lnTo>
                              <a:pt x="67" y="5"/>
                            </a:lnTo>
                            <a:lnTo>
                              <a:pt x="90" y="34"/>
                            </a:lnTo>
                            <a:lnTo>
                              <a:pt x="89" y="15"/>
                            </a:lnTo>
                            <a:lnTo>
                              <a:pt x="99" y="2"/>
                            </a:lnTo>
                            <a:lnTo>
                              <a:pt x="117" y="2"/>
                            </a:lnTo>
                            <a:lnTo>
                              <a:pt x="147" y="40"/>
                            </a:lnTo>
                            <a:lnTo>
                              <a:pt x="131" y="64"/>
                            </a:lnTo>
                            <a:lnTo>
                              <a:pt x="111" y="62"/>
                            </a:lnTo>
                            <a:lnTo>
                              <a:pt x="99" y="57"/>
                            </a:lnTo>
                            <a:lnTo>
                              <a:pt x="94" y="65"/>
                            </a:lnTo>
                            <a:lnTo>
                              <a:pt x="85" y="79"/>
                            </a:lnTo>
                            <a:lnTo>
                              <a:pt x="53" y="80"/>
                            </a:lnTo>
                            <a:lnTo>
                              <a:pt x="25" y="67"/>
                            </a:lnTo>
                            <a:lnTo>
                              <a:pt x="9" y="50"/>
                            </a:lnTo>
                            <a:lnTo>
                              <a:pt x="0" y="27"/>
                            </a:lnTo>
                            <a:close/>
                          </a:path>
                        </a:pathLst>
                      </a:custGeom>
                      <a:solidFill>
                        <a:srgbClr val="FFBF7F"/>
                      </a:solidFill>
                      <a:ln w="19050">
                        <a:solidFill>
                          <a:srgbClr val="000000"/>
                        </a:solidFill>
                        <a:round/>
                        <a:headEnd/>
                        <a:tailEnd/>
                      </a:ln>
                    </p:spPr>
                    <p:txBody>
                      <a:bodyPr/>
                      <a:lstStyle/>
                      <a:p>
                        <a:endParaRPr lang="en-US"/>
                      </a:p>
                    </p:txBody>
                  </p:sp>
                  <p:sp>
                    <p:nvSpPr>
                      <p:cNvPr id="36083" name="Freeform 108"/>
                      <p:cNvSpPr>
                        <a:spLocks/>
                      </p:cNvSpPr>
                      <p:nvPr/>
                    </p:nvSpPr>
                    <p:spPr bwMode="auto">
                      <a:xfrm>
                        <a:off x="1902" y="1331"/>
                        <a:ext cx="49" cy="53"/>
                      </a:xfrm>
                      <a:custGeom>
                        <a:avLst/>
                        <a:gdLst>
                          <a:gd name="T0" fmla="*/ 12 w 49"/>
                          <a:gd name="T1" fmla="*/ 53 h 53"/>
                          <a:gd name="T2" fmla="*/ 0 w 49"/>
                          <a:gd name="T3" fmla="*/ 20 h 53"/>
                          <a:gd name="T4" fmla="*/ 19 w 49"/>
                          <a:gd name="T5" fmla="*/ 0 h 53"/>
                          <a:gd name="T6" fmla="*/ 49 w 49"/>
                          <a:gd name="T7" fmla="*/ 15 h 53"/>
                          <a:gd name="T8" fmla="*/ 42 w 49"/>
                          <a:gd name="T9" fmla="*/ 45 h 53"/>
                          <a:gd name="T10" fmla="*/ 12 w 49"/>
                          <a:gd name="T11" fmla="*/ 53 h 53"/>
                          <a:gd name="T12" fmla="*/ 0 60000 65536"/>
                          <a:gd name="T13" fmla="*/ 0 60000 65536"/>
                          <a:gd name="T14" fmla="*/ 0 60000 65536"/>
                          <a:gd name="T15" fmla="*/ 0 60000 65536"/>
                          <a:gd name="T16" fmla="*/ 0 60000 65536"/>
                          <a:gd name="T17" fmla="*/ 0 60000 65536"/>
                          <a:gd name="T18" fmla="*/ 0 w 49"/>
                          <a:gd name="T19" fmla="*/ 0 h 53"/>
                          <a:gd name="T20" fmla="*/ 49 w 49"/>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49" h="53">
                            <a:moveTo>
                              <a:pt x="12" y="53"/>
                            </a:moveTo>
                            <a:lnTo>
                              <a:pt x="0" y="20"/>
                            </a:lnTo>
                            <a:lnTo>
                              <a:pt x="19" y="0"/>
                            </a:lnTo>
                            <a:lnTo>
                              <a:pt x="49" y="15"/>
                            </a:lnTo>
                            <a:lnTo>
                              <a:pt x="42" y="45"/>
                            </a:lnTo>
                            <a:lnTo>
                              <a:pt x="12" y="53"/>
                            </a:lnTo>
                            <a:close/>
                          </a:path>
                        </a:pathLst>
                      </a:custGeom>
                      <a:solidFill>
                        <a:srgbClr val="FFBF7F"/>
                      </a:solidFill>
                      <a:ln w="19050">
                        <a:solidFill>
                          <a:srgbClr val="000000"/>
                        </a:solidFill>
                        <a:round/>
                        <a:headEnd/>
                        <a:tailEnd/>
                      </a:ln>
                    </p:spPr>
                    <p:txBody>
                      <a:bodyPr/>
                      <a:lstStyle/>
                      <a:p>
                        <a:endParaRPr lang="en-US"/>
                      </a:p>
                    </p:txBody>
                  </p:sp>
                  <p:sp>
                    <p:nvSpPr>
                      <p:cNvPr id="36084" name="Line 109"/>
                      <p:cNvSpPr>
                        <a:spLocks noChangeShapeType="1"/>
                      </p:cNvSpPr>
                      <p:nvPr/>
                    </p:nvSpPr>
                    <p:spPr bwMode="auto">
                      <a:xfrm>
                        <a:off x="1861" y="1401"/>
                        <a:ext cx="16" cy="35"/>
                      </a:xfrm>
                      <a:prstGeom prst="line">
                        <a:avLst/>
                      </a:prstGeom>
                      <a:noFill/>
                      <a:ln w="19050">
                        <a:solidFill>
                          <a:srgbClr val="000000"/>
                        </a:solidFill>
                        <a:round/>
                        <a:headEnd/>
                        <a:tailEnd/>
                      </a:ln>
                    </p:spPr>
                    <p:txBody>
                      <a:bodyPr/>
                      <a:lstStyle/>
                      <a:p>
                        <a:endParaRPr lang="en-US"/>
                      </a:p>
                    </p:txBody>
                  </p:sp>
                </p:grpSp>
              </p:grpSp>
            </p:grpSp>
            <p:grpSp>
              <p:nvGrpSpPr>
                <p:cNvPr id="35999" name="Group 110"/>
                <p:cNvGrpSpPr>
                  <a:grpSpLocks/>
                </p:cNvGrpSpPr>
                <p:nvPr/>
              </p:nvGrpSpPr>
              <p:grpSpPr bwMode="auto">
                <a:xfrm>
                  <a:off x="1828" y="918"/>
                  <a:ext cx="684" cy="866"/>
                  <a:chOff x="1828" y="918"/>
                  <a:chExt cx="684" cy="866"/>
                </a:xfrm>
              </p:grpSpPr>
              <p:grpSp>
                <p:nvGrpSpPr>
                  <p:cNvPr id="36042" name="Group 111"/>
                  <p:cNvGrpSpPr>
                    <a:grpSpLocks/>
                  </p:cNvGrpSpPr>
                  <p:nvPr/>
                </p:nvGrpSpPr>
                <p:grpSpPr bwMode="auto">
                  <a:xfrm>
                    <a:off x="1828" y="918"/>
                    <a:ext cx="684" cy="866"/>
                    <a:chOff x="1828" y="918"/>
                    <a:chExt cx="684" cy="866"/>
                  </a:xfrm>
                </p:grpSpPr>
                <p:grpSp>
                  <p:nvGrpSpPr>
                    <p:cNvPr id="36050" name="Group 112"/>
                    <p:cNvGrpSpPr>
                      <a:grpSpLocks/>
                    </p:cNvGrpSpPr>
                    <p:nvPr/>
                  </p:nvGrpSpPr>
                  <p:grpSpPr bwMode="auto">
                    <a:xfrm>
                      <a:off x="1828" y="918"/>
                      <a:ext cx="684" cy="866"/>
                      <a:chOff x="1828" y="918"/>
                      <a:chExt cx="684" cy="866"/>
                    </a:xfrm>
                  </p:grpSpPr>
                  <p:grpSp>
                    <p:nvGrpSpPr>
                      <p:cNvPr id="36052" name="Group 113"/>
                      <p:cNvGrpSpPr>
                        <a:grpSpLocks/>
                      </p:cNvGrpSpPr>
                      <p:nvPr/>
                    </p:nvGrpSpPr>
                    <p:grpSpPr bwMode="auto">
                      <a:xfrm>
                        <a:off x="2094" y="1398"/>
                        <a:ext cx="418" cy="386"/>
                        <a:chOff x="2094" y="1398"/>
                        <a:chExt cx="418" cy="386"/>
                      </a:xfrm>
                    </p:grpSpPr>
                    <p:grpSp>
                      <p:nvGrpSpPr>
                        <p:cNvPr id="36072" name="Group 114"/>
                        <p:cNvGrpSpPr>
                          <a:grpSpLocks/>
                        </p:cNvGrpSpPr>
                        <p:nvPr/>
                      </p:nvGrpSpPr>
                      <p:grpSpPr bwMode="auto">
                        <a:xfrm>
                          <a:off x="2153" y="1406"/>
                          <a:ext cx="359" cy="378"/>
                          <a:chOff x="2153" y="1406"/>
                          <a:chExt cx="359" cy="378"/>
                        </a:xfrm>
                      </p:grpSpPr>
                      <p:grpSp>
                        <p:nvGrpSpPr>
                          <p:cNvPr id="36074" name="Group 115"/>
                          <p:cNvGrpSpPr>
                            <a:grpSpLocks/>
                          </p:cNvGrpSpPr>
                          <p:nvPr/>
                        </p:nvGrpSpPr>
                        <p:grpSpPr bwMode="auto">
                          <a:xfrm>
                            <a:off x="2153" y="1406"/>
                            <a:ext cx="359" cy="292"/>
                            <a:chOff x="2153" y="1406"/>
                            <a:chExt cx="359" cy="292"/>
                          </a:xfrm>
                        </p:grpSpPr>
                        <p:sp>
                          <p:nvSpPr>
                            <p:cNvPr id="36076" name="Freeform 116"/>
                            <p:cNvSpPr>
                              <a:spLocks/>
                            </p:cNvSpPr>
                            <p:nvPr/>
                          </p:nvSpPr>
                          <p:spPr bwMode="auto">
                            <a:xfrm>
                              <a:off x="2364" y="1526"/>
                              <a:ext cx="148" cy="172"/>
                            </a:xfrm>
                            <a:custGeom>
                              <a:avLst/>
                              <a:gdLst>
                                <a:gd name="T0" fmla="*/ 0 w 148"/>
                                <a:gd name="T1" fmla="*/ 130 h 172"/>
                                <a:gd name="T2" fmla="*/ 14 w 148"/>
                                <a:gd name="T3" fmla="*/ 87 h 172"/>
                                <a:gd name="T4" fmla="*/ 32 w 148"/>
                                <a:gd name="T5" fmla="*/ 50 h 172"/>
                                <a:gd name="T6" fmla="*/ 55 w 148"/>
                                <a:gd name="T7" fmla="*/ 18 h 172"/>
                                <a:gd name="T8" fmla="*/ 74 w 148"/>
                                <a:gd name="T9" fmla="*/ 8 h 172"/>
                                <a:gd name="T10" fmla="*/ 94 w 148"/>
                                <a:gd name="T11" fmla="*/ 2 h 172"/>
                                <a:gd name="T12" fmla="*/ 110 w 148"/>
                                <a:gd name="T13" fmla="*/ 0 h 172"/>
                                <a:gd name="T14" fmla="*/ 127 w 148"/>
                                <a:gd name="T15" fmla="*/ 7 h 172"/>
                                <a:gd name="T16" fmla="*/ 138 w 148"/>
                                <a:gd name="T17" fmla="*/ 17 h 172"/>
                                <a:gd name="T18" fmla="*/ 143 w 148"/>
                                <a:gd name="T19" fmla="*/ 30 h 172"/>
                                <a:gd name="T20" fmla="*/ 148 w 148"/>
                                <a:gd name="T21" fmla="*/ 48 h 172"/>
                                <a:gd name="T22" fmla="*/ 147 w 148"/>
                                <a:gd name="T23" fmla="*/ 70 h 172"/>
                                <a:gd name="T24" fmla="*/ 138 w 148"/>
                                <a:gd name="T25" fmla="*/ 93 h 172"/>
                                <a:gd name="T26" fmla="*/ 127 w 148"/>
                                <a:gd name="T27" fmla="*/ 113 h 172"/>
                                <a:gd name="T28" fmla="*/ 111 w 148"/>
                                <a:gd name="T29" fmla="*/ 132 h 172"/>
                                <a:gd name="T30" fmla="*/ 101 w 148"/>
                                <a:gd name="T31" fmla="*/ 142 h 172"/>
                                <a:gd name="T32" fmla="*/ 16 w 148"/>
                                <a:gd name="T33" fmla="*/ 172 h 172"/>
                                <a:gd name="T34" fmla="*/ 2 w 148"/>
                                <a:gd name="T35" fmla="*/ 160 h 172"/>
                                <a:gd name="T36" fmla="*/ 0 w 148"/>
                                <a:gd name="T37" fmla="*/ 130 h 1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8"/>
                                <a:gd name="T58" fmla="*/ 0 h 172"/>
                                <a:gd name="T59" fmla="*/ 148 w 148"/>
                                <a:gd name="T60" fmla="*/ 172 h 17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8" h="172">
                                  <a:moveTo>
                                    <a:pt x="0" y="130"/>
                                  </a:moveTo>
                                  <a:lnTo>
                                    <a:pt x="14" y="87"/>
                                  </a:lnTo>
                                  <a:lnTo>
                                    <a:pt x="32" y="50"/>
                                  </a:lnTo>
                                  <a:lnTo>
                                    <a:pt x="55" y="18"/>
                                  </a:lnTo>
                                  <a:lnTo>
                                    <a:pt x="74" y="8"/>
                                  </a:lnTo>
                                  <a:lnTo>
                                    <a:pt x="94" y="2"/>
                                  </a:lnTo>
                                  <a:lnTo>
                                    <a:pt x="110" y="0"/>
                                  </a:lnTo>
                                  <a:lnTo>
                                    <a:pt x="127" y="7"/>
                                  </a:lnTo>
                                  <a:lnTo>
                                    <a:pt x="138" y="17"/>
                                  </a:lnTo>
                                  <a:lnTo>
                                    <a:pt x="143" y="30"/>
                                  </a:lnTo>
                                  <a:lnTo>
                                    <a:pt x="148" y="48"/>
                                  </a:lnTo>
                                  <a:lnTo>
                                    <a:pt x="147" y="70"/>
                                  </a:lnTo>
                                  <a:lnTo>
                                    <a:pt x="138" y="93"/>
                                  </a:lnTo>
                                  <a:lnTo>
                                    <a:pt x="127" y="113"/>
                                  </a:lnTo>
                                  <a:lnTo>
                                    <a:pt x="111" y="132"/>
                                  </a:lnTo>
                                  <a:lnTo>
                                    <a:pt x="101" y="142"/>
                                  </a:lnTo>
                                  <a:lnTo>
                                    <a:pt x="16" y="172"/>
                                  </a:lnTo>
                                  <a:lnTo>
                                    <a:pt x="2" y="160"/>
                                  </a:lnTo>
                                  <a:lnTo>
                                    <a:pt x="0" y="130"/>
                                  </a:lnTo>
                                  <a:close/>
                                </a:path>
                              </a:pathLst>
                            </a:custGeom>
                            <a:solidFill>
                              <a:srgbClr val="3F5F00"/>
                            </a:solidFill>
                            <a:ln w="19050">
                              <a:solidFill>
                                <a:srgbClr val="000000"/>
                              </a:solidFill>
                              <a:round/>
                              <a:headEnd/>
                              <a:tailEnd/>
                            </a:ln>
                          </p:spPr>
                          <p:txBody>
                            <a:bodyPr/>
                            <a:lstStyle/>
                            <a:p>
                              <a:endParaRPr lang="en-US"/>
                            </a:p>
                          </p:txBody>
                        </p:sp>
                        <p:sp>
                          <p:nvSpPr>
                            <p:cNvPr id="36077" name="Freeform 117"/>
                            <p:cNvSpPr>
                              <a:spLocks/>
                            </p:cNvSpPr>
                            <p:nvPr/>
                          </p:nvSpPr>
                          <p:spPr bwMode="auto">
                            <a:xfrm>
                              <a:off x="2153" y="1406"/>
                              <a:ext cx="278" cy="257"/>
                            </a:xfrm>
                            <a:custGeom>
                              <a:avLst/>
                              <a:gdLst>
                                <a:gd name="T0" fmla="*/ 84 w 278"/>
                                <a:gd name="T1" fmla="*/ 0 h 257"/>
                                <a:gd name="T2" fmla="*/ 112 w 278"/>
                                <a:gd name="T3" fmla="*/ 35 h 257"/>
                                <a:gd name="T4" fmla="*/ 153 w 278"/>
                                <a:gd name="T5" fmla="*/ 67 h 257"/>
                                <a:gd name="T6" fmla="*/ 192 w 278"/>
                                <a:gd name="T7" fmla="*/ 98 h 257"/>
                                <a:gd name="T8" fmla="*/ 199 w 278"/>
                                <a:gd name="T9" fmla="*/ 115 h 257"/>
                                <a:gd name="T10" fmla="*/ 250 w 278"/>
                                <a:gd name="T11" fmla="*/ 132 h 257"/>
                                <a:gd name="T12" fmla="*/ 277 w 278"/>
                                <a:gd name="T13" fmla="*/ 147 h 257"/>
                                <a:gd name="T14" fmla="*/ 278 w 278"/>
                                <a:gd name="T15" fmla="*/ 163 h 257"/>
                                <a:gd name="T16" fmla="*/ 266 w 278"/>
                                <a:gd name="T17" fmla="*/ 198 h 257"/>
                                <a:gd name="T18" fmla="*/ 254 w 278"/>
                                <a:gd name="T19" fmla="*/ 227 h 257"/>
                                <a:gd name="T20" fmla="*/ 225 w 278"/>
                                <a:gd name="T21" fmla="*/ 257 h 257"/>
                                <a:gd name="T22" fmla="*/ 178 w 278"/>
                                <a:gd name="T23" fmla="*/ 228 h 257"/>
                                <a:gd name="T24" fmla="*/ 142 w 278"/>
                                <a:gd name="T25" fmla="*/ 207 h 257"/>
                                <a:gd name="T26" fmla="*/ 111 w 278"/>
                                <a:gd name="T27" fmla="*/ 192 h 257"/>
                                <a:gd name="T28" fmla="*/ 82 w 278"/>
                                <a:gd name="T29" fmla="*/ 158 h 257"/>
                                <a:gd name="T30" fmla="*/ 52 w 278"/>
                                <a:gd name="T31" fmla="*/ 147 h 257"/>
                                <a:gd name="T32" fmla="*/ 28 w 278"/>
                                <a:gd name="T33" fmla="*/ 112 h 257"/>
                                <a:gd name="T34" fmla="*/ 0 w 278"/>
                                <a:gd name="T35" fmla="*/ 82 h 257"/>
                                <a:gd name="T36" fmla="*/ 84 w 278"/>
                                <a:gd name="T37" fmla="*/ 0 h 2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8"/>
                                <a:gd name="T58" fmla="*/ 0 h 257"/>
                                <a:gd name="T59" fmla="*/ 278 w 278"/>
                                <a:gd name="T60" fmla="*/ 257 h 25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8" h="257">
                                  <a:moveTo>
                                    <a:pt x="84" y="0"/>
                                  </a:moveTo>
                                  <a:lnTo>
                                    <a:pt x="112" y="35"/>
                                  </a:lnTo>
                                  <a:lnTo>
                                    <a:pt x="153" y="67"/>
                                  </a:lnTo>
                                  <a:lnTo>
                                    <a:pt x="192" y="98"/>
                                  </a:lnTo>
                                  <a:lnTo>
                                    <a:pt x="199" y="115"/>
                                  </a:lnTo>
                                  <a:lnTo>
                                    <a:pt x="250" y="132"/>
                                  </a:lnTo>
                                  <a:lnTo>
                                    <a:pt x="277" y="147"/>
                                  </a:lnTo>
                                  <a:lnTo>
                                    <a:pt x="278" y="163"/>
                                  </a:lnTo>
                                  <a:lnTo>
                                    <a:pt x="266" y="198"/>
                                  </a:lnTo>
                                  <a:lnTo>
                                    <a:pt x="254" y="227"/>
                                  </a:lnTo>
                                  <a:lnTo>
                                    <a:pt x="225" y="257"/>
                                  </a:lnTo>
                                  <a:lnTo>
                                    <a:pt x="178" y="228"/>
                                  </a:lnTo>
                                  <a:lnTo>
                                    <a:pt x="142" y="207"/>
                                  </a:lnTo>
                                  <a:lnTo>
                                    <a:pt x="111" y="192"/>
                                  </a:lnTo>
                                  <a:lnTo>
                                    <a:pt x="82" y="158"/>
                                  </a:lnTo>
                                  <a:lnTo>
                                    <a:pt x="52" y="147"/>
                                  </a:lnTo>
                                  <a:lnTo>
                                    <a:pt x="28" y="112"/>
                                  </a:lnTo>
                                  <a:lnTo>
                                    <a:pt x="0" y="82"/>
                                  </a:lnTo>
                                  <a:lnTo>
                                    <a:pt x="84" y="0"/>
                                  </a:lnTo>
                                  <a:close/>
                                </a:path>
                              </a:pathLst>
                            </a:custGeom>
                            <a:solidFill>
                              <a:srgbClr val="BF3F00"/>
                            </a:solidFill>
                            <a:ln w="19050">
                              <a:solidFill>
                                <a:srgbClr val="000000"/>
                              </a:solidFill>
                              <a:round/>
                              <a:headEnd/>
                              <a:tailEnd/>
                            </a:ln>
                          </p:spPr>
                          <p:txBody>
                            <a:bodyPr/>
                            <a:lstStyle/>
                            <a:p>
                              <a:endParaRPr lang="en-US"/>
                            </a:p>
                          </p:txBody>
                        </p:sp>
                      </p:grpSp>
                      <p:sp>
                        <p:nvSpPr>
                          <p:cNvPr id="36075" name="Freeform 118"/>
                          <p:cNvSpPr>
                            <a:spLocks/>
                          </p:cNvSpPr>
                          <p:nvPr/>
                        </p:nvSpPr>
                        <p:spPr bwMode="auto">
                          <a:xfrm>
                            <a:off x="2262" y="1663"/>
                            <a:ext cx="222" cy="121"/>
                          </a:xfrm>
                          <a:custGeom>
                            <a:avLst/>
                            <a:gdLst>
                              <a:gd name="T0" fmla="*/ 26 w 222"/>
                              <a:gd name="T1" fmla="*/ 50 h 121"/>
                              <a:gd name="T2" fmla="*/ 116 w 222"/>
                              <a:gd name="T3" fmla="*/ 35 h 121"/>
                              <a:gd name="T4" fmla="*/ 153 w 222"/>
                              <a:gd name="T5" fmla="*/ 16 h 121"/>
                              <a:gd name="T6" fmla="*/ 203 w 222"/>
                              <a:gd name="T7" fmla="*/ 0 h 121"/>
                              <a:gd name="T8" fmla="*/ 213 w 222"/>
                              <a:gd name="T9" fmla="*/ 6 h 121"/>
                              <a:gd name="T10" fmla="*/ 220 w 222"/>
                              <a:gd name="T11" fmla="*/ 25 h 121"/>
                              <a:gd name="T12" fmla="*/ 222 w 222"/>
                              <a:gd name="T13" fmla="*/ 51 h 121"/>
                              <a:gd name="T14" fmla="*/ 201 w 222"/>
                              <a:gd name="T15" fmla="*/ 71 h 121"/>
                              <a:gd name="T16" fmla="*/ 187 w 222"/>
                              <a:gd name="T17" fmla="*/ 81 h 121"/>
                              <a:gd name="T18" fmla="*/ 157 w 222"/>
                              <a:gd name="T19" fmla="*/ 93 h 121"/>
                              <a:gd name="T20" fmla="*/ 145 w 222"/>
                              <a:gd name="T21" fmla="*/ 80 h 121"/>
                              <a:gd name="T22" fmla="*/ 129 w 222"/>
                              <a:gd name="T23" fmla="*/ 86 h 121"/>
                              <a:gd name="T24" fmla="*/ 123 w 222"/>
                              <a:gd name="T25" fmla="*/ 108 h 121"/>
                              <a:gd name="T26" fmla="*/ 92 w 222"/>
                              <a:gd name="T27" fmla="*/ 114 h 121"/>
                              <a:gd name="T28" fmla="*/ 63 w 222"/>
                              <a:gd name="T29" fmla="*/ 121 h 121"/>
                              <a:gd name="T30" fmla="*/ 37 w 222"/>
                              <a:gd name="T31" fmla="*/ 116 h 121"/>
                              <a:gd name="T32" fmla="*/ 2 w 222"/>
                              <a:gd name="T33" fmla="*/ 113 h 121"/>
                              <a:gd name="T34" fmla="*/ 0 w 222"/>
                              <a:gd name="T35" fmla="*/ 91 h 121"/>
                              <a:gd name="T36" fmla="*/ 2 w 222"/>
                              <a:gd name="T37" fmla="*/ 71 h 121"/>
                              <a:gd name="T38" fmla="*/ 26 w 222"/>
                              <a:gd name="T39" fmla="*/ 50 h 1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2"/>
                              <a:gd name="T61" fmla="*/ 0 h 121"/>
                              <a:gd name="T62" fmla="*/ 222 w 222"/>
                              <a:gd name="T63" fmla="*/ 121 h 12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2" h="121">
                                <a:moveTo>
                                  <a:pt x="26" y="50"/>
                                </a:moveTo>
                                <a:lnTo>
                                  <a:pt x="116" y="35"/>
                                </a:lnTo>
                                <a:lnTo>
                                  <a:pt x="153" y="16"/>
                                </a:lnTo>
                                <a:lnTo>
                                  <a:pt x="203" y="0"/>
                                </a:lnTo>
                                <a:lnTo>
                                  <a:pt x="213" y="6"/>
                                </a:lnTo>
                                <a:lnTo>
                                  <a:pt x="220" y="25"/>
                                </a:lnTo>
                                <a:lnTo>
                                  <a:pt x="222" y="51"/>
                                </a:lnTo>
                                <a:lnTo>
                                  <a:pt x="201" y="71"/>
                                </a:lnTo>
                                <a:lnTo>
                                  <a:pt x="187" y="81"/>
                                </a:lnTo>
                                <a:lnTo>
                                  <a:pt x="157" y="93"/>
                                </a:lnTo>
                                <a:lnTo>
                                  <a:pt x="145" y="80"/>
                                </a:lnTo>
                                <a:lnTo>
                                  <a:pt x="129" y="86"/>
                                </a:lnTo>
                                <a:lnTo>
                                  <a:pt x="123" y="108"/>
                                </a:lnTo>
                                <a:lnTo>
                                  <a:pt x="92" y="114"/>
                                </a:lnTo>
                                <a:lnTo>
                                  <a:pt x="63" y="121"/>
                                </a:lnTo>
                                <a:lnTo>
                                  <a:pt x="37" y="116"/>
                                </a:lnTo>
                                <a:lnTo>
                                  <a:pt x="2" y="113"/>
                                </a:lnTo>
                                <a:lnTo>
                                  <a:pt x="0" y="91"/>
                                </a:lnTo>
                                <a:lnTo>
                                  <a:pt x="2" y="71"/>
                                </a:lnTo>
                                <a:lnTo>
                                  <a:pt x="26" y="50"/>
                                </a:lnTo>
                                <a:close/>
                              </a:path>
                            </a:pathLst>
                          </a:custGeom>
                          <a:solidFill>
                            <a:srgbClr val="008000"/>
                          </a:solidFill>
                          <a:ln w="19050">
                            <a:solidFill>
                              <a:srgbClr val="000000"/>
                            </a:solidFill>
                            <a:round/>
                            <a:headEnd/>
                            <a:tailEnd/>
                          </a:ln>
                        </p:spPr>
                        <p:txBody>
                          <a:bodyPr/>
                          <a:lstStyle/>
                          <a:p>
                            <a:endParaRPr lang="en-US"/>
                          </a:p>
                        </p:txBody>
                      </p:sp>
                    </p:grpSp>
                    <p:sp>
                      <p:nvSpPr>
                        <p:cNvPr id="36073" name="Freeform 119"/>
                        <p:cNvSpPr>
                          <a:spLocks/>
                        </p:cNvSpPr>
                        <p:nvPr/>
                      </p:nvSpPr>
                      <p:spPr bwMode="auto">
                        <a:xfrm>
                          <a:off x="2094" y="1398"/>
                          <a:ext cx="284" cy="325"/>
                        </a:xfrm>
                        <a:custGeom>
                          <a:avLst/>
                          <a:gdLst>
                            <a:gd name="T0" fmla="*/ 0 w 284"/>
                            <a:gd name="T1" fmla="*/ 20 h 325"/>
                            <a:gd name="T2" fmla="*/ 48 w 284"/>
                            <a:gd name="T3" fmla="*/ 15 h 325"/>
                            <a:gd name="T4" fmla="*/ 80 w 284"/>
                            <a:gd name="T5" fmla="*/ 0 h 325"/>
                            <a:gd name="T6" fmla="*/ 120 w 284"/>
                            <a:gd name="T7" fmla="*/ 5 h 325"/>
                            <a:gd name="T8" fmla="*/ 141 w 284"/>
                            <a:gd name="T9" fmla="*/ 6 h 325"/>
                            <a:gd name="T10" fmla="*/ 159 w 284"/>
                            <a:gd name="T11" fmla="*/ 18 h 325"/>
                            <a:gd name="T12" fmla="*/ 184 w 284"/>
                            <a:gd name="T13" fmla="*/ 33 h 325"/>
                            <a:gd name="T14" fmla="*/ 201 w 284"/>
                            <a:gd name="T15" fmla="*/ 35 h 325"/>
                            <a:gd name="T16" fmla="*/ 217 w 284"/>
                            <a:gd name="T17" fmla="*/ 40 h 325"/>
                            <a:gd name="T18" fmla="*/ 237 w 284"/>
                            <a:gd name="T19" fmla="*/ 55 h 325"/>
                            <a:gd name="T20" fmla="*/ 253 w 284"/>
                            <a:gd name="T21" fmla="*/ 71 h 325"/>
                            <a:gd name="T22" fmla="*/ 272 w 284"/>
                            <a:gd name="T23" fmla="*/ 101 h 325"/>
                            <a:gd name="T24" fmla="*/ 268 w 284"/>
                            <a:gd name="T25" fmla="*/ 118 h 325"/>
                            <a:gd name="T26" fmla="*/ 260 w 284"/>
                            <a:gd name="T27" fmla="*/ 141 h 325"/>
                            <a:gd name="T28" fmla="*/ 251 w 284"/>
                            <a:gd name="T29" fmla="*/ 150 h 325"/>
                            <a:gd name="T30" fmla="*/ 253 w 284"/>
                            <a:gd name="T31" fmla="*/ 173 h 325"/>
                            <a:gd name="T32" fmla="*/ 265 w 284"/>
                            <a:gd name="T33" fmla="*/ 175 h 325"/>
                            <a:gd name="T34" fmla="*/ 263 w 284"/>
                            <a:gd name="T35" fmla="*/ 190 h 325"/>
                            <a:gd name="T36" fmla="*/ 274 w 284"/>
                            <a:gd name="T37" fmla="*/ 198 h 325"/>
                            <a:gd name="T38" fmla="*/ 270 w 284"/>
                            <a:gd name="T39" fmla="*/ 225 h 325"/>
                            <a:gd name="T40" fmla="*/ 270 w 284"/>
                            <a:gd name="T41" fmla="*/ 258 h 325"/>
                            <a:gd name="T42" fmla="*/ 284 w 284"/>
                            <a:gd name="T43" fmla="*/ 301 h 325"/>
                            <a:gd name="T44" fmla="*/ 268 w 284"/>
                            <a:gd name="T45" fmla="*/ 308 h 325"/>
                            <a:gd name="T46" fmla="*/ 251 w 284"/>
                            <a:gd name="T47" fmla="*/ 316 h 325"/>
                            <a:gd name="T48" fmla="*/ 223 w 284"/>
                            <a:gd name="T49" fmla="*/ 315 h 325"/>
                            <a:gd name="T50" fmla="*/ 193 w 284"/>
                            <a:gd name="T51" fmla="*/ 318 h 325"/>
                            <a:gd name="T52" fmla="*/ 161 w 284"/>
                            <a:gd name="T53" fmla="*/ 325 h 325"/>
                            <a:gd name="T54" fmla="*/ 175 w 284"/>
                            <a:gd name="T55" fmla="*/ 275 h 325"/>
                            <a:gd name="T56" fmla="*/ 182 w 284"/>
                            <a:gd name="T57" fmla="*/ 246 h 325"/>
                            <a:gd name="T58" fmla="*/ 163 w 284"/>
                            <a:gd name="T59" fmla="*/ 200 h 325"/>
                            <a:gd name="T60" fmla="*/ 182 w 284"/>
                            <a:gd name="T61" fmla="*/ 188 h 325"/>
                            <a:gd name="T62" fmla="*/ 180 w 284"/>
                            <a:gd name="T63" fmla="*/ 178 h 325"/>
                            <a:gd name="T64" fmla="*/ 164 w 284"/>
                            <a:gd name="T65" fmla="*/ 168 h 325"/>
                            <a:gd name="T66" fmla="*/ 166 w 284"/>
                            <a:gd name="T67" fmla="*/ 158 h 325"/>
                            <a:gd name="T68" fmla="*/ 145 w 284"/>
                            <a:gd name="T69" fmla="*/ 145 h 325"/>
                            <a:gd name="T70" fmla="*/ 161 w 284"/>
                            <a:gd name="T71" fmla="*/ 133 h 325"/>
                            <a:gd name="T72" fmla="*/ 170 w 284"/>
                            <a:gd name="T73" fmla="*/ 125 h 325"/>
                            <a:gd name="T74" fmla="*/ 148 w 284"/>
                            <a:gd name="T75" fmla="*/ 123 h 325"/>
                            <a:gd name="T76" fmla="*/ 124 w 284"/>
                            <a:gd name="T77" fmla="*/ 115 h 325"/>
                            <a:gd name="T78" fmla="*/ 111 w 284"/>
                            <a:gd name="T79" fmla="*/ 108 h 325"/>
                            <a:gd name="T80" fmla="*/ 104 w 284"/>
                            <a:gd name="T81" fmla="*/ 95 h 325"/>
                            <a:gd name="T82" fmla="*/ 83 w 284"/>
                            <a:gd name="T83" fmla="*/ 100 h 325"/>
                            <a:gd name="T84" fmla="*/ 64 w 284"/>
                            <a:gd name="T85" fmla="*/ 101 h 325"/>
                            <a:gd name="T86" fmla="*/ 46 w 284"/>
                            <a:gd name="T87" fmla="*/ 93 h 325"/>
                            <a:gd name="T88" fmla="*/ 25 w 284"/>
                            <a:gd name="T89" fmla="*/ 75 h 325"/>
                            <a:gd name="T90" fmla="*/ 11 w 284"/>
                            <a:gd name="T91" fmla="*/ 55 h 325"/>
                            <a:gd name="T92" fmla="*/ 0 w 284"/>
                            <a:gd name="T93" fmla="*/ 20 h 32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84"/>
                            <a:gd name="T142" fmla="*/ 0 h 325"/>
                            <a:gd name="T143" fmla="*/ 284 w 284"/>
                            <a:gd name="T144" fmla="*/ 325 h 32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84" h="325">
                              <a:moveTo>
                                <a:pt x="0" y="20"/>
                              </a:moveTo>
                              <a:lnTo>
                                <a:pt x="48" y="15"/>
                              </a:lnTo>
                              <a:lnTo>
                                <a:pt x="80" y="0"/>
                              </a:lnTo>
                              <a:lnTo>
                                <a:pt x="120" y="5"/>
                              </a:lnTo>
                              <a:lnTo>
                                <a:pt x="141" y="6"/>
                              </a:lnTo>
                              <a:lnTo>
                                <a:pt x="159" y="18"/>
                              </a:lnTo>
                              <a:lnTo>
                                <a:pt x="184" y="33"/>
                              </a:lnTo>
                              <a:lnTo>
                                <a:pt x="201" y="35"/>
                              </a:lnTo>
                              <a:lnTo>
                                <a:pt x="217" y="40"/>
                              </a:lnTo>
                              <a:lnTo>
                                <a:pt x="237" y="55"/>
                              </a:lnTo>
                              <a:lnTo>
                                <a:pt x="253" y="71"/>
                              </a:lnTo>
                              <a:lnTo>
                                <a:pt x="272" y="101"/>
                              </a:lnTo>
                              <a:lnTo>
                                <a:pt x="268" y="118"/>
                              </a:lnTo>
                              <a:lnTo>
                                <a:pt x="260" y="141"/>
                              </a:lnTo>
                              <a:lnTo>
                                <a:pt x="251" y="150"/>
                              </a:lnTo>
                              <a:lnTo>
                                <a:pt x="253" y="173"/>
                              </a:lnTo>
                              <a:lnTo>
                                <a:pt x="265" y="175"/>
                              </a:lnTo>
                              <a:lnTo>
                                <a:pt x="263" y="190"/>
                              </a:lnTo>
                              <a:lnTo>
                                <a:pt x="274" y="198"/>
                              </a:lnTo>
                              <a:lnTo>
                                <a:pt x="270" y="225"/>
                              </a:lnTo>
                              <a:lnTo>
                                <a:pt x="270" y="258"/>
                              </a:lnTo>
                              <a:lnTo>
                                <a:pt x="284" y="301"/>
                              </a:lnTo>
                              <a:lnTo>
                                <a:pt x="268" y="308"/>
                              </a:lnTo>
                              <a:lnTo>
                                <a:pt x="251" y="316"/>
                              </a:lnTo>
                              <a:lnTo>
                                <a:pt x="223" y="315"/>
                              </a:lnTo>
                              <a:lnTo>
                                <a:pt x="193" y="318"/>
                              </a:lnTo>
                              <a:lnTo>
                                <a:pt x="161" y="325"/>
                              </a:lnTo>
                              <a:lnTo>
                                <a:pt x="175" y="275"/>
                              </a:lnTo>
                              <a:lnTo>
                                <a:pt x="182" y="246"/>
                              </a:lnTo>
                              <a:lnTo>
                                <a:pt x="163" y="200"/>
                              </a:lnTo>
                              <a:lnTo>
                                <a:pt x="182" y="188"/>
                              </a:lnTo>
                              <a:lnTo>
                                <a:pt x="180" y="178"/>
                              </a:lnTo>
                              <a:lnTo>
                                <a:pt x="164" y="168"/>
                              </a:lnTo>
                              <a:lnTo>
                                <a:pt x="166" y="158"/>
                              </a:lnTo>
                              <a:lnTo>
                                <a:pt x="145" y="145"/>
                              </a:lnTo>
                              <a:lnTo>
                                <a:pt x="161" y="133"/>
                              </a:lnTo>
                              <a:lnTo>
                                <a:pt x="170" y="125"/>
                              </a:lnTo>
                              <a:lnTo>
                                <a:pt x="148" y="123"/>
                              </a:lnTo>
                              <a:lnTo>
                                <a:pt x="124" y="115"/>
                              </a:lnTo>
                              <a:lnTo>
                                <a:pt x="111" y="108"/>
                              </a:lnTo>
                              <a:lnTo>
                                <a:pt x="104" y="95"/>
                              </a:lnTo>
                              <a:lnTo>
                                <a:pt x="83" y="100"/>
                              </a:lnTo>
                              <a:lnTo>
                                <a:pt x="64" y="101"/>
                              </a:lnTo>
                              <a:lnTo>
                                <a:pt x="46" y="93"/>
                              </a:lnTo>
                              <a:lnTo>
                                <a:pt x="25" y="75"/>
                              </a:lnTo>
                              <a:lnTo>
                                <a:pt x="11" y="55"/>
                              </a:lnTo>
                              <a:lnTo>
                                <a:pt x="0" y="20"/>
                              </a:lnTo>
                              <a:close/>
                            </a:path>
                          </a:pathLst>
                        </a:custGeom>
                        <a:solidFill>
                          <a:srgbClr val="FF5F00"/>
                        </a:solidFill>
                        <a:ln w="19050">
                          <a:solidFill>
                            <a:srgbClr val="000000"/>
                          </a:solidFill>
                          <a:round/>
                          <a:headEnd/>
                          <a:tailEnd/>
                        </a:ln>
                      </p:spPr>
                      <p:txBody>
                        <a:bodyPr/>
                        <a:lstStyle/>
                        <a:p>
                          <a:endParaRPr lang="en-US"/>
                        </a:p>
                      </p:txBody>
                    </p:sp>
                  </p:grpSp>
                  <p:grpSp>
                    <p:nvGrpSpPr>
                      <p:cNvPr id="36053" name="Group 120"/>
                      <p:cNvGrpSpPr>
                        <a:grpSpLocks/>
                      </p:cNvGrpSpPr>
                      <p:nvPr/>
                    </p:nvGrpSpPr>
                    <p:grpSpPr bwMode="auto">
                      <a:xfrm>
                        <a:off x="1828" y="918"/>
                        <a:ext cx="344" cy="356"/>
                        <a:chOff x="1828" y="918"/>
                        <a:chExt cx="344" cy="356"/>
                      </a:xfrm>
                    </p:grpSpPr>
                    <p:sp>
                      <p:nvSpPr>
                        <p:cNvPr id="36054" name="Freeform 121"/>
                        <p:cNvSpPr>
                          <a:spLocks/>
                        </p:cNvSpPr>
                        <p:nvPr/>
                      </p:nvSpPr>
                      <p:spPr bwMode="auto">
                        <a:xfrm>
                          <a:off x="1828" y="968"/>
                          <a:ext cx="284" cy="306"/>
                        </a:xfrm>
                        <a:custGeom>
                          <a:avLst/>
                          <a:gdLst>
                            <a:gd name="T0" fmla="*/ 3 w 284"/>
                            <a:gd name="T1" fmla="*/ 133 h 306"/>
                            <a:gd name="T2" fmla="*/ 17 w 284"/>
                            <a:gd name="T3" fmla="*/ 128 h 306"/>
                            <a:gd name="T4" fmla="*/ 35 w 284"/>
                            <a:gd name="T5" fmla="*/ 128 h 306"/>
                            <a:gd name="T6" fmla="*/ 32 w 284"/>
                            <a:gd name="T7" fmla="*/ 113 h 306"/>
                            <a:gd name="T8" fmla="*/ 33 w 284"/>
                            <a:gd name="T9" fmla="*/ 90 h 306"/>
                            <a:gd name="T10" fmla="*/ 39 w 284"/>
                            <a:gd name="T11" fmla="*/ 70 h 306"/>
                            <a:gd name="T12" fmla="*/ 47 w 284"/>
                            <a:gd name="T13" fmla="*/ 55 h 306"/>
                            <a:gd name="T14" fmla="*/ 62 w 284"/>
                            <a:gd name="T15" fmla="*/ 38 h 306"/>
                            <a:gd name="T16" fmla="*/ 77 w 284"/>
                            <a:gd name="T17" fmla="*/ 25 h 306"/>
                            <a:gd name="T18" fmla="*/ 88 w 284"/>
                            <a:gd name="T19" fmla="*/ 18 h 306"/>
                            <a:gd name="T20" fmla="*/ 113 w 284"/>
                            <a:gd name="T21" fmla="*/ 13 h 306"/>
                            <a:gd name="T22" fmla="*/ 127 w 284"/>
                            <a:gd name="T23" fmla="*/ 13 h 306"/>
                            <a:gd name="T24" fmla="*/ 143 w 284"/>
                            <a:gd name="T25" fmla="*/ 3 h 306"/>
                            <a:gd name="T26" fmla="*/ 160 w 284"/>
                            <a:gd name="T27" fmla="*/ 0 h 306"/>
                            <a:gd name="T28" fmla="*/ 178 w 284"/>
                            <a:gd name="T29" fmla="*/ 8 h 306"/>
                            <a:gd name="T30" fmla="*/ 194 w 284"/>
                            <a:gd name="T31" fmla="*/ 15 h 306"/>
                            <a:gd name="T32" fmla="*/ 220 w 284"/>
                            <a:gd name="T33" fmla="*/ 28 h 306"/>
                            <a:gd name="T34" fmla="*/ 236 w 284"/>
                            <a:gd name="T35" fmla="*/ 40 h 306"/>
                            <a:gd name="T36" fmla="*/ 259 w 284"/>
                            <a:gd name="T37" fmla="*/ 58 h 306"/>
                            <a:gd name="T38" fmla="*/ 279 w 284"/>
                            <a:gd name="T39" fmla="*/ 80 h 306"/>
                            <a:gd name="T40" fmla="*/ 284 w 284"/>
                            <a:gd name="T41" fmla="*/ 100 h 306"/>
                            <a:gd name="T42" fmla="*/ 284 w 284"/>
                            <a:gd name="T43" fmla="*/ 132 h 306"/>
                            <a:gd name="T44" fmla="*/ 279 w 284"/>
                            <a:gd name="T45" fmla="*/ 168 h 306"/>
                            <a:gd name="T46" fmla="*/ 266 w 284"/>
                            <a:gd name="T47" fmla="*/ 183 h 306"/>
                            <a:gd name="T48" fmla="*/ 249 w 284"/>
                            <a:gd name="T49" fmla="*/ 198 h 306"/>
                            <a:gd name="T50" fmla="*/ 226 w 284"/>
                            <a:gd name="T51" fmla="*/ 208 h 306"/>
                            <a:gd name="T52" fmla="*/ 224 w 284"/>
                            <a:gd name="T53" fmla="*/ 248 h 306"/>
                            <a:gd name="T54" fmla="*/ 210 w 284"/>
                            <a:gd name="T55" fmla="*/ 271 h 306"/>
                            <a:gd name="T56" fmla="*/ 190 w 284"/>
                            <a:gd name="T57" fmla="*/ 276 h 306"/>
                            <a:gd name="T58" fmla="*/ 176 w 284"/>
                            <a:gd name="T59" fmla="*/ 306 h 306"/>
                            <a:gd name="T60" fmla="*/ 152 w 284"/>
                            <a:gd name="T61" fmla="*/ 286 h 306"/>
                            <a:gd name="T62" fmla="*/ 153 w 284"/>
                            <a:gd name="T63" fmla="*/ 270 h 306"/>
                            <a:gd name="T64" fmla="*/ 159 w 284"/>
                            <a:gd name="T65" fmla="*/ 253 h 306"/>
                            <a:gd name="T66" fmla="*/ 136 w 284"/>
                            <a:gd name="T67" fmla="*/ 246 h 306"/>
                            <a:gd name="T68" fmla="*/ 107 w 284"/>
                            <a:gd name="T69" fmla="*/ 235 h 306"/>
                            <a:gd name="T70" fmla="*/ 92 w 284"/>
                            <a:gd name="T71" fmla="*/ 223 h 306"/>
                            <a:gd name="T72" fmla="*/ 69 w 284"/>
                            <a:gd name="T73" fmla="*/ 198 h 306"/>
                            <a:gd name="T74" fmla="*/ 62 w 284"/>
                            <a:gd name="T75" fmla="*/ 183 h 306"/>
                            <a:gd name="T76" fmla="*/ 51 w 284"/>
                            <a:gd name="T77" fmla="*/ 187 h 306"/>
                            <a:gd name="T78" fmla="*/ 40 w 284"/>
                            <a:gd name="T79" fmla="*/ 188 h 306"/>
                            <a:gd name="T80" fmla="*/ 25 w 284"/>
                            <a:gd name="T81" fmla="*/ 183 h 306"/>
                            <a:gd name="T82" fmla="*/ 10 w 284"/>
                            <a:gd name="T83" fmla="*/ 173 h 306"/>
                            <a:gd name="T84" fmla="*/ 2 w 284"/>
                            <a:gd name="T85" fmla="*/ 162 h 306"/>
                            <a:gd name="T86" fmla="*/ 0 w 284"/>
                            <a:gd name="T87" fmla="*/ 148 h 306"/>
                            <a:gd name="T88" fmla="*/ 3 w 284"/>
                            <a:gd name="T89" fmla="*/ 133 h 30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84"/>
                            <a:gd name="T136" fmla="*/ 0 h 306"/>
                            <a:gd name="T137" fmla="*/ 284 w 284"/>
                            <a:gd name="T138" fmla="*/ 306 h 30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84" h="306">
                              <a:moveTo>
                                <a:pt x="3" y="133"/>
                              </a:moveTo>
                              <a:lnTo>
                                <a:pt x="17" y="128"/>
                              </a:lnTo>
                              <a:lnTo>
                                <a:pt x="35" y="128"/>
                              </a:lnTo>
                              <a:lnTo>
                                <a:pt x="32" y="113"/>
                              </a:lnTo>
                              <a:lnTo>
                                <a:pt x="33" y="90"/>
                              </a:lnTo>
                              <a:lnTo>
                                <a:pt x="39" y="70"/>
                              </a:lnTo>
                              <a:lnTo>
                                <a:pt x="47" y="55"/>
                              </a:lnTo>
                              <a:lnTo>
                                <a:pt x="62" y="38"/>
                              </a:lnTo>
                              <a:lnTo>
                                <a:pt x="77" y="25"/>
                              </a:lnTo>
                              <a:lnTo>
                                <a:pt x="88" y="18"/>
                              </a:lnTo>
                              <a:lnTo>
                                <a:pt x="113" y="13"/>
                              </a:lnTo>
                              <a:lnTo>
                                <a:pt x="127" y="13"/>
                              </a:lnTo>
                              <a:lnTo>
                                <a:pt x="143" y="3"/>
                              </a:lnTo>
                              <a:lnTo>
                                <a:pt x="160" y="0"/>
                              </a:lnTo>
                              <a:lnTo>
                                <a:pt x="178" y="8"/>
                              </a:lnTo>
                              <a:lnTo>
                                <a:pt x="194" y="15"/>
                              </a:lnTo>
                              <a:lnTo>
                                <a:pt x="220" y="28"/>
                              </a:lnTo>
                              <a:lnTo>
                                <a:pt x="236" y="40"/>
                              </a:lnTo>
                              <a:lnTo>
                                <a:pt x="259" y="58"/>
                              </a:lnTo>
                              <a:lnTo>
                                <a:pt x="279" y="80"/>
                              </a:lnTo>
                              <a:lnTo>
                                <a:pt x="284" y="100"/>
                              </a:lnTo>
                              <a:lnTo>
                                <a:pt x="284" y="132"/>
                              </a:lnTo>
                              <a:lnTo>
                                <a:pt x="279" y="168"/>
                              </a:lnTo>
                              <a:lnTo>
                                <a:pt x="266" y="183"/>
                              </a:lnTo>
                              <a:lnTo>
                                <a:pt x="249" y="198"/>
                              </a:lnTo>
                              <a:lnTo>
                                <a:pt x="226" y="208"/>
                              </a:lnTo>
                              <a:lnTo>
                                <a:pt x="224" y="248"/>
                              </a:lnTo>
                              <a:lnTo>
                                <a:pt x="210" y="271"/>
                              </a:lnTo>
                              <a:lnTo>
                                <a:pt x="190" y="276"/>
                              </a:lnTo>
                              <a:lnTo>
                                <a:pt x="176" y="306"/>
                              </a:lnTo>
                              <a:lnTo>
                                <a:pt x="152" y="286"/>
                              </a:lnTo>
                              <a:lnTo>
                                <a:pt x="153" y="270"/>
                              </a:lnTo>
                              <a:lnTo>
                                <a:pt x="159" y="253"/>
                              </a:lnTo>
                              <a:lnTo>
                                <a:pt x="136" y="246"/>
                              </a:lnTo>
                              <a:lnTo>
                                <a:pt x="107" y="235"/>
                              </a:lnTo>
                              <a:lnTo>
                                <a:pt x="92" y="223"/>
                              </a:lnTo>
                              <a:lnTo>
                                <a:pt x="69" y="198"/>
                              </a:lnTo>
                              <a:lnTo>
                                <a:pt x="62" y="183"/>
                              </a:lnTo>
                              <a:lnTo>
                                <a:pt x="51" y="187"/>
                              </a:lnTo>
                              <a:lnTo>
                                <a:pt x="40" y="188"/>
                              </a:lnTo>
                              <a:lnTo>
                                <a:pt x="25" y="183"/>
                              </a:lnTo>
                              <a:lnTo>
                                <a:pt x="10" y="173"/>
                              </a:lnTo>
                              <a:lnTo>
                                <a:pt x="2" y="162"/>
                              </a:lnTo>
                              <a:lnTo>
                                <a:pt x="0" y="148"/>
                              </a:lnTo>
                              <a:lnTo>
                                <a:pt x="3" y="133"/>
                              </a:lnTo>
                              <a:close/>
                            </a:path>
                          </a:pathLst>
                        </a:custGeom>
                        <a:solidFill>
                          <a:srgbClr val="FFBF7F"/>
                        </a:solidFill>
                        <a:ln w="19050">
                          <a:solidFill>
                            <a:srgbClr val="000000"/>
                          </a:solidFill>
                          <a:round/>
                          <a:headEnd/>
                          <a:tailEnd/>
                        </a:ln>
                      </p:spPr>
                      <p:txBody>
                        <a:bodyPr/>
                        <a:lstStyle/>
                        <a:p>
                          <a:endParaRPr lang="en-US"/>
                        </a:p>
                      </p:txBody>
                    </p:sp>
                    <p:grpSp>
                      <p:nvGrpSpPr>
                        <p:cNvPr id="36055" name="Group 122"/>
                        <p:cNvGrpSpPr>
                          <a:grpSpLocks/>
                        </p:cNvGrpSpPr>
                        <p:nvPr/>
                      </p:nvGrpSpPr>
                      <p:grpSpPr bwMode="auto">
                        <a:xfrm>
                          <a:off x="1830" y="918"/>
                          <a:ext cx="342" cy="243"/>
                          <a:chOff x="1830" y="918"/>
                          <a:chExt cx="342" cy="243"/>
                        </a:xfrm>
                      </p:grpSpPr>
                      <p:grpSp>
                        <p:nvGrpSpPr>
                          <p:cNvPr id="36056" name="Group 123"/>
                          <p:cNvGrpSpPr>
                            <a:grpSpLocks/>
                          </p:cNvGrpSpPr>
                          <p:nvPr/>
                        </p:nvGrpSpPr>
                        <p:grpSpPr bwMode="auto">
                          <a:xfrm>
                            <a:off x="1830" y="918"/>
                            <a:ext cx="342" cy="173"/>
                            <a:chOff x="1830" y="918"/>
                            <a:chExt cx="342" cy="173"/>
                          </a:xfrm>
                        </p:grpSpPr>
                        <p:sp>
                          <p:nvSpPr>
                            <p:cNvPr id="36064" name="Freeform 124"/>
                            <p:cNvSpPr>
                              <a:spLocks/>
                            </p:cNvSpPr>
                            <p:nvPr/>
                          </p:nvSpPr>
                          <p:spPr bwMode="auto">
                            <a:xfrm>
                              <a:off x="1830" y="971"/>
                              <a:ext cx="51" cy="120"/>
                            </a:xfrm>
                            <a:custGeom>
                              <a:avLst/>
                              <a:gdLst>
                                <a:gd name="T0" fmla="*/ 23 w 51"/>
                                <a:gd name="T1" fmla="*/ 120 h 120"/>
                                <a:gd name="T2" fmla="*/ 7 w 51"/>
                                <a:gd name="T3" fmla="*/ 75 h 120"/>
                                <a:gd name="T4" fmla="*/ 0 w 51"/>
                                <a:gd name="T5" fmla="*/ 34 h 120"/>
                                <a:gd name="T6" fmla="*/ 8 w 51"/>
                                <a:gd name="T7" fmla="*/ 19 h 120"/>
                                <a:gd name="T8" fmla="*/ 28 w 51"/>
                                <a:gd name="T9" fmla="*/ 7 h 120"/>
                                <a:gd name="T10" fmla="*/ 51 w 51"/>
                                <a:gd name="T11" fmla="*/ 0 h 120"/>
                                <a:gd name="T12" fmla="*/ 0 60000 65536"/>
                                <a:gd name="T13" fmla="*/ 0 60000 65536"/>
                                <a:gd name="T14" fmla="*/ 0 60000 65536"/>
                                <a:gd name="T15" fmla="*/ 0 60000 65536"/>
                                <a:gd name="T16" fmla="*/ 0 60000 65536"/>
                                <a:gd name="T17" fmla="*/ 0 60000 65536"/>
                                <a:gd name="T18" fmla="*/ 0 w 51"/>
                                <a:gd name="T19" fmla="*/ 0 h 120"/>
                                <a:gd name="T20" fmla="*/ 51 w 51"/>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51" h="120">
                                  <a:moveTo>
                                    <a:pt x="23" y="120"/>
                                  </a:moveTo>
                                  <a:lnTo>
                                    <a:pt x="7" y="75"/>
                                  </a:lnTo>
                                  <a:lnTo>
                                    <a:pt x="0" y="34"/>
                                  </a:lnTo>
                                  <a:lnTo>
                                    <a:pt x="8" y="19"/>
                                  </a:lnTo>
                                  <a:lnTo>
                                    <a:pt x="28" y="7"/>
                                  </a:lnTo>
                                  <a:lnTo>
                                    <a:pt x="51" y="0"/>
                                  </a:lnTo>
                                </a:path>
                              </a:pathLst>
                            </a:custGeom>
                            <a:noFill/>
                            <a:ln w="19050">
                              <a:solidFill>
                                <a:srgbClr val="000000"/>
                              </a:solidFill>
                              <a:round/>
                              <a:headEnd/>
                              <a:tailEnd/>
                            </a:ln>
                          </p:spPr>
                          <p:txBody>
                            <a:bodyPr/>
                            <a:lstStyle/>
                            <a:p>
                              <a:endParaRPr lang="en-US"/>
                            </a:p>
                          </p:txBody>
                        </p:sp>
                        <p:sp>
                          <p:nvSpPr>
                            <p:cNvPr id="36065" name="Freeform 125"/>
                            <p:cNvSpPr>
                              <a:spLocks/>
                            </p:cNvSpPr>
                            <p:nvPr/>
                          </p:nvSpPr>
                          <p:spPr bwMode="auto">
                            <a:xfrm>
                              <a:off x="1905" y="933"/>
                              <a:ext cx="83" cy="33"/>
                            </a:xfrm>
                            <a:custGeom>
                              <a:avLst/>
                              <a:gdLst>
                                <a:gd name="T0" fmla="*/ 0 w 83"/>
                                <a:gd name="T1" fmla="*/ 33 h 33"/>
                                <a:gd name="T2" fmla="*/ 22 w 83"/>
                                <a:gd name="T3" fmla="*/ 33 h 33"/>
                                <a:gd name="T4" fmla="*/ 43 w 83"/>
                                <a:gd name="T5" fmla="*/ 28 h 33"/>
                                <a:gd name="T6" fmla="*/ 60 w 83"/>
                                <a:gd name="T7" fmla="*/ 18 h 33"/>
                                <a:gd name="T8" fmla="*/ 83 w 83"/>
                                <a:gd name="T9" fmla="*/ 0 h 33"/>
                                <a:gd name="T10" fmla="*/ 0 60000 65536"/>
                                <a:gd name="T11" fmla="*/ 0 60000 65536"/>
                                <a:gd name="T12" fmla="*/ 0 60000 65536"/>
                                <a:gd name="T13" fmla="*/ 0 60000 65536"/>
                                <a:gd name="T14" fmla="*/ 0 60000 65536"/>
                                <a:gd name="T15" fmla="*/ 0 w 83"/>
                                <a:gd name="T16" fmla="*/ 0 h 33"/>
                                <a:gd name="T17" fmla="*/ 83 w 83"/>
                                <a:gd name="T18" fmla="*/ 33 h 33"/>
                              </a:gdLst>
                              <a:ahLst/>
                              <a:cxnLst>
                                <a:cxn ang="T10">
                                  <a:pos x="T0" y="T1"/>
                                </a:cxn>
                                <a:cxn ang="T11">
                                  <a:pos x="T2" y="T3"/>
                                </a:cxn>
                                <a:cxn ang="T12">
                                  <a:pos x="T4" y="T5"/>
                                </a:cxn>
                                <a:cxn ang="T13">
                                  <a:pos x="T6" y="T7"/>
                                </a:cxn>
                                <a:cxn ang="T14">
                                  <a:pos x="T8" y="T9"/>
                                </a:cxn>
                              </a:cxnLst>
                              <a:rect l="T15" t="T16" r="T17" b="T18"/>
                              <a:pathLst>
                                <a:path w="83" h="33">
                                  <a:moveTo>
                                    <a:pt x="0" y="33"/>
                                  </a:moveTo>
                                  <a:lnTo>
                                    <a:pt x="22" y="33"/>
                                  </a:lnTo>
                                  <a:lnTo>
                                    <a:pt x="43" y="28"/>
                                  </a:lnTo>
                                  <a:lnTo>
                                    <a:pt x="60" y="18"/>
                                  </a:lnTo>
                                  <a:lnTo>
                                    <a:pt x="83" y="0"/>
                                  </a:lnTo>
                                </a:path>
                              </a:pathLst>
                            </a:custGeom>
                            <a:noFill/>
                            <a:ln w="19050">
                              <a:solidFill>
                                <a:srgbClr val="000000"/>
                              </a:solidFill>
                              <a:round/>
                              <a:headEnd/>
                              <a:tailEnd/>
                            </a:ln>
                          </p:spPr>
                          <p:txBody>
                            <a:bodyPr/>
                            <a:lstStyle/>
                            <a:p>
                              <a:endParaRPr lang="en-US"/>
                            </a:p>
                          </p:txBody>
                        </p:sp>
                        <p:sp>
                          <p:nvSpPr>
                            <p:cNvPr id="36066" name="Freeform 126"/>
                            <p:cNvSpPr>
                              <a:spLocks/>
                            </p:cNvSpPr>
                            <p:nvPr/>
                          </p:nvSpPr>
                          <p:spPr bwMode="auto">
                            <a:xfrm>
                              <a:off x="1985" y="918"/>
                              <a:ext cx="132" cy="53"/>
                            </a:xfrm>
                            <a:custGeom>
                              <a:avLst/>
                              <a:gdLst>
                                <a:gd name="T0" fmla="*/ 0 w 132"/>
                                <a:gd name="T1" fmla="*/ 53 h 53"/>
                                <a:gd name="T2" fmla="*/ 14 w 132"/>
                                <a:gd name="T3" fmla="*/ 43 h 53"/>
                                <a:gd name="T4" fmla="*/ 25 w 132"/>
                                <a:gd name="T5" fmla="*/ 28 h 53"/>
                                <a:gd name="T6" fmla="*/ 42 w 132"/>
                                <a:gd name="T7" fmla="*/ 30 h 53"/>
                                <a:gd name="T8" fmla="*/ 67 w 132"/>
                                <a:gd name="T9" fmla="*/ 25 h 53"/>
                                <a:gd name="T10" fmla="*/ 85 w 132"/>
                                <a:gd name="T11" fmla="*/ 13 h 53"/>
                                <a:gd name="T12" fmla="*/ 106 w 132"/>
                                <a:gd name="T13" fmla="*/ 3 h 53"/>
                                <a:gd name="T14" fmla="*/ 132 w 132"/>
                                <a:gd name="T15" fmla="*/ 0 h 53"/>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53"/>
                                <a:gd name="T26" fmla="*/ 132 w 132"/>
                                <a:gd name="T27" fmla="*/ 53 h 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53">
                                  <a:moveTo>
                                    <a:pt x="0" y="53"/>
                                  </a:moveTo>
                                  <a:lnTo>
                                    <a:pt x="14" y="43"/>
                                  </a:lnTo>
                                  <a:lnTo>
                                    <a:pt x="25" y="28"/>
                                  </a:lnTo>
                                  <a:lnTo>
                                    <a:pt x="42" y="30"/>
                                  </a:lnTo>
                                  <a:lnTo>
                                    <a:pt x="67" y="25"/>
                                  </a:lnTo>
                                  <a:lnTo>
                                    <a:pt x="85" y="13"/>
                                  </a:lnTo>
                                  <a:lnTo>
                                    <a:pt x="106" y="3"/>
                                  </a:lnTo>
                                  <a:lnTo>
                                    <a:pt x="132" y="0"/>
                                  </a:lnTo>
                                </a:path>
                              </a:pathLst>
                            </a:custGeom>
                            <a:noFill/>
                            <a:ln w="19050">
                              <a:solidFill>
                                <a:srgbClr val="000000"/>
                              </a:solidFill>
                              <a:round/>
                              <a:headEnd/>
                              <a:tailEnd/>
                            </a:ln>
                          </p:spPr>
                          <p:txBody>
                            <a:bodyPr/>
                            <a:lstStyle/>
                            <a:p>
                              <a:endParaRPr lang="en-US"/>
                            </a:p>
                          </p:txBody>
                        </p:sp>
                        <p:sp>
                          <p:nvSpPr>
                            <p:cNvPr id="36067" name="Freeform 127"/>
                            <p:cNvSpPr>
                              <a:spLocks/>
                            </p:cNvSpPr>
                            <p:nvPr/>
                          </p:nvSpPr>
                          <p:spPr bwMode="auto">
                            <a:xfrm>
                              <a:off x="2001" y="936"/>
                              <a:ext cx="116" cy="60"/>
                            </a:xfrm>
                            <a:custGeom>
                              <a:avLst/>
                              <a:gdLst>
                                <a:gd name="T0" fmla="*/ 0 w 116"/>
                                <a:gd name="T1" fmla="*/ 60 h 60"/>
                                <a:gd name="T2" fmla="*/ 28 w 116"/>
                                <a:gd name="T3" fmla="*/ 55 h 60"/>
                                <a:gd name="T4" fmla="*/ 47 w 116"/>
                                <a:gd name="T5" fmla="*/ 49 h 60"/>
                                <a:gd name="T6" fmla="*/ 72 w 116"/>
                                <a:gd name="T7" fmla="*/ 37 h 60"/>
                                <a:gd name="T8" fmla="*/ 90 w 116"/>
                                <a:gd name="T9" fmla="*/ 25 h 60"/>
                                <a:gd name="T10" fmla="*/ 116 w 116"/>
                                <a:gd name="T11" fmla="*/ 2 h 60"/>
                                <a:gd name="T12" fmla="*/ 116 w 116"/>
                                <a:gd name="T13" fmla="*/ 0 h 60"/>
                                <a:gd name="T14" fmla="*/ 0 60000 65536"/>
                                <a:gd name="T15" fmla="*/ 0 60000 65536"/>
                                <a:gd name="T16" fmla="*/ 0 60000 65536"/>
                                <a:gd name="T17" fmla="*/ 0 60000 65536"/>
                                <a:gd name="T18" fmla="*/ 0 60000 65536"/>
                                <a:gd name="T19" fmla="*/ 0 60000 65536"/>
                                <a:gd name="T20" fmla="*/ 0 60000 65536"/>
                                <a:gd name="T21" fmla="*/ 0 w 116"/>
                                <a:gd name="T22" fmla="*/ 0 h 60"/>
                                <a:gd name="T23" fmla="*/ 116 w 116"/>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6" h="60">
                                  <a:moveTo>
                                    <a:pt x="0" y="60"/>
                                  </a:moveTo>
                                  <a:lnTo>
                                    <a:pt x="28" y="55"/>
                                  </a:lnTo>
                                  <a:lnTo>
                                    <a:pt x="47" y="49"/>
                                  </a:lnTo>
                                  <a:lnTo>
                                    <a:pt x="72" y="37"/>
                                  </a:lnTo>
                                  <a:lnTo>
                                    <a:pt x="90" y="25"/>
                                  </a:lnTo>
                                  <a:lnTo>
                                    <a:pt x="116" y="2"/>
                                  </a:lnTo>
                                  <a:lnTo>
                                    <a:pt x="116" y="0"/>
                                  </a:lnTo>
                                </a:path>
                              </a:pathLst>
                            </a:custGeom>
                            <a:noFill/>
                            <a:ln w="19050">
                              <a:solidFill>
                                <a:srgbClr val="000000"/>
                              </a:solidFill>
                              <a:round/>
                              <a:headEnd/>
                              <a:tailEnd/>
                            </a:ln>
                          </p:spPr>
                          <p:txBody>
                            <a:bodyPr/>
                            <a:lstStyle/>
                            <a:p>
                              <a:endParaRPr lang="en-US"/>
                            </a:p>
                          </p:txBody>
                        </p:sp>
                        <p:sp>
                          <p:nvSpPr>
                            <p:cNvPr id="36068" name="Freeform 128"/>
                            <p:cNvSpPr>
                              <a:spLocks/>
                            </p:cNvSpPr>
                            <p:nvPr/>
                          </p:nvSpPr>
                          <p:spPr bwMode="auto">
                            <a:xfrm>
                              <a:off x="2096" y="971"/>
                              <a:ext cx="76" cy="10"/>
                            </a:xfrm>
                            <a:custGeom>
                              <a:avLst/>
                              <a:gdLst>
                                <a:gd name="T0" fmla="*/ 0 w 76"/>
                                <a:gd name="T1" fmla="*/ 2 h 10"/>
                                <a:gd name="T2" fmla="*/ 28 w 76"/>
                                <a:gd name="T3" fmla="*/ 10 h 10"/>
                                <a:gd name="T4" fmla="*/ 48 w 76"/>
                                <a:gd name="T5" fmla="*/ 10 h 10"/>
                                <a:gd name="T6" fmla="*/ 76 w 76"/>
                                <a:gd name="T7" fmla="*/ 0 h 10"/>
                                <a:gd name="T8" fmla="*/ 0 60000 65536"/>
                                <a:gd name="T9" fmla="*/ 0 60000 65536"/>
                                <a:gd name="T10" fmla="*/ 0 60000 65536"/>
                                <a:gd name="T11" fmla="*/ 0 60000 65536"/>
                                <a:gd name="T12" fmla="*/ 0 w 76"/>
                                <a:gd name="T13" fmla="*/ 0 h 10"/>
                                <a:gd name="T14" fmla="*/ 76 w 76"/>
                                <a:gd name="T15" fmla="*/ 10 h 10"/>
                              </a:gdLst>
                              <a:ahLst/>
                              <a:cxnLst>
                                <a:cxn ang="T8">
                                  <a:pos x="T0" y="T1"/>
                                </a:cxn>
                                <a:cxn ang="T9">
                                  <a:pos x="T2" y="T3"/>
                                </a:cxn>
                                <a:cxn ang="T10">
                                  <a:pos x="T4" y="T5"/>
                                </a:cxn>
                                <a:cxn ang="T11">
                                  <a:pos x="T6" y="T7"/>
                                </a:cxn>
                              </a:cxnLst>
                              <a:rect l="T12" t="T13" r="T14" b="T15"/>
                              <a:pathLst>
                                <a:path w="76" h="10">
                                  <a:moveTo>
                                    <a:pt x="0" y="2"/>
                                  </a:moveTo>
                                  <a:lnTo>
                                    <a:pt x="28" y="10"/>
                                  </a:lnTo>
                                  <a:lnTo>
                                    <a:pt x="48" y="10"/>
                                  </a:lnTo>
                                  <a:lnTo>
                                    <a:pt x="76" y="0"/>
                                  </a:lnTo>
                                </a:path>
                              </a:pathLst>
                            </a:custGeom>
                            <a:noFill/>
                            <a:ln w="19050">
                              <a:solidFill>
                                <a:srgbClr val="000000"/>
                              </a:solidFill>
                              <a:round/>
                              <a:headEnd/>
                              <a:tailEnd/>
                            </a:ln>
                          </p:spPr>
                          <p:txBody>
                            <a:bodyPr/>
                            <a:lstStyle/>
                            <a:p>
                              <a:endParaRPr lang="en-US"/>
                            </a:p>
                          </p:txBody>
                        </p:sp>
                        <p:sp>
                          <p:nvSpPr>
                            <p:cNvPr id="36069" name="Freeform 129"/>
                            <p:cNvSpPr>
                              <a:spLocks/>
                            </p:cNvSpPr>
                            <p:nvPr/>
                          </p:nvSpPr>
                          <p:spPr bwMode="auto">
                            <a:xfrm>
                              <a:off x="2033" y="1001"/>
                              <a:ext cx="70" cy="22"/>
                            </a:xfrm>
                            <a:custGeom>
                              <a:avLst/>
                              <a:gdLst>
                                <a:gd name="T0" fmla="*/ 0 w 70"/>
                                <a:gd name="T1" fmla="*/ 7 h 22"/>
                                <a:gd name="T2" fmla="*/ 38 w 70"/>
                                <a:gd name="T3" fmla="*/ 22 h 22"/>
                                <a:gd name="T4" fmla="*/ 70 w 70"/>
                                <a:gd name="T5" fmla="*/ 0 h 22"/>
                                <a:gd name="T6" fmla="*/ 0 60000 65536"/>
                                <a:gd name="T7" fmla="*/ 0 60000 65536"/>
                                <a:gd name="T8" fmla="*/ 0 60000 65536"/>
                                <a:gd name="T9" fmla="*/ 0 w 70"/>
                                <a:gd name="T10" fmla="*/ 0 h 22"/>
                                <a:gd name="T11" fmla="*/ 70 w 70"/>
                                <a:gd name="T12" fmla="*/ 22 h 22"/>
                              </a:gdLst>
                              <a:ahLst/>
                              <a:cxnLst>
                                <a:cxn ang="T6">
                                  <a:pos x="T0" y="T1"/>
                                </a:cxn>
                                <a:cxn ang="T7">
                                  <a:pos x="T2" y="T3"/>
                                </a:cxn>
                                <a:cxn ang="T8">
                                  <a:pos x="T4" y="T5"/>
                                </a:cxn>
                              </a:cxnLst>
                              <a:rect l="T9" t="T10" r="T11" b="T12"/>
                              <a:pathLst>
                                <a:path w="70" h="22">
                                  <a:moveTo>
                                    <a:pt x="0" y="7"/>
                                  </a:moveTo>
                                  <a:lnTo>
                                    <a:pt x="38" y="22"/>
                                  </a:lnTo>
                                  <a:lnTo>
                                    <a:pt x="70" y="0"/>
                                  </a:lnTo>
                                </a:path>
                              </a:pathLst>
                            </a:custGeom>
                            <a:noFill/>
                            <a:ln w="19050">
                              <a:solidFill>
                                <a:srgbClr val="000000"/>
                              </a:solidFill>
                              <a:round/>
                              <a:headEnd/>
                              <a:tailEnd/>
                            </a:ln>
                          </p:spPr>
                          <p:txBody>
                            <a:bodyPr/>
                            <a:lstStyle/>
                            <a:p>
                              <a:endParaRPr lang="en-US"/>
                            </a:p>
                          </p:txBody>
                        </p:sp>
                        <p:sp>
                          <p:nvSpPr>
                            <p:cNvPr id="36070" name="Freeform 130"/>
                            <p:cNvSpPr>
                              <a:spLocks/>
                            </p:cNvSpPr>
                            <p:nvPr/>
                          </p:nvSpPr>
                          <p:spPr bwMode="auto">
                            <a:xfrm>
                              <a:off x="2070" y="1028"/>
                              <a:ext cx="84" cy="28"/>
                            </a:xfrm>
                            <a:custGeom>
                              <a:avLst/>
                              <a:gdLst>
                                <a:gd name="T0" fmla="*/ 0 w 84"/>
                                <a:gd name="T1" fmla="*/ 28 h 28"/>
                                <a:gd name="T2" fmla="*/ 10 w 84"/>
                                <a:gd name="T3" fmla="*/ 13 h 28"/>
                                <a:gd name="T4" fmla="*/ 26 w 84"/>
                                <a:gd name="T5" fmla="*/ 5 h 28"/>
                                <a:gd name="T6" fmla="*/ 42 w 84"/>
                                <a:gd name="T7" fmla="*/ 10 h 28"/>
                                <a:gd name="T8" fmla="*/ 49 w 84"/>
                                <a:gd name="T9" fmla="*/ 20 h 28"/>
                                <a:gd name="T10" fmla="*/ 84 w 84"/>
                                <a:gd name="T11" fmla="*/ 0 h 28"/>
                                <a:gd name="T12" fmla="*/ 0 60000 65536"/>
                                <a:gd name="T13" fmla="*/ 0 60000 65536"/>
                                <a:gd name="T14" fmla="*/ 0 60000 65536"/>
                                <a:gd name="T15" fmla="*/ 0 60000 65536"/>
                                <a:gd name="T16" fmla="*/ 0 60000 65536"/>
                                <a:gd name="T17" fmla="*/ 0 60000 65536"/>
                                <a:gd name="T18" fmla="*/ 0 w 84"/>
                                <a:gd name="T19" fmla="*/ 0 h 28"/>
                                <a:gd name="T20" fmla="*/ 84 w 84"/>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84" h="28">
                                  <a:moveTo>
                                    <a:pt x="0" y="28"/>
                                  </a:moveTo>
                                  <a:lnTo>
                                    <a:pt x="10" y="13"/>
                                  </a:lnTo>
                                  <a:lnTo>
                                    <a:pt x="26" y="5"/>
                                  </a:lnTo>
                                  <a:lnTo>
                                    <a:pt x="42" y="10"/>
                                  </a:lnTo>
                                  <a:lnTo>
                                    <a:pt x="49" y="20"/>
                                  </a:lnTo>
                                  <a:lnTo>
                                    <a:pt x="84" y="0"/>
                                  </a:lnTo>
                                </a:path>
                              </a:pathLst>
                            </a:custGeom>
                            <a:noFill/>
                            <a:ln w="19050">
                              <a:solidFill>
                                <a:srgbClr val="000000"/>
                              </a:solidFill>
                              <a:round/>
                              <a:headEnd/>
                              <a:tailEnd/>
                            </a:ln>
                          </p:spPr>
                          <p:txBody>
                            <a:bodyPr/>
                            <a:lstStyle/>
                            <a:p>
                              <a:endParaRPr lang="en-US"/>
                            </a:p>
                          </p:txBody>
                        </p:sp>
                        <p:sp>
                          <p:nvSpPr>
                            <p:cNvPr id="36071" name="Line 131"/>
                            <p:cNvSpPr>
                              <a:spLocks noChangeShapeType="1"/>
                            </p:cNvSpPr>
                            <p:nvPr/>
                          </p:nvSpPr>
                          <p:spPr bwMode="auto">
                            <a:xfrm flipV="1">
                              <a:off x="2075" y="1075"/>
                              <a:ext cx="56" cy="13"/>
                            </a:xfrm>
                            <a:prstGeom prst="line">
                              <a:avLst/>
                            </a:prstGeom>
                            <a:noFill/>
                            <a:ln w="19050">
                              <a:solidFill>
                                <a:srgbClr val="000000"/>
                              </a:solidFill>
                              <a:round/>
                              <a:headEnd/>
                              <a:tailEnd/>
                            </a:ln>
                          </p:spPr>
                          <p:txBody>
                            <a:bodyPr/>
                            <a:lstStyle/>
                            <a:p>
                              <a:endParaRPr lang="en-US"/>
                            </a:p>
                          </p:txBody>
                        </p:sp>
                      </p:grpSp>
                      <p:grpSp>
                        <p:nvGrpSpPr>
                          <p:cNvPr id="36057" name="Group 132"/>
                          <p:cNvGrpSpPr>
                            <a:grpSpLocks/>
                          </p:cNvGrpSpPr>
                          <p:nvPr/>
                        </p:nvGrpSpPr>
                        <p:grpSpPr bwMode="auto">
                          <a:xfrm>
                            <a:off x="1851" y="1056"/>
                            <a:ext cx="176" cy="105"/>
                            <a:chOff x="1851" y="1056"/>
                            <a:chExt cx="176" cy="105"/>
                          </a:xfrm>
                        </p:grpSpPr>
                        <p:grpSp>
                          <p:nvGrpSpPr>
                            <p:cNvPr id="36058" name="Group 133"/>
                            <p:cNvGrpSpPr>
                              <a:grpSpLocks/>
                            </p:cNvGrpSpPr>
                            <p:nvPr/>
                          </p:nvGrpSpPr>
                          <p:grpSpPr bwMode="auto">
                            <a:xfrm>
                              <a:off x="1941" y="1056"/>
                              <a:ext cx="86" cy="105"/>
                              <a:chOff x="1941" y="1056"/>
                              <a:chExt cx="86" cy="105"/>
                            </a:xfrm>
                          </p:grpSpPr>
                          <p:sp>
                            <p:nvSpPr>
                              <p:cNvPr id="36060" name="Freeform 134"/>
                              <p:cNvSpPr>
                                <a:spLocks/>
                              </p:cNvSpPr>
                              <p:nvPr/>
                            </p:nvSpPr>
                            <p:spPr bwMode="auto">
                              <a:xfrm>
                                <a:off x="1941" y="1091"/>
                                <a:ext cx="86" cy="70"/>
                              </a:xfrm>
                              <a:custGeom>
                                <a:avLst/>
                                <a:gdLst>
                                  <a:gd name="T0" fmla="*/ 26 w 86"/>
                                  <a:gd name="T1" fmla="*/ 2 h 70"/>
                                  <a:gd name="T2" fmla="*/ 12 w 86"/>
                                  <a:gd name="T3" fmla="*/ 14 h 70"/>
                                  <a:gd name="T4" fmla="*/ 2 w 86"/>
                                  <a:gd name="T5" fmla="*/ 25 h 70"/>
                                  <a:gd name="T6" fmla="*/ 0 w 86"/>
                                  <a:gd name="T7" fmla="*/ 37 h 70"/>
                                  <a:gd name="T8" fmla="*/ 2 w 86"/>
                                  <a:gd name="T9" fmla="*/ 47 h 70"/>
                                  <a:gd name="T10" fmla="*/ 12 w 86"/>
                                  <a:gd name="T11" fmla="*/ 50 h 70"/>
                                  <a:gd name="T12" fmla="*/ 23 w 86"/>
                                  <a:gd name="T13" fmla="*/ 49 h 70"/>
                                  <a:gd name="T14" fmla="*/ 26 w 86"/>
                                  <a:gd name="T15" fmla="*/ 59 h 70"/>
                                  <a:gd name="T16" fmla="*/ 33 w 86"/>
                                  <a:gd name="T17" fmla="*/ 65 h 70"/>
                                  <a:gd name="T18" fmla="*/ 47 w 86"/>
                                  <a:gd name="T19" fmla="*/ 69 h 70"/>
                                  <a:gd name="T20" fmla="*/ 60 w 86"/>
                                  <a:gd name="T21" fmla="*/ 70 h 70"/>
                                  <a:gd name="T22" fmla="*/ 70 w 86"/>
                                  <a:gd name="T23" fmla="*/ 65 h 70"/>
                                  <a:gd name="T24" fmla="*/ 83 w 86"/>
                                  <a:gd name="T25" fmla="*/ 57 h 70"/>
                                  <a:gd name="T26" fmla="*/ 86 w 86"/>
                                  <a:gd name="T27" fmla="*/ 40 h 70"/>
                                  <a:gd name="T28" fmla="*/ 81 w 86"/>
                                  <a:gd name="T29" fmla="*/ 24 h 70"/>
                                  <a:gd name="T30" fmla="*/ 62 w 86"/>
                                  <a:gd name="T31" fmla="*/ 0 h 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6"/>
                                  <a:gd name="T49" fmla="*/ 0 h 70"/>
                                  <a:gd name="T50" fmla="*/ 86 w 86"/>
                                  <a:gd name="T51" fmla="*/ 70 h 7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6" h="70">
                                    <a:moveTo>
                                      <a:pt x="26" y="2"/>
                                    </a:moveTo>
                                    <a:lnTo>
                                      <a:pt x="12" y="14"/>
                                    </a:lnTo>
                                    <a:lnTo>
                                      <a:pt x="2" y="25"/>
                                    </a:lnTo>
                                    <a:lnTo>
                                      <a:pt x="0" y="37"/>
                                    </a:lnTo>
                                    <a:lnTo>
                                      <a:pt x="2" y="47"/>
                                    </a:lnTo>
                                    <a:lnTo>
                                      <a:pt x="12" y="50"/>
                                    </a:lnTo>
                                    <a:lnTo>
                                      <a:pt x="23" y="49"/>
                                    </a:lnTo>
                                    <a:lnTo>
                                      <a:pt x="26" y="59"/>
                                    </a:lnTo>
                                    <a:lnTo>
                                      <a:pt x="33" y="65"/>
                                    </a:lnTo>
                                    <a:lnTo>
                                      <a:pt x="47" y="69"/>
                                    </a:lnTo>
                                    <a:lnTo>
                                      <a:pt x="60" y="70"/>
                                    </a:lnTo>
                                    <a:lnTo>
                                      <a:pt x="70" y="65"/>
                                    </a:lnTo>
                                    <a:lnTo>
                                      <a:pt x="83" y="57"/>
                                    </a:lnTo>
                                    <a:lnTo>
                                      <a:pt x="86" y="40"/>
                                    </a:lnTo>
                                    <a:lnTo>
                                      <a:pt x="81" y="24"/>
                                    </a:lnTo>
                                    <a:lnTo>
                                      <a:pt x="62" y="0"/>
                                    </a:lnTo>
                                  </a:path>
                                </a:pathLst>
                              </a:custGeom>
                              <a:noFill/>
                              <a:ln w="19050">
                                <a:solidFill>
                                  <a:srgbClr val="000000"/>
                                </a:solidFill>
                                <a:round/>
                                <a:headEnd/>
                                <a:tailEnd/>
                              </a:ln>
                            </p:spPr>
                            <p:txBody>
                              <a:bodyPr/>
                              <a:lstStyle/>
                              <a:p>
                                <a:endParaRPr lang="en-US"/>
                              </a:p>
                            </p:txBody>
                          </p:sp>
                          <p:grpSp>
                            <p:nvGrpSpPr>
                              <p:cNvPr id="36061" name="Group 135"/>
                              <p:cNvGrpSpPr>
                                <a:grpSpLocks/>
                              </p:cNvGrpSpPr>
                              <p:nvPr/>
                            </p:nvGrpSpPr>
                            <p:grpSpPr bwMode="auto">
                              <a:xfrm>
                                <a:off x="1962" y="1056"/>
                                <a:ext cx="37" cy="22"/>
                                <a:chOff x="1962" y="1056"/>
                                <a:chExt cx="37" cy="22"/>
                              </a:xfrm>
                            </p:grpSpPr>
                            <p:sp>
                              <p:nvSpPr>
                                <p:cNvPr id="36062" name="Oval 136"/>
                                <p:cNvSpPr>
                                  <a:spLocks noChangeArrowheads="1"/>
                                </p:cNvSpPr>
                                <p:nvPr/>
                              </p:nvSpPr>
                              <p:spPr bwMode="auto">
                                <a:xfrm>
                                  <a:off x="1962" y="1056"/>
                                  <a:ext cx="18" cy="22"/>
                                </a:xfrm>
                                <a:prstGeom prst="ellipse">
                                  <a:avLst/>
                                </a:prstGeom>
                                <a:solidFill>
                                  <a:srgbClr val="000000"/>
                                </a:solidFill>
                                <a:ln w="9525">
                                  <a:noFill/>
                                  <a:round/>
                                  <a:headEnd/>
                                  <a:tailEnd/>
                                </a:ln>
                              </p:spPr>
                              <p:txBody>
                                <a:bodyPr/>
                                <a:lstStyle/>
                                <a:p>
                                  <a:endParaRPr lang="en-US"/>
                                </a:p>
                              </p:txBody>
                            </p:sp>
                            <p:sp>
                              <p:nvSpPr>
                                <p:cNvPr id="36063" name="Oval 137"/>
                                <p:cNvSpPr>
                                  <a:spLocks noChangeArrowheads="1"/>
                                </p:cNvSpPr>
                                <p:nvPr/>
                              </p:nvSpPr>
                              <p:spPr bwMode="auto">
                                <a:xfrm>
                                  <a:off x="1981" y="1056"/>
                                  <a:ext cx="18" cy="22"/>
                                </a:xfrm>
                                <a:prstGeom prst="ellipse">
                                  <a:avLst/>
                                </a:prstGeom>
                                <a:solidFill>
                                  <a:srgbClr val="000000"/>
                                </a:solidFill>
                                <a:ln w="9525">
                                  <a:noFill/>
                                  <a:round/>
                                  <a:headEnd/>
                                  <a:tailEnd/>
                                </a:ln>
                              </p:spPr>
                              <p:txBody>
                                <a:bodyPr/>
                                <a:lstStyle/>
                                <a:p>
                                  <a:endParaRPr lang="en-US"/>
                                </a:p>
                              </p:txBody>
                            </p:sp>
                          </p:grpSp>
                        </p:grpSp>
                        <p:sp>
                          <p:nvSpPr>
                            <p:cNvPr id="36059" name="Oval 138"/>
                            <p:cNvSpPr>
                              <a:spLocks noChangeArrowheads="1"/>
                            </p:cNvSpPr>
                            <p:nvPr/>
                          </p:nvSpPr>
                          <p:spPr bwMode="auto">
                            <a:xfrm>
                              <a:off x="1851" y="1113"/>
                              <a:ext cx="14" cy="22"/>
                            </a:xfrm>
                            <a:prstGeom prst="ellipse">
                              <a:avLst/>
                            </a:prstGeom>
                            <a:solidFill>
                              <a:srgbClr val="000000"/>
                            </a:solidFill>
                            <a:ln w="9525">
                              <a:noFill/>
                              <a:round/>
                              <a:headEnd/>
                              <a:tailEnd/>
                            </a:ln>
                          </p:spPr>
                          <p:txBody>
                            <a:bodyPr/>
                            <a:lstStyle/>
                            <a:p>
                              <a:endParaRPr lang="en-US"/>
                            </a:p>
                          </p:txBody>
                        </p:sp>
                      </p:grpSp>
                    </p:grpSp>
                  </p:grpSp>
                </p:grpSp>
                <p:sp>
                  <p:nvSpPr>
                    <p:cNvPr id="36051" name="Freeform 139"/>
                    <p:cNvSpPr>
                      <a:spLocks/>
                    </p:cNvSpPr>
                    <p:nvPr/>
                  </p:nvSpPr>
                  <p:spPr bwMode="auto">
                    <a:xfrm>
                      <a:off x="1976" y="1206"/>
                      <a:ext cx="245" cy="202"/>
                    </a:xfrm>
                    <a:custGeom>
                      <a:avLst/>
                      <a:gdLst>
                        <a:gd name="T0" fmla="*/ 72 w 245"/>
                        <a:gd name="T1" fmla="*/ 0 h 202"/>
                        <a:gd name="T2" fmla="*/ 48 w 245"/>
                        <a:gd name="T3" fmla="*/ 40 h 202"/>
                        <a:gd name="T4" fmla="*/ 0 w 245"/>
                        <a:gd name="T5" fmla="*/ 62 h 202"/>
                        <a:gd name="T6" fmla="*/ 25 w 245"/>
                        <a:gd name="T7" fmla="*/ 80 h 202"/>
                        <a:gd name="T8" fmla="*/ 49 w 245"/>
                        <a:gd name="T9" fmla="*/ 85 h 202"/>
                        <a:gd name="T10" fmla="*/ 37 w 245"/>
                        <a:gd name="T11" fmla="*/ 92 h 202"/>
                        <a:gd name="T12" fmla="*/ 21 w 245"/>
                        <a:gd name="T13" fmla="*/ 90 h 202"/>
                        <a:gd name="T14" fmla="*/ 5 w 245"/>
                        <a:gd name="T15" fmla="*/ 107 h 202"/>
                        <a:gd name="T16" fmla="*/ 2 w 245"/>
                        <a:gd name="T17" fmla="*/ 125 h 202"/>
                        <a:gd name="T18" fmla="*/ 5 w 245"/>
                        <a:gd name="T19" fmla="*/ 145 h 202"/>
                        <a:gd name="T20" fmla="*/ 16 w 245"/>
                        <a:gd name="T21" fmla="*/ 162 h 202"/>
                        <a:gd name="T22" fmla="*/ 35 w 245"/>
                        <a:gd name="T23" fmla="*/ 175 h 202"/>
                        <a:gd name="T24" fmla="*/ 60 w 245"/>
                        <a:gd name="T25" fmla="*/ 183 h 202"/>
                        <a:gd name="T26" fmla="*/ 94 w 245"/>
                        <a:gd name="T27" fmla="*/ 198 h 202"/>
                        <a:gd name="T28" fmla="*/ 108 w 245"/>
                        <a:gd name="T29" fmla="*/ 202 h 202"/>
                        <a:gd name="T30" fmla="*/ 132 w 245"/>
                        <a:gd name="T31" fmla="*/ 200 h 202"/>
                        <a:gd name="T32" fmla="*/ 154 w 245"/>
                        <a:gd name="T33" fmla="*/ 175 h 202"/>
                        <a:gd name="T34" fmla="*/ 178 w 245"/>
                        <a:gd name="T35" fmla="*/ 138 h 202"/>
                        <a:gd name="T36" fmla="*/ 201 w 245"/>
                        <a:gd name="T37" fmla="*/ 147 h 202"/>
                        <a:gd name="T38" fmla="*/ 228 w 245"/>
                        <a:gd name="T39" fmla="*/ 153 h 202"/>
                        <a:gd name="T40" fmla="*/ 245 w 245"/>
                        <a:gd name="T41" fmla="*/ 140 h 202"/>
                        <a:gd name="T42" fmla="*/ 238 w 245"/>
                        <a:gd name="T43" fmla="*/ 130 h 202"/>
                        <a:gd name="T44" fmla="*/ 228 w 245"/>
                        <a:gd name="T45" fmla="*/ 117 h 202"/>
                        <a:gd name="T46" fmla="*/ 207 w 245"/>
                        <a:gd name="T47" fmla="*/ 107 h 202"/>
                        <a:gd name="T48" fmla="*/ 192 w 245"/>
                        <a:gd name="T49" fmla="*/ 80 h 202"/>
                        <a:gd name="T50" fmla="*/ 155 w 245"/>
                        <a:gd name="T51" fmla="*/ 68 h 202"/>
                        <a:gd name="T52" fmla="*/ 132 w 245"/>
                        <a:gd name="T53" fmla="*/ 40 h 202"/>
                        <a:gd name="T54" fmla="*/ 109 w 245"/>
                        <a:gd name="T55" fmla="*/ 15 h 202"/>
                        <a:gd name="T56" fmla="*/ 72 w 245"/>
                        <a:gd name="T57" fmla="*/ 0 h 20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45"/>
                        <a:gd name="T88" fmla="*/ 0 h 202"/>
                        <a:gd name="T89" fmla="*/ 245 w 245"/>
                        <a:gd name="T90" fmla="*/ 202 h 20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45" h="202">
                          <a:moveTo>
                            <a:pt x="72" y="0"/>
                          </a:moveTo>
                          <a:lnTo>
                            <a:pt x="48" y="40"/>
                          </a:lnTo>
                          <a:lnTo>
                            <a:pt x="0" y="62"/>
                          </a:lnTo>
                          <a:lnTo>
                            <a:pt x="25" y="80"/>
                          </a:lnTo>
                          <a:lnTo>
                            <a:pt x="49" y="85"/>
                          </a:lnTo>
                          <a:lnTo>
                            <a:pt x="37" y="92"/>
                          </a:lnTo>
                          <a:lnTo>
                            <a:pt x="21" y="90"/>
                          </a:lnTo>
                          <a:lnTo>
                            <a:pt x="5" y="107"/>
                          </a:lnTo>
                          <a:lnTo>
                            <a:pt x="2" y="125"/>
                          </a:lnTo>
                          <a:lnTo>
                            <a:pt x="5" y="145"/>
                          </a:lnTo>
                          <a:lnTo>
                            <a:pt x="16" y="162"/>
                          </a:lnTo>
                          <a:lnTo>
                            <a:pt x="35" y="175"/>
                          </a:lnTo>
                          <a:lnTo>
                            <a:pt x="60" y="183"/>
                          </a:lnTo>
                          <a:lnTo>
                            <a:pt x="94" y="198"/>
                          </a:lnTo>
                          <a:lnTo>
                            <a:pt x="108" y="202"/>
                          </a:lnTo>
                          <a:lnTo>
                            <a:pt x="132" y="200"/>
                          </a:lnTo>
                          <a:lnTo>
                            <a:pt x="154" y="175"/>
                          </a:lnTo>
                          <a:lnTo>
                            <a:pt x="178" y="138"/>
                          </a:lnTo>
                          <a:lnTo>
                            <a:pt x="201" y="147"/>
                          </a:lnTo>
                          <a:lnTo>
                            <a:pt x="228" y="153"/>
                          </a:lnTo>
                          <a:lnTo>
                            <a:pt x="245" y="140"/>
                          </a:lnTo>
                          <a:lnTo>
                            <a:pt x="238" y="130"/>
                          </a:lnTo>
                          <a:lnTo>
                            <a:pt x="228" y="117"/>
                          </a:lnTo>
                          <a:lnTo>
                            <a:pt x="207" y="107"/>
                          </a:lnTo>
                          <a:lnTo>
                            <a:pt x="192" y="80"/>
                          </a:lnTo>
                          <a:lnTo>
                            <a:pt x="155" y="68"/>
                          </a:lnTo>
                          <a:lnTo>
                            <a:pt x="132" y="40"/>
                          </a:lnTo>
                          <a:lnTo>
                            <a:pt x="109" y="15"/>
                          </a:lnTo>
                          <a:lnTo>
                            <a:pt x="72" y="0"/>
                          </a:lnTo>
                          <a:close/>
                        </a:path>
                      </a:pathLst>
                    </a:custGeom>
                    <a:solidFill>
                      <a:srgbClr val="3F5F00"/>
                    </a:solidFill>
                    <a:ln w="19050">
                      <a:solidFill>
                        <a:srgbClr val="000000"/>
                      </a:solidFill>
                      <a:round/>
                      <a:headEnd/>
                      <a:tailEnd/>
                    </a:ln>
                  </p:spPr>
                  <p:txBody>
                    <a:bodyPr/>
                    <a:lstStyle/>
                    <a:p>
                      <a:endParaRPr lang="en-US"/>
                    </a:p>
                  </p:txBody>
                </p:sp>
              </p:grpSp>
              <p:grpSp>
                <p:nvGrpSpPr>
                  <p:cNvPr id="36043" name="Group 140"/>
                  <p:cNvGrpSpPr>
                    <a:grpSpLocks/>
                  </p:cNvGrpSpPr>
                  <p:nvPr/>
                </p:nvGrpSpPr>
                <p:grpSpPr bwMode="auto">
                  <a:xfrm>
                    <a:off x="2093" y="1299"/>
                    <a:ext cx="277" cy="132"/>
                    <a:chOff x="2093" y="1299"/>
                    <a:chExt cx="277" cy="132"/>
                  </a:xfrm>
                </p:grpSpPr>
                <p:sp>
                  <p:nvSpPr>
                    <p:cNvPr id="36044" name="Freeform 141"/>
                    <p:cNvSpPr>
                      <a:spLocks/>
                    </p:cNvSpPr>
                    <p:nvPr/>
                  </p:nvSpPr>
                  <p:spPr bwMode="auto">
                    <a:xfrm>
                      <a:off x="2093" y="1346"/>
                      <a:ext cx="142" cy="85"/>
                    </a:xfrm>
                    <a:custGeom>
                      <a:avLst/>
                      <a:gdLst>
                        <a:gd name="T0" fmla="*/ 0 w 142"/>
                        <a:gd name="T1" fmla="*/ 67 h 85"/>
                        <a:gd name="T2" fmla="*/ 8 w 142"/>
                        <a:gd name="T3" fmla="*/ 50 h 85"/>
                        <a:gd name="T4" fmla="*/ 21 w 142"/>
                        <a:gd name="T5" fmla="*/ 38 h 85"/>
                        <a:gd name="T6" fmla="*/ 37 w 142"/>
                        <a:gd name="T7" fmla="*/ 27 h 85"/>
                        <a:gd name="T8" fmla="*/ 45 w 142"/>
                        <a:gd name="T9" fmla="*/ 0 h 85"/>
                        <a:gd name="T10" fmla="*/ 70 w 142"/>
                        <a:gd name="T11" fmla="*/ 5 h 85"/>
                        <a:gd name="T12" fmla="*/ 88 w 142"/>
                        <a:gd name="T13" fmla="*/ 8 h 85"/>
                        <a:gd name="T14" fmla="*/ 102 w 142"/>
                        <a:gd name="T15" fmla="*/ 5 h 85"/>
                        <a:gd name="T16" fmla="*/ 116 w 142"/>
                        <a:gd name="T17" fmla="*/ 13 h 85"/>
                        <a:gd name="T18" fmla="*/ 130 w 142"/>
                        <a:gd name="T19" fmla="*/ 25 h 85"/>
                        <a:gd name="T20" fmla="*/ 141 w 142"/>
                        <a:gd name="T21" fmla="*/ 40 h 85"/>
                        <a:gd name="T22" fmla="*/ 142 w 142"/>
                        <a:gd name="T23" fmla="*/ 50 h 85"/>
                        <a:gd name="T24" fmla="*/ 134 w 142"/>
                        <a:gd name="T25" fmla="*/ 60 h 85"/>
                        <a:gd name="T26" fmla="*/ 120 w 142"/>
                        <a:gd name="T27" fmla="*/ 65 h 85"/>
                        <a:gd name="T28" fmla="*/ 105 w 142"/>
                        <a:gd name="T29" fmla="*/ 63 h 85"/>
                        <a:gd name="T30" fmla="*/ 90 w 142"/>
                        <a:gd name="T31" fmla="*/ 60 h 85"/>
                        <a:gd name="T32" fmla="*/ 82 w 142"/>
                        <a:gd name="T33" fmla="*/ 73 h 85"/>
                        <a:gd name="T34" fmla="*/ 74 w 142"/>
                        <a:gd name="T35" fmla="*/ 85 h 85"/>
                        <a:gd name="T36" fmla="*/ 42 w 142"/>
                        <a:gd name="T37" fmla="*/ 85 h 85"/>
                        <a:gd name="T38" fmla="*/ 26 w 142"/>
                        <a:gd name="T39" fmla="*/ 77 h 85"/>
                        <a:gd name="T40" fmla="*/ 0 w 142"/>
                        <a:gd name="T41" fmla="*/ 67 h 8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2"/>
                        <a:gd name="T64" fmla="*/ 0 h 85"/>
                        <a:gd name="T65" fmla="*/ 142 w 142"/>
                        <a:gd name="T66" fmla="*/ 85 h 8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2" h="85">
                          <a:moveTo>
                            <a:pt x="0" y="67"/>
                          </a:moveTo>
                          <a:lnTo>
                            <a:pt x="8" y="50"/>
                          </a:lnTo>
                          <a:lnTo>
                            <a:pt x="21" y="38"/>
                          </a:lnTo>
                          <a:lnTo>
                            <a:pt x="37" y="27"/>
                          </a:lnTo>
                          <a:lnTo>
                            <a:pt x="45" y="0"/>
                          </a:lnTo>
                          <a:lnTo>
                            <a:pt x="70" y="5"/>
                          </a:lnTo>
                          <a:lnTo>
                            <a:pt x="88" y="8"/>
                          </a:lnTo>
                          <a:lnTo>
                            <a:pt x="102" y="5"/>
                          </a:lnTo>
                          <a:lnTo>
                            <a:pt x="116" y="13"/>
                          </a:lnTo>
                          <a:lnTo>
                            <a:pt x="130" y="25"/>
                          </a:lnTo>
                          <a:lnTo>
                            <a:pt x="141" y="40"/>
                          </a:lnTo>
                          <a:lnTo>
                            <a:pt x="142" y="50"/>
                          </a:lnTo>
                          <a:lnTo>
                            <a:pt x="134" y="60"/>
                          </a:lnTo>
                          <a:lnTo>
                            <a:pt x="120" y="65"/>
                          </a:lnTo>
                          <a:lnTo>
                            <a:pt x="105" y="63"/>
                          </a:lnTo>
                          <a:lnTo>
                            <a:pt x="90" y="60"/>
                          </a:lnTo>
                          <a:lnTo>
                            <a:pt x="82" y="73"/>
                          </a:lnTo>
                          <a:lnTo>
                            <a:pt x="74" y="85"/>
                          </a:lnTo>
                          <a:lnTo>
                            <a:pt x="42" y="85"/>
                          </a:lnTo>
                          <a:lnTo>
                            <a:pt x="26" y="77"/>
                          </a:lnTo>
                          <a:lnTo>
                            <a:pt x="0" y="67"/>
                          </a:lnTo>
                          <a:close/>
                        </a:path>
                      </a:pathLst>
                    </a:custGeom>
                    <a:solidFill>
                      <a:srgbClr val="FFBF7F"/>
                    </a:solidFill>
                    <a:ln w="19050">
                      <a:solidFill>
                        <a:srgbClr val="000000"/>
                      </a:solidFill>
                      <a:round/>
                      <a:headEnd/>
                      <a:tailEnd/>
                    </a:ln>
                  </p:spPr>
                  <p:txBody>
                    <a:bodyPr/>
                    <a:lstStyle/>
                    <a:p>
                      <a:endParaRPr lang="en-US"/>
                    </a:p>
                  </p:txBody>
                </p:sp>
                <p:grpSp>
                  <p:nvGrpSpPr>
                    <p:cNvPr id="36045" name="Group 142"/>
                    <p:cNvGrpSpPr>
                      <a:grpSpLocks/>
                    </p:cNvGrpSpPr>
                    <p:nvPr/>
                  </p:nvGrpSpPr>
                  <p:grpSpPr bwMode="auto">
                    <a:xfrm>
                      <a:off x="2251" y="1299"/>
                      <a:ext cx="119" cy="114"/>
                      <a:chOff x="2251" y="1299"/>
                      <a:chExt cx="119" cy="114"/>
                    </a:xfrm>
                  </p:grpSpPr>
                  <p:sp>
                    <p:nvSpPr>
                      <p:cNvPr id="36046" name="Freeform 143"/>
                      <p:cNvSpPr>
                        <a:spLocks/>
                      </p:cNvSpPr>
                      <p:nvPr/>
                    </p:nvSpPr>
                    <p:spPr bwMode="auto">
                      <a:xfrm>
                        <a:off x="2251" y="1331"/>
                        <a:ext cx="44" cy="82"/>
                      </a:xfrm>
                      <a:custGeom>
                        <a:avLst/>
                        <a:gdLst>
                          <a:gd name="T0" fmla="*/ 0 w 44"/>
                          <a:gd name="T1" fmla="*/ 40 h 82"/>
                          <a:gd name="T2" fmla="*/ 14 w 44"/>
                          <a:gd name="T3" fmla="*/ 45 h 82"/>
                          <a:gd name="T4" fmla="*/ 11 w 44"/>
                          <a:gd name="T5" fmla="*/ 33 h 82"/>
                          <a:gd name="T6" fmla="*/ 4 w 44"/>
                          <a:gd name="T7" fmla="*/ 7 h 82"/>
                          <a:gd name="T8" fmla="*/ 11 w 44"/>
                          <a:gd name="T9" fmla="*/ 0 h 82"/>
                          <a:gd name="T10" fmla="*/ 21 w 44"/>
                          <a:gd name="T11" fmla="*/ 2 h 82"/>
                          <a:gd name="T12" fmla="*/ 37 w 44"/>
                          <a:gd name="T13" fmla="*/ 17 h 82"/>
                          <a:gd name="T14" fmla="*/ 43 w 44"/>
                          <a:gd name="T15" fmla="*/ 28 h 82"/>
                          <a:gd name="T16" fmla="*/ 43 w 44"/>
                          <a:gd name="T17" fmla="*/ 40 h 82"/>
                          <a:gd name="T18" fmla="*/ 44 w 44"/>
                          <a:gd name="T19" fmla="*/ 68 h 82"/>
                          <a:gd name="T20" fmla="*/ 27 w 44"/>
                          <a:gd name="T21" fmla="*/ 82 h 82"/>
                          <a:gd name="T22" fmla="*/ 13 w 44"/>
                          <a:gd name="T23" fmla="*/ 73 h 82"/>
                          <a:gd name="T24" fmla="*/ 0 w 44"/>
                          <a:gd name="T25" fmla="*/ 57 h 82"/>
                          <a:gd name="T26" fmla="*/ 0 w 44"/>
                          <a:gd name="T27" fmla="*/ 40 h 8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82"/>
                          <a:gd name="T44" fmla="*/ 44 w 44"/>
                          <a:gd name="T45" fmla="*/ 82 h 8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82">
                            <a:moveTo>
                              <a:pt x="0" y="40"/>
                            </a:moveTo>
                            <a:lnTo>
                              <a:pt x="14" y="45"/>
                            </a:lnTo>
                            <a:lnTo>
                              <a:pt x="11" y="33"/>
                            </a:lnTo>
                            <a:lnTo>
                              <a:pt x="4" y="7"/>
                            </a:lnTo>
                            <a:lnTo>
                              <a:pt x="11" y="0"/>
                            </a:lnTo>
                            <a:lnTo>
                              <a:pt x="21" y="2"/>
                            </a:lnTo>
                            <a:lnTo>
                              <a:pt x="37" y="17"/>
                            </a:lnTo>
                            <a:lnTo>
                              <a:pt x="43" y="28"/>
                            </a:lnTo>
                            <a:lnTo>
                              <a:pt x="43" y="40"/>
                            </a:lnTo>
                            <a:lnTo>
                              <a:pt x="44" y="68"/>
                            </a:lnTo>
                            <a:lnTo>
                              <a:pt x="27" y="82"/>
                            </a:lnTo>
                            <a:lnTo>
                              <a:pt x="13" y="73"/>
                            </a:lnTo>
                            <a:lnTo>
                              <a:pt x="0" y="57"/>
                            </a:lnTo>
                            <a:lnTo>
                              <a:pt x="0" y="40"/>
                            </a:lnTo>
                            <a:close/>
                          </a:path>
                        </a:pathLst>
                      </a:custGeom>
                      <a:solidFill>
                        <a:srgbClr val="FFBF7F"/>
                      </a:solidFill>
                      <a:ln w="19050">
                        <a:solidFill>
                          <a:srgbClr val="000000"/>
                        </a:solidFill>
                        <a:round/>
                        <a:headEnd/>
                        <a:tailEnd/>
                      </a:ln>
                    </p:spPr>
                    <p:txBody>
                      <a:bodyPr/>
                      <a:lstStyle/>
                      <a:p>
                        <a:endParaRPr lang="en-US"/>
                      </a:p>
                    </p:txBody>
                  </p:sp>
                  <p:sp>
                    <p:nvSpPr>
                      <p:cNvPr id="36047" name="Freeform 144"/>
                      <p:cNvSpPr>
                        <a:spLocks/>
                      </p:cNvSpPr>
                      <p:nvPr/>
                    </p:nvSpPr>
                    <p:spPr bwMode="auto">
                      <a:xfrm>
                        <a:off x="2278" y="1299"/>
                        <a:ext cx="40" cy="34"/>
                      </a:xfrm>
                      <a:custGeom>
                        <a:avLst/>
                        <a:gdLst>
                          <a:gd name="T0" fmla="*/ 0 w 40"/>
                          <a:gd name="T1" fmla="*/ 34 h 34"/>
                          <a:gd name="T2" fmla="*/ 5 w 40"/>
                          <a:gd name="T3" fmla="*/ 17 h 34"/>
                          <a:gd name="T4" fmla="*/ 16 w 40"/>
                          <a:gd name="T5" fmla="*/ 0 h 34"/>
                          <a:gd name="T6" fmla="*/ 26 w 40"/>
                          <a:gd name="T7" fmla="*/ 4 h 34"/>
                          <a:gd name="T8" fmla="*/ 40 w 40"/>
                          <a:gd name="T9" fmla="*/ 20 h 34"/>
                          <a:gd name="T10" fmla="*/ 35 w 40"/>
                          <a:gd name="T11" fmla="*/ 32 h 34"/>
                          <a:gd name="T12" fmla="*/ 0 w 40"/>
                          <a:gd name="T13" fmla="*/ 34 h 34"/>
                          <a:gd name="T14" fmla="*/ 0 60000 65536"/>
                          <a:gd name="T15" fmla="*/ 0 60000 65536"/>
                          <a:gd name="T16" fmla="*/ 0 60000 65536"/>
                          <a:gd name="T17" fmla="*/ 0 60000 65536"/>
                          <a:gd name="T18" fmla="*/ 0 60000 65536"/>
                          <a:gd name="T19" fmla="*/ 0 60000 65536"/>
                          <a:gd name="T20" fmla="*/ 0 60000 65536"/>
                          <a:gd name="T21" fmla="*/ 0 w 40"/>
                          <a:gd name="T22" fmla="*/ 0 h 34"/>
                          <a:gd name="T23" fmla="*/ 40 w 40"/>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34">
                            <a:moveTo>
                              <a:pt x="0" y="34"/>
                            </a:moveTo>
                            <a:lnTo>
                              <a:pt x="5" y="17"/>
                            </a:lnTo>
                            <a:lnTo>
                              <a:pt x="16" y="0"/>
                            </a:lnTo>
                            <a:lnTo>
                              <a:pt x="26" y="4"/>
                            </a:lnTo>
                            <a:lnTo>
                              <a:pt x="40" y="20"/>
                            </a:lnTo>
                            <a:lnTo>
                              <a:pt x="35" y="32"/>
                            </a:lnTo>
                            <a:lnTo>
                              <a:pt x="0" y="34"/>
                            </a:lnTo>
                            <a:close/>
                          </a:path>
                        </a:pathLst>
                      </a:custGeom>
                      <a:solidFill>
                        <a:srgbClr val="FFBF7F"/>
                      </a:solidFill>
                      <a:ln w="19050">
                        <a:solidFill>
                          <a:srgbClr val="000000"/>
                        </a:solidFill>
                        <a:round/>
                        <a:headEnd/>
                        <a:tailEnd/>
                      </a:ln>
                    </p:spPr>
                    <p:txBody>
                      <a:bodyPr/>
                      <a:lstStyle/>
                      <a:p>
                        <a:endParaRPr lang="en-US"/>
                      </a:p>
                    </p:txBody>
                  </p:sp>
                  <p:sp>
                    <p:nvSpPr>
                      <p:cNvPr id="36048" name="Freeform 145"/>
                      <p:cNvSpPr>
                        <a:spLocks/>
                      </p:cNvSpPr>
                      <p:nvPr/>
                    </p:nvSpPr>
                    <p:spPr bwMode="auto">
                      <a:xfrm>
                        <a:off x="2288" y="1331"/>
                        <a:ext cx="39" cy="68"/>
                      </a:xfrm>
                      <a:custGeom>
                        <a:avLst/>
                        <a:gdLst>
                          <a:gd name="T0" fmla="*/ 25 w 39"/>
                          <a:gd name="T1" fmla="*/ 7 h 68"/>
                          <a:gd name="T2" fmla="*/ 13 w 39"/>
                          <a:gd name="T3" fmla="*/ 0 h 68"/>
                          <a:gd name="T4" fmla="*/ 4 w 39"/>
                          <a:gd name="T5" fmla="*/ 2 h 68"/>
                          <a:gd name="T6" fmla="*/ 0 w 39"/>
                          <a:gd name="T7" fmla="*/ 10 h 68"/>
                          <a:gd name="T8" fmla="*/ 13 w 39"/>
                          <a:gd name="T9" fmla="*/ 27 h 68"/>
                          <a:gd name="T10" fmla="*/ 7 w 39"/>
                          <a:gd name="T11" fmla="*/ 40 h 68"/>
                          <a:gd name="T12" fmla="*/ 13 w 39"/>
                          <a:gd name="T13" fmla="*/ 65 h 68"/>
                          <a:gd name="T14" fmla="*/ 27 w 39"/>
                          <a:gd name="T15" fmla="*/ 68 h 68"/>
                          <a:gd name="T16" fmla="*/ 39 w 39"/>
                          <a:gd name="T17" fmla="*/ 63 h 68"/>
                          <a:gd name="T18" fmla="*/ 39 w 39"/>
                          <a:gd name="T19" fmla="*/ 42 h 68"/>
                          <a:gd name="T20" fmla="*/ 34 w 39"/>
                          <a:gd name="T21" fmla="*/ 28 h 68"/>
                          <a:gd name="T22" fmla="*/ 25 w 39"/>
                          <a:gd name="T23" fmla="*/ 7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
                          <a:gd name="T37" fmla="*/ 0 h 68"/>
                          <a:gd name="T38" fmla="*/ 39 w 39"/>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 h="68">
                            <a:moveTo>
                              <a:pt x="25" y="7"/>
                            </a:moveTo>
                            <a:lnTo>
                              <a:pt x="13" y="0"/>
                            </a:lnTo>
                            <a:lnTo>
                              <a:pt x="4" y="2"/>
                            </a:lnTo>
                            <a:lnTo>
                              <a:pt x="0" y="10"/>
                            </a:lnTo>
                            <a:lnTo>
                              <a:pt x="13" y="27"/>
                            </a:lnTo>
                            <a:lnTo>
                              <a:pt x="7" y="40"/>
                            </a:lnTo>
                            <a:lnTo>
                              <a:pt x="13" y="65"/>
                            </a:lnTo>
                            <a:lnTo>
                              <a:pt x="27" y="68"/>
                            </a:lnTo>
                            <a:lnTo>
                              <a:pt x="39" y="63"/>
                            </a:lnTo>
                            <a:lnTo>
                              <a:pt x="39" y="42"/>
                            </a:lnTo>
                            <a:lnTo>
                              <a:pt x="34" y="28"/>
                            </a:lnTo>
                            <a:lnTo>
                              <a:pt x="25" y="7"/>
                            </a:lnTo>
                            <a:close/>
                          </a:path>
                        </a:pathLst>
                      </a:custGeom>
                      <a:solidFill>
                        <a:srgbClr val="FFBF7F"/>
                      </a:solidFill>
                      <a:ln w="19050">
                        <a:solidFill>
                          <a:srgbClr val="000000"/>
                        </a:solidFill>
                        <a:round/>
                        <a:headEnd/>
                        <a:tailEnd/>
                      </a:ln>
                    </p:spPr>
                    <p:txBody>
                      <a:bodyPr/>
                      <a:lstStyle/>
                      <a:p>
                        <a:endParaRPr lang="en-US"/>
                      </a:p>
                    </p:txBody>
                  </p:sp>
                  <p:sp>
                    <p:nvSpPr>
                      <p:cNvPr id="36049" name="Freeform 146"/>
                      <p:cNvSpPr>
                        <a:spLocks/>
                      </p:cNvSpPr>
                      <p:nvPr/>
                    </p:nvSpPr>
                    <p:spPr bwMode="auto">
                      <a:xfrm>
                        <a:off x="2331" y="1341"/>
                        <a:ext cx="39" cy="45"/>
                      </a:xfrm>
                      <a:custGeom>
                        <a:avLst/>
                        <a:gdLst>
                          <a:gd name="T0" fmla="*/ 1 w 39"/>
                          <a:gd name="T1" fmla="*/ 0 h 45"/>
                          <a:gd name="T2" fmla="*/ 0 w 39"/>
                          <a:gd name="T3" fmla="*/ 10 h 45"/>
                          <a:gd name="T4" fmla="*/ 5 w 39"/>
                          <a:gd name="T5" fmla="*/ 35 h 45"/>
                          <a:gd name="T6" fmla="*/ 16 w 39"/>
                          <a:gd name="T7" fmla="*/ 42 h 45"/>
                          <a:gd name="T8" fmla="*/ 26 w 39"/>
                          <a:gd name="T9" fmla="*/ 45 h 45"/>
                          <a:gd name="T10" fmla="*/ 35 w 39"/>
                          <a:gd name="T11" fmla="*/ 38 h 45"/>
                          <a:gd name="T12" fmla="*/ 39 w 39"/>
                          <a:gd name="T13" fmla="*/ 23 h 45"/>
                          <a:gd name="T14" fmla="*/ 19 w 39"/>
                          <a:gd name="T15" fmla="*/ 0 h 45"/>
                          <a:gd name="T16" fmla="*/ 1 w 39"/>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
                          <a:gd name="T28" fmla="*/ 0 h 45"/>
                          <a:gd name="T29" fmla="*/ 39 w 39"/>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 h="45">
                            <a:moveTo>
                              <a:pt x="1" y="0"/>
                            </a:moveTo>
                            <a:lnTo>
                              <a:pt x="0" y="10"/>
                            </a:lnTo>
                            <a:lnTo>
                              <a:pt x="5" y="35"/>
                            </a:lnTo>
                            <a:lnTo>
                              <a:pt x="16" y="42"/>
                            </a:lnTo>
                            <a:lnTo>
                              <a:pt x="26" y="45"/>
                            </a:lnTo>
                            <a:lnTo>
                              <a:pt x="35" y="38"/>
                            </a:lnTo>
                            <a:lnTo>
                              <a:pt x="39" y="23"/>
                            </a:lnTo>
                            <a:lnTo>
                              <a:pt x="19" y="0"/>
                            </a:lnTo>
                            <a:lnTo>
                              <a:pt x="1" y="0"/>
                            </a:lnTo>
                            <a:close/>
                          </a:path>
                        </a:pathLst>
                      </a:custGeom>
                      <a:solidFill>
                        <a:srgbClr val="FFBF7F"/>
                      </a:solidFill>
                      <a:ln w="19050">
                        <a:solidFill>
                          <a:srgbClr val="000000"/>
                        </a:solidFill>
                        <a:round/>
                        <a:headEnd/>
                        <a:tailEnd/>
                      </a:ln>
                    </p:spPr>
                    <p:txBody>
                      <a:bodyPr/>
                      <a:lstStyle/>
                      <a:p>
                        <a:endParaRPr lang="en-US"/>
                      </a:p>
                    </p:txBody>
                  </p:sp>
                </p:grpSp>
              </p:grpSp>
            </p:grpSp>
            <p:grpSp>
              <p:nvGrpSpPr>
                <p:cNvPr id="36000" name="Group 147"/>
                <p:cNvGrpSpPr>
                  <a:grpSpLocks/>
                </p:cNvGrpSpPr>
                <p:nvPr/>
              </p:nvGrpSpPr>
              <p:grpSpPr bwMode="auto">
                <a:xfrm>
                  <a:off x="2235" y="966"/>
                  <a:ext cx="893" cy="828"/>
                  <a:chOff x="2235" y="966"/>
                  <a:chExt cx="893" cy="828"/>
                </a:xfrm>
              </p:grpSpPr>
              <p:grpSp>
                <p:nvGrpSpPr>
                  <p:cNvPr id="36001" name="Group 148"/>
                  <p:cNvGrpSpPr>
                    <a:grpSpLocks/>
                  </p:cNvGrpSpPr>
                  <p:nvPr/>
                </p:nvGrpSpPr>
                <p:grpSpPr bwMode="auto">
                  <a:xfrm>
                    <a:off x="2662" y="1105"/>
                    <a:ext cx="466" cy="251"/>
                    <a:chOff x="2662" y="1105"/>
                    <a:chExt cx="466" cy="251"/>
                  </a:xfrm>
                </p:grpSpPr>
                <p:sp>
                  <p:nvSpPr>
                    <p:cNvPr id="36040" name="Freeform 149"/>
                    <p:cNvSpPr>
                      <a:spLocks/>
                    </p:cNvSpPr>
                    <p:nvPr/>
                  </p:nvSpPr>
                  <p:spPr bwMode="auto">
                    <a:xfrm>
                      <a:off x="2936" y="1105"/>
                      <a:ext cx="192" cy="188"/>
                    </a:xfrm>
                    <a:custGeom>
                      <a:avLst/>
                      <a:gdLst>
                        <a:gd name="T0" fmla="*/ 11 w 192"/>
                        <a:gd name="T1" fmla="*/ 163 h 188"/>
                        <a:gd name="T2" fmla="*/ 44 w 192"/>
                        <a:gd name="T3" fmla="*/ 174 h 188"/>
                        <a:gd name="T4" fmla="*/ 88 w 192"/>
                        <a:gd name="T5" fmla="*/ 174 h 188"/>
                        <a:gd name="T6" fmla="*/ 95 w 192"/>
                        <a:gd name="T7" fmla="*/ 166 h 188"/>
                        <a:gd name="T8" fmla="*/ 113 w 192"/>
                        <a:gd name="T9" fmla="*/ 166 h 188"/>
                        <a:gd name="T10" fmla="*/ 143 w 192"/>
                        <a:gd name="T11" fmla="*/ 154 h 188"/>
                        <a:gd name="T12" fmla="*/ 152 w 192"/>
                        <a:gd name="T13" fmla="*/ 153 h 188"/>
                        <a:gd name="T14" fmla="*/ 152 w 192"/>
                        <a:gd name="T15" fmla="*/ 141 h 188"/>
                        <a:gd name="T16" fmla="*/ 146 w 192"/>
                        <a:gd name="T17" fmla="*/ 131 h 188"/>
                        <a:gd name="T18" fmla="*/ 145 w 192"/>
                        <a:gd name="T19" fmla="*/ 123 h 188"/>
                        <a:gd name="T20" fmla="*/ 131 w 192"/>
                        <a:gd name="T21" fmla="*/ 109 h 188"/>
                        <a:gd name="T22" fmla="*/ 120 w 192"/>
                        <a:gd name="T23" fmla="*/ 99 h 188"/>
                        <a:gd name="T24" fmla="*/ 104 w 192"/>
                        <a:gd name="T25" fmla="*/ 76 h 188"/>
                        <a:gd name="T26" fmla="*/ 182 w 192"/>
                        <a:gd name="T27" fmla="*/ 0 h 188"/>
                        <a:gd name="T28" fmla="*/ 189 w 192"/>
                        <a:gd name="T29" fmla="*/ 1 h 188"/>
                        <a:gd name="T30" fmla="*/ 192 w 192"/>
                        <a:gd name="T31" fmla="*/ 10 h 188"/>
                        <a:gd name="T32" fmla="*/ 127 w 192"/>
                        <a:gd name="T33" fmla="*/ 76 h 188"/>
                        <a:gd name="T34" fmla="*/ 139 w 192"/>
                        <a:gd name="T35" fmla="*/ 91 h 188"/>
                        <a:gd name="T36" fmla="*/ 161 w 192"/>
                        <a:gd name="T37" fmla="*/ 111 h 188"/>
                        <a:gd name="T38" fmla="*/ 171 w 192"/>
                        <a:gd name="T39" fmla="*/ 141 h 188"/>
                        <a:gd name="T40" fmla="*/ 171 w 192"/>
                        <a:gd name="T41" fmla="*/ 161 h 188"/>
                        <a:gd name="T42" fmla="*/ 162 w 192"/>
                        <a:gd name="T43" fmla="*/ 166 h 188"/>
                        <a:gd name="T44" fmla="*/ 157 w 192"/>
                        <a:gd name="T45" fmla="*/ 171 h 188"/>
                        <a:gd name="T46" fmla="*/ 150 w 192"/>
                        <a:gd name="T47" fmla="*/ 171 h 188"/>
                        <a:gd name="T48" fmla="*/ 122 w 192"/>
                        <a:gd name="T49" fmla="*/ 181 h 188"/>
                        <a:gd name="T50" fmla="*/ 102 w 192"/>
                        <a:gd name="T51" fmla="*/ 183 h 188"/>
                        <a:gd name="T52" fmla="*/ 97 w 192"/>
                        <a:gd name="T53" fmla="*/ 188 h 188"/>
                        <a:gd name="T54" fmla="*/ 35 w 192"/>
                        <a:gd name="T55" fmla="*/ 188 h 188"/>
                        <a:gd name="T56" fmla="*/ 0 w 192"/>
                        <a:gd name="T57" fmla="*/ 174 h 188"/>
                        <a:gd name="T58" fmla="*/ 11 w 192"/>
                        <a:gd name="T59" fmla="*/ 163 h 18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2"/>
                        <a:gd name="T91" fmla="*/ 0 h 188"/>
                        <a:gd name="T92" fmla="*/ 192 w 192"/>
                        <a:gd name="T93" fmla="*/ 188 h 18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2" h="188">
                          <a:moveTo>
                            <a:pt x="11" y="163"/>
                          </a:moveTo>
                          <a:lnTo>
                            <a:pt x="44" y="174"/>
                          </a:lnTo>
                          <a:lnTo>
                            <a:pt x="88" y="174"/>
                          </a:lnTo>
                          <a:lnTo>
                            <a:pt x="95" y="166"/>
                          </a:lnTo>
                          <a:lnTo>
                            <a:pt x="113" y="166"/>
                          </a:lnTo>
                          <a:lnTo>
                            <a:pt x="143" y="154"/>
                          </a:lnTo>
                          <a:lnTo>
                            <a:pt x="152" y="153"/>
                          </a:lnTo>
                          <a:lnTo>
                            <a:pt x="152" y="141"/>
                          </a:lnTo>
                          <a:lnTo>
                            <a:pt x="146" y="131"/>
                          </a:lnTo>
                          <a:lnTo>
                            <a:pt x="145" y="123"/>
                          </a:lnTo>
                          <a:lnTo>
                            <a:pt x="131" y="109"/>
                          </a:lnTo>
                          <a:lnTo>
                            <a:pt x="120" y="99"/>
                          </a:lnTo>
                          <a:lnTo>
                            <a:pt x="104" y="76"/>
                          </a:lnTo>
                          <a:lnTo>
                            <a:pt x="182" y="0"/>
                          </a:lnTo>
                          <a:lnTo>
                            <a:pt x="189" y="1"/>
                          </a:lnTo>
                          <a:lnTo>
                            <a:pt x="192" y="10"/>
                          </a:lnTo>
                          <a:lnTo>
                            <a:pt x="127" y="76"/>
                          </a:lnTo>
                          <a:lnTo>
                            <a:pt x="139" y="91"/>
                          </a:lnTo>
                          <a:lnTo>
                            <a:pt x="161" y="111"/>
                          </a:lnTo>
                          <a:lnTo>
                            <a:pt x="171" y="141"/>
                          </a:lnTo>
                          <a:lnTo>
                            <a:pt x="171" y="161"/>
                          </a:lnTo>
                          <a:lnTo>
                            <a:pt x="162" y="166"/>
                          </a:lnTo>
                          <a:lnTo>
                            <a:pt x="157" y="171"/>
                          </a:lnTo>
                          <a:lnTo>
                            <a:pt x="150" y="171"/>
                          </a:lnTo>
                          <a:lnTo>
                            <a:pt x="122" y="181"/>
                          </a:lnTo>
                          <a:lnTo>
                            <a:pt x="102" y="183"/>
                          </a:lnTo>
                          <a:lnTo>
                            <a:pt x="97" y="188"/>
                          </a:lnTo>
                          <a:lnTo>
                            <a:pt x="35" y="188"/>
                          </a:lnTo>
                          <a:lnTo>
                            <a:pt x="0" y="174"/>
                          </a:lnTo>
                          <a:lnTo>
                            <a:pt x="11" y="163"/>
                          </a:lnTo>
                          <a:close/>
                        </a:path>
                      </a:pathLst>
                    </a:custGeom>
                    <a:solidFill>
                      <a:srgbClr val="000000"/>
                    </a:solidFill>
                    <a:ln w="9525">
                      <a:solidFill>
                        <a:srgbClr val="FFFF00"/>
                      </a:solidFill>
                      <a:round/>
                      <a:headEnd/>
                      <a:tailEnd/>
                    </a:ln>
                  </p:spPr>
                  <p:txBody>
                    <a:bodyPr/>
                    <a:lstStyle/>
                    <a:p>
                      <a:endParaRPr lang="en-US"/>
                    </a:p>
                  </p:txBody>
                </p:sp>
                <p:sp>
                  <p:nvSpPr>
                    <p:cNvPr id="36041" name="Freeform 150"/>
                    <p:cNvSpPr>
                      <a:spLocks/>
                    </p:cNvSpPr>
                    <p:nvPr/>
                  </p:nvSpPr>
                  <p:spPr bwMode="auto">
                    <a:xfrm>
                      <a:off x="2662" y="1253"/>
                      <a:ext cx="383" cy="103"/>
                    </a:xfrm>
                    <a:custGeom>
                      <a:avLst/>
                      <a:gdLst>
                        <a:gd name="T0" fmla="*/ 0 w 383"/>
                        <a:gd name="T1" fmla="*/ 88 h 103"/>
                        <a:gd name="T2" fmla="*/ 46 w 383"/>
                        <a:gd name="T3" fmla="*/ 76 h 103"/>
                        <a:gd name="T4" fmla="*/ 94 w 383"/>
                        <a:gd name="T5" fmla="*/ 66 h 103"/>
                        <a:gd name="T6" fmla="*/ 143 w 383"/>
                        <a:gd name="T7" fmla="*/ 55 h 103"/>
                        <a:gd name="T8" fmla="*/ 209 w 383"/>
                        <a:gd name="T9" fmla="*/ 63 h 103"/>
                        <a:gd name="T10" fmla="*/ 339 w 383"/>
                        <a:gd name="T11" fmla="*/ 83 h 103"/>
                        <a:gd name="T12" fmla="*/ 364 w 383"/>
                        <a:gd name="T13" fmla="*/ 83 h 103"/>
                        <a:gd name="T14" fmla="*/ 364 w 383"/>
                        <a:gd name="T15" fmla="*/ 63 h 103"/>
                        <a:gd name="T16" fmla="*/ 352 w 383"/>
                        <a:gd name="T17" fmla="*/ 43 h 103"/>
                        <a:gd name="T18" fmla="*/ 336 w 383"/>
                        <a:gd name="T19" fmla="*/ 18 h 103"/>
                        <a:gd name="T20" fmla="*/ 322 w 383"/>
                        <a:gd name="T21" fmla="*/ 16 h 103"/>
                        <a:gd name="T22" fmla="*/ 308 w 383"/>
                        <a:gd name="T23" fmla="*/ 21 h 103"/>
                        <a:gd name="T24" fmla="*/ 285 w 383"/>
                        <a:gd name="T25" fmla="*/ 30 h 103"/>
                        <a:gd name="T26" fmla="*/ 276 w 383"/>
                        <a:gd name="T27" fmla="*/ 28 h 103"/>
                        <a:gd name="T28" fmla="*/ 274 w 383"/>
                        <a:gd name="T29" fmla="*/ 23 h 103"/>
                        <a:gd name="T30" fmla="*/ 278 w 383"/>
                        <a:gd name="T31" fmla="*/ 13 h 103"/>
                        <a:gd name="T32" fmla="*/ 316 w 383"/>
                        <a:gd name="T33" fmla="*/ 0 h 103"/>
                        <a:gd name="T34" fmla="*/ 348 w 383"/>
                        <a:gd name="T35" fmla="*/ 6 h 103"/>
                        <a:gd name="T36" fmla="*/ 366 w 383"/>
                        <a:gd name="T37" fmla="*/ 28 h 103"/>
                        <a:gd name="T38" fmla="*/ 382 w 383"/>
                        <a:gd name="T39" fmla="*/ 58 h 103"/>
                        <a:gd name="T40" fmla="*/ 383 w 383"/>
                        <a:gd name="T41" fmla="*/ 88 h 103"/>
                        <a:gd name="T42" fmla="*/ 382 w 383"/>
                        <a:gd name="T43" fmla="*/ 98 h 103"/>
                        <a:gd name="T44" fmla="*/ 376 w 383"/>
                        <a:gd name="T45" fmla="*/ 103 h 103"/>
                        <a:gd name="T46" fmla="*/ 339 w 383"/>
                        <a:gd name="T47" fmla="*/ 101 h 103"/>
                        <a:gd name="T48" fmla="*/ 260 w 383"/>
                        <a:gd name="T49" fmla="*/ 90 h 103"/>
                        <a:gd name="T50" fmla="*/ 186 w 383"/>
                        <a:gd name="T51" fmla="*/ 78 h 103"/>
                        <a:gd name="T52" fmla="*/ 149 w 383"/>
                        <a:gd name="T53" fmla="*/ 75 h 103"/>
                        <a:gd name="T54" fmla="*/ 110 w 383"/>
                        <a:gd name="T55" fmla="*/ 81 h 103"/>
                        <a:gd name="T56" fmla="*/ 46 w 383"/>
                        <a:gd name="T57" fmla="*/ 95 h 103"/>
                        <a:gd name="T58" fmla="*/ 11 w 383"/>
                        <a:gd name="T59" fmla="*/ 103 h 103"/>
                        <a:gd name="T60" fmla="*/ 0 w 383"/>
                        <a:gd name="T61" fmla="*/ 88 h 10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83"/>
                        <a:gd name="T94" fmla="*/ 0 h 103"/>
                        <a:gd name="T95" fmla="*/ 383 w 383"/>
                        <a:gd name="T96" fmla="*/ 103 h 10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83" h="103">
                          <a:moveTo>
                            <a:pt x="0" y="88"/>
                          </a:moveTo>
                          <a:lnTo>
                            <a:pt x="46" y="76"/>
                          </a:lnTo>
                          <a:lnTo>
                            <a:pt x="94" y="66"/>
                          </a:lnTo>
                          <a:lnTo>
                            <a:pt x="143" y="55"/>
                          </a:lnTo>
                          <a:lnTo>
                            <a:pt x="209" y="63"/>
                          </a:lnTo>
                          <a:lnTo>
                            <a:pt x="339" y="83"/>
                          </a:lnTo>
                          <a:lnTo>
                            <a:pt x="364" y="83"/>
                          </a:lnTo>
                          <a:lnTo>
                            <a:pt x="364" y="63"/>
                          </a:lnTo>
                          <a:lnTo>
                            <a:pt x="352" y="43"/>
                          </a:lnTo>
                          <a:lnTo>
                            <a:pt x="336" y="18"/>
                          </a:lnTo>
                          <a:lnTo>
                            <a:pt x="322" y="16"/>
                          </a:lnTo>
                          <a:lnTo>
                            <a:pt x="308" y="21"/>
                          </a:lnTo>
                          <a:lnTo>
                            <a:pt x="285" y="30"/>
                          </a:lnTo>
                          <a:lnTo>
                            <a:pt x="276" y="28"/>
                          </a:lnTo>
                          <a:lnTo>
                            <a:pt x="274" y="23"/>
                          </a:lnTo>
                          <a:lnTo>
                            <a:pt x="278" y="13"/>
                          </a:lnTo>
                          <a:lnTo>
                            <a:pt x="316" y="0"/>
                          </a:lnTo>
                          <a:lnTo>
                            <a:pt x="348" y="6"/>
                          </a:lnTo>
                          <a:lnTo>
                            <a:pt x="366" y="28"/>
                          </a:lnTo>
                          <a:lnTo>
                            <a:pt x="382" y="58"/>
                          </a:lnTo>
                          <a:lnTo>
                            <a:pt x="383" y="88"/>
                          </a:lnTo>
                          <a:lnTo>
                            <a:pt x="382" y="98"/>
                          </a:lnTo>
                          <a:lnTo>
                            <a:pt x="376" y="103"/>
                          </a:lnTo>
                          <a:lnTo>
                            <a:pt x="339" y="101"/>
                          </a:lnTo>
                          <a:lnTo>
                            <a:pt x="260" y="90"/>
                          </a:lnTo>
                          <a:lnTo>
                            <a:pt x="186" y="78"/>
                          </a:lnTo>
                          <a:lnTo>
                            <a:pt x="149" y="75"/>
                          </a:lnTo>
                          <a:lnTo>
                            <a:pt x="110" y="81"/>
                          </a:lnTo>
                          <a:lnTo>
                            <a:pt x="46" y="95"/>
                          </a:lnTo>
                          <a:lnTo>
                            <a:pt x="11" y="103"/>
                          </a:lnTo>
                          <a:lnTo>
                            <a:pt x="0" y="88"/>
                          </a:lnTo>
                          <a:close/>
                        </a:path>
                      </a:pathLst>
                    </a:custGeom>
                    <a:solidFill>
                      <a:srgbClr val="000000"/>
                    </a:solidFill>
                    <a:ln w="9525">
                      <a:solidFill>
                        <a:srgbClr val="FFFF00"/>
                      </a:solidFill>
                      <a:round/>
                      <a:headEnd/>
                      <a:tailEnd/>
                    </a:ln>
                  </p:spPr>
                  <p:txBody>
                    <a:bodyPr/>
                    <a:lstStyle/>
                    <a:p>
                      <a:endParaRPr lang="en-US"/>
                    </a:p>
                  </p:txBody>
                </p:sp>
              </p:grpSp>
              <p:grpSp>
                <p:nvGrpSpPr>
                  <p:cNvPr id="36002" name="Group 151"/>
                  <p:cNvGrpSpPr>
                    <a:grpSpLocks/>
                  </p:cNvGrpSpPr>
                  <p:nvPr/>
                </p:nvGrpSpPr>
                <p:grpSpPr bwMode="auto">
                  <a:xfrm>
                    <a:off x="2235" y="966"/>
                    <a:ext cx="685" cy="828"/>
                    <a:chOff x="2235" y="966"/>
                    <a:chExt cx="685" cy="828"/>
                  </a:xfrm>
                </p:grpSpPr>
                <p:grpSp>
                  <p:nvGrpSpPr>
                    <p:cNvPr id="36003" name="Group 152"/>
                    <p:cNvGrpSpPr>
                      <a:grpSpLocks/>
                    </p:cNvGrpSpPr>
                    <p:nvPr/>
                  </p:nvGrpSpPr>
                  <p:grpSpPr bwMode="auto">
                    <a:xfrm>
                      <a:off x="2235" y="966"/>
                      <a:ext cx="685" cy="828"/>
                      <a:chOff x="2235" y="966"/>
                      <a:chExt cx="685" cy="828"/>
                    </a:xfrm>
                  </p:grpSpPr>
                  <p:grpSp>
                    <p:nvGrpSpPr>
                      <p:cNvPr id="36013" name="Group 153"/>
                      <p:cNvGrpSpPr>
                        <a:grpSpLocks/>
                      </p:cNvGrpSpPr>
                      <p:nvPr/>
                    </p:nvGrpSpPr>
                    <p:grpSpPr bwMode="auto">
                      <a:xfrm>
                        <a:off x="2235" y="966"/>
                        <a:ext cx="685" cy="828"/>
                        <a:chOff x="2235" y="966"/>
                        <a:chExt cx="685" cy="828"/>
                      </a:xfrm>
                    </p:grpSpPr>
                    <p:grpSp>
                      <p:nvGrpSpPr>
                        <p:cNvPr id="36017" name="Group 154"/>
                        <p:cNvGrpSpPr>
                          <a:grpSpLocks/>
                        </p:cNvGrpSpPr>
                        <p:nvPr/>
                      </p:nvGrpSpPr>
                      <p:grpSpPr bwMode="auto">
                        <a:xfrm>
                          <a:off x="2235" y="966"/>
                          <a:ext cx="341" cy="285"/>
                          <a:chOff x="2235" y="966"/>
                          <a:chExt cx="341" cy="285"/>
                        </a:xfrm>
                      </p:grpSpPr>
                      <p:sp>
                        <p:nvSpPr>
                          <p:cNvPr id="36030" name="Freeform 155"/>
                          <p:cNvSpPr>
                            <a:spLocks/>
                          </p:cNvSpPr>
                          <p:nvPr/>
                        </p:nvSpPr>
                        <p:spPr bwMode="auto">
                          <a:xfrm>
                            <a:off x="2285" y="981"/>
                            <a:ext cx="291" cy="270"/>
                          </a:xfrm>
                          <a:custGeom>
                            <a:avLst/>
                            <a:gdLst>
                              <a:gd name="T0" fmla="*/ 16 w 291"/>
                              <a:gd name="T1" fmla="*/ 197 h 270"/>
                              <a:gd name="T2" fmla="*/ 7 w 291"/>
                              <a:gd name="T3" fmla="*/ 184 h 270"/>
                              <a:gd name="T4" fmla="*/ 2 w 291"/>
                              <a:gd name="T5" fmla="*/ 159 h 270"/>
                              <a:gd name="T6" fmla="*/ 0 w 291"/>
                              <a:gd name="T7" fmla="*/ 134 h 270"/>
                              <a:gd name="T8" fmla="*/ 2 w 291"/>
                              <a:gd name="T9" fmla="*/ 107 h 270"/>
                              <a:gd name="T10" fmla="*/ 7 w 291"/>
                              <a:gd name="T11" fmla="*/ 79 h 270"/>
                              <a:gd name="T12" fmla="*/ 12 w 291"/>
                              <a:gd name="T13" fmla="*/ 59 h 270"/>
                              <a:gd name="T14" fmla="*/ 23 w 291"/>
                              <a:gd name="T15" fmla="*/ 40 h 270"/>
                              <a:gd name="T16" fmla="*/ 39 w 291"/>
                              <a:gd name="T17" fmla="*/ 27 h 270"/>
                              <a:gd name="T18" fmla="*/ 60 w 291"/>
                              <a:gd name="T19" fmla="*/ 14 h 270"/>
                              <a:gd name="T20" fmla="*/ 77 w 291"/>
                              <a:gd name="T21" fmla="*/ 7 h 270"/>
                              <a:gd name="T22" fmla="*/ 99 w 291"/>
                              <a:gd name="T23" fmla="*/ 4 h 270"/>
                              <a:gd name="T24" fmla="*/ 120 w 291"/>
                              <a:gd name="T25" fmla="*/ 2 h 270"/>
                              <a:gd name="T26" fmla="*/ 141 w 291"/>
                              <a:gd name="T27" fmla="*/ 0 h 270"/>
                              <a:gd name="T28" fmla="*/ 171 w 291"/>
                              <a:gd name="T29" fmla="*/ 4 h 270"/>
                              <a:gd name="T30" fmla="*/ 187 w 291"/>
                              <a:gd name="T31" fmla="*/ 12 h 270"/>
                              <a:gd name="T32" fmla="*/ 192 w 291"/>
                              <a:gd name="T33" fmla="*/ 22 h 270"/>
                              <a:gd name="T34" fmla="*/ 192 w 291"/>
                              <a:gd name="T35" fmla="*/ 35 h 270"/>
                              <a:gd name="T36" fmla="*/ 197 w 291"/>
                              <a:gd name="T37" fmla="*/ 49 h 270"/>
                              <a:gd name="T38" fmla="*/ 201 w 291"/>
                              <a:gd name="T39" fmla="*/ 77 h 270"/>
                              <a:gd name="T40" fmla="*/ 194 w 291"/>
                              <a:gd name="T41" fmla="*/ 114 h 270"/>
                              <a:gd name="T42" fmla="*/ 226 w 291"/>
                              <a:gd name="T43" fmla="*/ 109 h 270"/>
                              <a:gd name="T44" fmla="*/ 254 w 291"/>
                              <a:gd name="T45" fmla="*/ 112 h 270"/>
                              <a:gd name="T46" fmla="*/ 284 w 291"/>
                              <a:gd name="T47" fmla="*/ 120 h 270"/>
                              <a:gd name="T48" fmla="*/ 291 w 291"/>
                              <a:gd name="T49" fmla="*/ 132 h 270"/>
                              <a:gd name="T50" fmla="*/ 287 w 291"/>
                              <a:gd name="T51" fmla="*/ 150 h 270"/>
                              <a:gd name="T52" fmla="*/ 280 w 291"/>
                              <a:gd name="T53" fmla="*/ 165 h 270"/>
                              <a:gd name="T54" fmla="*/ 268 w 291"/>
                              <a:gd name="T55" fmla="*/ 170 h 270"/>
                              <a:gd name="T56" fmla="*/ 252 w 291"/>
                              <a:gd name="T57" fmla="*/ 167 h 270"/>
                              <a:gd name="T58" fmla="*/ 238 w 291"/>
                              <a:gd name="T59" fmla="*/ 159 h 270"/>
                              <a:gd name="T60" fmla="*/ 227 w 291"/>
                              <a:gd name="T61" fmla="*/ 159 h 270"/>
                              <a:gd name="T62" fmla="*/ 217 w 291"/>
                              <a:gd name="T63" fmla="*/ 165 h 270"/>
                              <a:gd name="T64" fmla="*/ 203 w 291"/>
                              <a:gd name="T65" fmla="*/ 170 h 270"/>
                              <a:gd name="T66" fmla="*/ 208 w 291"/>
                              <a:gd name="T67" fmla="*/ 212 h 270"/>
                              <a:gd name="T68" fmla="*/ 197 w 291"/>
                              <a:gd name="T69" fmla="*/ 210 h 270"/>
                              <a:gd name="T70" fmla="*/ 182 w 291"/>
                              <a:gd name="T71" fmla="*/ 200 h 270"/>
                              <a:gd name="T72" fmla="*/ 150 w 291"/>
                              <a:gd name="T73" fmla="*/ 197 h 270"/>
                              <a:gd name="T74" fmla="*/ 125 w 291"/>
                              <a:gd name="T75" fmla="*/ 213 h 270"/>
                              <a:gd name="T76" fmla="*/ 150 w 291"/>
                              <a:gd name="T77" fmla="*/ 205 h 270"/>
                              <a:gd name="T78" fmla="*/ 171 w 291"/>
                              <a:gd name="T79" fmla="*/ 207 h 270"/>
                              <a:gd name="T80" fmla="*/ 189 w 291"/>
                              <a:gd name="T81" fmla="*/ 213 h 270"/>
                              <a:gd name="T82" fmla="*/ 197 w 291"/>
                              <a:gd name="T83" fmla="*/ 225 h 270"/>
                              <a:gd name="T84" fmla="*/ 192 w 291"/>
                              <a:gd name="T85" fmla="*/ 248 h 270"/>
                              <a:gd name="T86" fmla="*/ 176 w 291"/>
                              <a:gd name="T87" fmla="*/ 267 h 270"/>
                              <a:gd name="T88" fmla="*/ 162 w 291"/>
                              <a:gd name="T89" fmla="*/ 268 h 270"/>
                              <a:gd name="T90" fmla="*/ 146 w 291"/>
                              <a:gd name="T91" fmla="*/ 260 h 270"/>
                              <a:gd name="T92" fmla="*/ 132 w 291"/>
                              <a:gd name="T93" fmla="*/ 258 h 270"/>
                              <a:gd name="T94" fmla="*/ 107 w 291"/>
                              <a:gd name="T95" fmla="*/ 263 h 270"/>
                              <a:gd name="T96" fmla="*/ 99 w 291"/>
                              <a:gd name="T97" fmla="*/ 270 h 270"/>
                              <a:gd name="T98" fmla="*/ 97 w 291"/>
                              <a:gd name="T99" fmla="*/ 243 h 270"/>
                              <a:gd name="T100" fmla="*/ 100 w 291"/>
                              <a:gd name="T101" fmla="*/ 225 h 270"/>
                              <a:gd name="T102" fmla="*/ 83 w 291"/>
                              <a:gd name="T103" fmla="*/ 227 h 270"/>
                              <a:gd name="T104" fmla="*/ 47 w 291"/>
                              <a:gd name="T105" fmla="*/ 222 h 270"/>
                              <a:gd name="T106" fmla="*/ 28 w 291"/>
                              <a:gd name="T107" fmla="*/ 213 h 270"/>
                              <a:gd name="T108" fmla="*/ 16 w 291"/>
                              <a:gd name="T109" fmla="*/ 197 h 2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91"/>
                              <a:gd name="T166" fmla="*/ 0 h 270"/>
                              <a:gd name="T167" fmla="*/ 291 w 291"/>
                              <a:gd name="T168" fmla="*/ 270 h 27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91" h="270">
                                <a:moveTo>
                                  <a:pt x="16" y="197"/>
                                </a:moveTo>
                                <a:lnTo>
                                  <a:pt x="7" y="184"/>
                                </a:lnTo>
                                <a:lnTo>
                                  <a:pt x="2" y="159"/>
                                </a:lnTo>
                                <a:lnTo>
                                  <a:pt x="0" y="134"/>
                                </a:lnTo>
                                <a:lnTo>
                                  <a:pt x="2" y="107"/>
                                </a:lnTo>
                                <a:lnTo>
                                  <a:pt x="7" y="79"/>
                                </a:lnTo>
                                <a:lnTo>
                                  <a:pt x="12" y="59"/>
                                </a:lnTo>
                                <a:lnTo>
                                  <a:pt x="23" y="40"/>
                                </a:lnTo>
                                <a:lnTo>
                                  <a:pt x="39" y="27"/>
                                </a:lnTo>
                                <a:lnTo>
                                  <a:pt x="60" y="14"/>
                                </a:lnTo>
                                <a:lnTo>
                                  <a:pt x="77" y="7"/>
                                </a:lnTo>
                                <a:lnTo>
                                  <a:pt x="99" y="4"/>
                                </a:lnTo>
                                <a:lnTo>
                                  <a:pt x="120" y="2"/>
                                </a:lnTo>
                                <a:lnTo>
                                  <a:pt x="141" y="0"/>
                                </a:lnTo>
                                <a:lnTo>
                                  <a:pt x="171" y="4"/>
                                </a:lnTo>
                                <a:lnTo>
                                  <a:pt x="187" y="12"/>
                                </a:lnTo>
                                <a:lnTo>
                                  <a:pt x="192" y="22"/>
                                </a:lnTo>
                                <a:lnTo>
                                  <a:pt x="192" y="35"/>
                                </a:lnTo>
                                <a:lnTo>
                                  <a:pt x="197" y="49"/>
                                </a:lnTo>
                                <a:lnTo>
                                  <a:pt x="201" y="77"/>
                                </a:lnTo>
                                <a:lnTo>
                                  <a:pt x="194" y="114"/>
                                </a:lnTo>
                                <a:lnTo>
                                  <a:pt x="226" y="109"/>
                                </a:lnTo>
                                <a:lnTo>
                                  <a:pt x="254" y="112"/>
                                </a:lnTo>
                                <a:lnTo>
                                  <a:pt x="284" y="120"/>
                                </a:lnTo>
                                <a:lnTo>
                                  <a:pt x="291" y="132"/>
                                </a:lnTo>
                                <a:lnTo>
                                  <a:pt x="287" y="150"/>
                                </a:lnTo>
                                <a:lnTo>
                                  <a:pt x="280" y="165"/>
                                </a:lnTo>
                                <a:lnTo>
                                  <a:pt x="268" y="170"/>
                                </a:lnTo>
                                <a:lnTo>
                                  <a:pt x="252" y="167"/>
                                </a:lnTo>
                                <a:lnTo>
                                  <a:pt x="238" y="159"/>
                                </a:lnTo>
                                <a:lnTo>
                                  <a:pt x="227" y="159"/>
                                </a:lnTo>
                                <a:lnTo>
                                  <a:pt x="217" y="165"/>
                                </a:lnTo>
                                <a:lnTo>
                                  <a:pt x="203" y="170"/>
                                </a:lnTo>
                                <a:lnTo>
                                  <a:pt x="208" y="212"/>
                                </a:lnTo>
                                <a:lnTo>
                                  <a:pt x="197" y="210"/>
                                </a:lnTo>
                                <a:lnTo>
                                  <a:pt x="182" y="200"/>
                                </a:lnTo>
                                <a:lnTo>
                                  <a:pt x="150" y="197"/>
                                </a:lnTo>
                                <a:lnTo>
                                  <a:pt x="125" y="213"/>
                                </a:lnTo>
                                <a:lnTo>
                                  <a:pt x="150" y="205"/>
                                </a:lnTo>
                                <a:lnTo>
                                  <a:pt x="171" y="207"/>
                                </a:lnTo>
                                <a:lnTo>
                                  <a:pt x="189" y="213"/>
                                </a:lnTo>
                                <a:lnTo>
                                  <a:pt x="197" y="225"/>
                                </a:lnTo>
                                <a:lnTo>
                                  <a:pt x="192" y="248"/>
                                </a:lnTo>
                                <a:lnTo>
                                  <a:pt x="176" y="267"/>
                                </a:lnTo>
                                <a:lnTo>
                                  <a:pt x="162" y="268"/>
                                </a:lnTo>
                                <a:lnTo>
                                  <a:pt x="146" y="260"/>
                                </a:lnTo>
                                <a:lnTo>
                                  <a:pt x="132" y="258"/>
                                </a:lnTo>
                                <a:lnTo>
                                  <a:pt x="107" y="263"/>
                                </a:lnTo>
                                <a:lnTo>
                                  <a:pt x="99" y="270"/>
                                </a:lnTo>
                                <a:lnTo>
                                  <a:pt x="97" y="243"/>
                                </a:lnTo>
                                <a:lnTo>
                                  <a:pt x="100" y="225"/>
                                </a:lnTo>
                                <a:lnTo>
                                  <a:pt x="83" y="227"/>
                                </a:lnTo>
                                <a:lnTo>
                                  <a:pt x="47" y="222"/>
                                </a:lnTo>
                                <a:lnTo>
                                  <a:pt x="28" y="213"/>
                                </a:lnTo>
                                <a:lnTo>
                                  <a:pt x="16" y="197"/>
                                </a:lnTo>
                                <a:close/>
                              </a:path>
                            </a:pathLst>
                          </a:custGeom>
                          <a:solidFill>
                            <a:srgbClr val="FFBF5F"/>
                          </a:solidFill>
                          <a:ln w="19050">
                            <a:solidFill>
                              <a:srgbClr val="000000"/>
                            </a:solidFill>
                            <a:round/>
                            <a:headEnd/>
                            <a:tailEnd/>
                          </a:ln>
                        </p:spPr>
                        <p:txBody>
                          <a:bodyPr/>
                          <a:lstStyle/>
                          <a:p>
                            <a:endParaRPr lang="en-US"/>
                          </a:p>
                        </p:txBody>
                      </p:sp>
                      <p:grpSp>
                        <p:nvGrpSpPr>
                          <p:cNvPr id="36031" name="Group 156"/>
                          <p:cNvGrpSpPr>
                            <a:grpSpLocks/>
                          </p:cNvGrpSpPr>
                          <p:nvPr/>
                        </p:nvGrpSpPr>
                        <p:grpSpPr bwMode="auto">
                          <a:xfrm>
                            <a:off x="2235" y="966"/>
                            <a:ext cx="283" cy="175"/>
                            <a:chOff x="2235" y="966"/>
                            <a:chExt cx="283" cy="175"/>
                          </a:xfrm>
                        </p:grpSpPr>
                        <p:sp>
                          <p:nvSpPr>
                            <p:cNvPr id="36032" name="Freeform 157"/>
                            <p:cNvSpPr>
                              <a:spLocks/>
                            </p:cNvSpPr>
                            <p:nvPr/>
                          </p:nvSpPr>
                          <p:spPr bwMode="auto">
                            <a:xfrm>
                              <a:off x="2467" y="993"/>
                              <a:ext cx="51" cy="20"/>
                            </a:xfrm>
                            <a:custGeom>
                              <a:avLst/>
                              <a:gdLst>
                                <a:gd name="T0" fmla="*/ 0 w 51"/>
                                <a:gd name="T1" fmla="*/ 15 h 20"/>
                                <a:gd name="T2" fmla="*/ 14 w 51"/>
                                <a:gd name="T3" fmla="*/ 20 h 20"/>
                                <a:gd name="T4" fmla="*/ 28 w 51"/>
                                <a:gd name="T5" fmla="*/ 18 h 20"/>
                                <a:gd name="T6" fmla="*/ 42 w 51"/>
                                <a:gd name="T7" fmla="*/ 8 h 20"/>
                                <a:gd name="T8" fmla="*/ 51 w 51"/>
                                <a:gd name="T9" fmla="*/ 0 h 20"/>
                                <a:gd name="T10" fmla="*/ 0 60000 65536"/>
                                <a:gd name="T11" fmla="*/ 0 60000 65536"/>
                                <a:gd name="T12" fmla="*/ 0 60000 65536"/>
                                <a:gd name="T13" fmla="*/ 0 60000 65536"/>
                                <a:gd name="T14" fmla="*/ 0 60000 65536"/>
                                <a:gd name="T15" fmla="*/ 0 w 51"/>
                                <a:gd name="T16" fmla="*/ 0 h 20"/>
                                <a:gd name="T17" fmla="*/ 51 w 51"/>
                                <a:gd name="T18" fmla="*/ 20 h 20"/>
                              </a:gdLst>
                              <a:ahLst/>
                              <a:cxnLst>
                                <a:cxn ang="T10">
                                  <a:pos x="T0" y="T1"/>
                                </a:cxn>
                                <a:cxn ang="T11">
                                  <a:pos x="T2" y="T3"/>
                                </a:cxn>
                                <a:cxn ang="T12">
                                  <a:pos x="T4" y="T5"/>
                                </a:cxn>
                                <a:cxn ang="T13">
                                  <a:pos x="T6" y="T7"/>
                                </a:cxn>
                                <a:cxn ang="T14">
                                  <a:pos x="T8" y="T9"/>
                                </a:cxn>
                              </a:cxnLst>
                              <a:rect l="T15" t="T16" r="T17" b="T18"/>
                              <a:pathLst>
                                <a:path w="51" h="20">
                                  <a:moveTo>
                                    <a:pt x="0" y="15"/>
                                  </a:moveTo>
                                  <a:lnTo>
                                    <a:pt x="14" y="20"/>
                                  </a:lnTo>
                                  <a:lnTo>
                                    <a:pt x="28" y="18"/>
                                  </a:lnTo>
                                  <a:lnTo>
                                    <a:pt x="42" y="8"/>
                                  </a:lnTo>
                                  <a:lnTo>
                                    <a:pt x="51" y="0"/>
                                  </a:lnTo>
                                </a:path>
                              </a:pathLst>
                            </a:custGeom>
                            <a:noFill/>
                            <a:ln w="19050">
                              <a:solidFill>
                                <a:srgbClr val="000000"/>
                              </a:solidFill>
                              <a:round/>
                              <a:headEnd/>
                              <a:tailEnd/>
                            </a:ln>
                          </p:spPr>
                          <p:txBody>
                            <a:bodyPr/>
                            <a:lstStyle/>
                            <a:p>
                              <a:endParaRPr lang="en-US"/>
                            </a:p>
                          </p:txBody>
                        </p:sp>
                        <p:sp>
                          <p:nvSpPr>
                            <p:cNvPr id="36033" name="Freeform 158"/>
                            <p:cNvSpPr>
                              <a:spLocks/>
                            </p:cNvSpPr>
                            <p:nvPr/>
                          </p:nvSpPr>
                          <p:spPr bwMode="auto">
                            <a:xfrm>
                              <a:off x="2430" y="966"/>
                              <a:ext cx="61" cy="30"/>
                            </a:xfrm>
                            <a:custGeom>
                              <a:avLst/>
                              <a:gdLst>
                                <a:gd name="T0" fmla="*/ 61 w 61"/>
                                <a:gd name="T1" fmla="*/ 0 h 30"/>
                                <a:gd name="T2" fmla="*/ 47 w 61"/>
                                <a:gd name="T3" fmla="*/ 15 h 30"/>
                                <a:gd name="T4" fmla="*/ 28 w 61"/>
                                <a:gd name="T5" fmla="*/ 25 h 30"/>
                                <a:gd name="T6" fmla="*/ 10 w 61"/>
                                <a:gd name="T7" fmla="*/ 30 h 30"/>
                                <a:gd name="T8" fmla="*/ 0 w 61"/>
                                <a:gd name="T9" fmla="*/ 27 h 30"/>
                                <a:gd name="T10" fmla="*/ 0 60000 65536"/>
                                <a:gd name="T11" fmla="*/ 0 60000 65536"/>
                                <a:gd name="T12" fmla="*/ 0 60000 65536"/>
                                <a:gd name="T13" fmla="*/ 0 60000 65536"/>
                                <a:gd name="T14" fmla="*/ 0 60000 65536"/>
                                <a:gd name="T15" fmla="*/ 0 w 61"/>
                                <a:gd name="T16" fmla="*/ 0 h 30"/>
                                <a:gd name="T17" fmla="*/ 61 w 61"/>
                                <a:gd name="T18" fmla="*/ 30 h 30"/>
                              </a:gdLst>
                              <a:ahLst/>
                              <a:cxnLst>
                                <a:cxn ang="T10">
                                  <a:pos x="T0" y="T1"/>
                                </a:cxn>
                                <a:cxn ang="T11">
                                  <a:pos x="T2" y="T3"/>
                                </a:cxn>
                                <a:cxn ang="T12">
                                  <a:pos x="T4" y="T5"/>
                                </a:cxn>
                                <a:cxn ang="T13">
                                  <a:pos x="T6" y="T7"/>
                                </a:cxn>
                                <a:cxn ang="T14">
                                  <a:pos x="T8" y="T9"/>
                                </a:cxn>
                              </a:cxnLst>
                              <a:rect l="T15" t="T16" r="T17" b="T18"/>
                              <a:pathLst>
                                <a:path w="61" h="30">
                                  <a:moveTo>
                                    <a:pt x="61" y="0"/>
                                  </a:moveTo>
                                  <a:lnTo>
                                    <a:pt x="47" y="15"/>
                                  </a:lnTo>
                                  <a:lnTo>
                                    <a:pt x="28" y="25"/>
                                  </a:lnTo>
                                  <a:lnTo>
                                    <a:pt x="10" y="30"/>
                                  </a:lnTo>
                                  <a:lnTo>
                                    <a:pt x="0" y="27"/>
                                  </a:lnTo>
                                </a:path>
                              </a:pathLst>
                            </a:custGeom>
                            <a:noFill/>
                            <a:ln w="19050">
                              <a:solidFill>
                                <a:srgbClr val="000000"/>
                              </a:solidFill>
                              <a:round/>
                              <a:headEnd/>
                              <a:tailEnd/>
                            </a:ln>
                          </p:spPr>
                          <p:txBody>
                            <a:bodyPr/>
                            <a:lstStyle/>
                            <a:p>
                              <a:endParaRPr lang="en-US"/>
                            </a:p>
                          </p:txBody>
                        </p:sp>
                        <p:sp>
                          <p:nvSpPr>
                            <p:cNvPr id="36034" name="Freeform 159"/>
                            <p:cNvSpPr>
                              <a:spLocks/>
                            </p:cNvSpPr>
                            <p:nvPr/>
                          </p:nvSpPr>
                          <p:spPr bwMode="auto">
                            <a:xfrm>
                              <a:off x="2311" y="985"/>
                              <a:ext cx="119" cy="40"/>
                            </a:xfrm>
                            <a:custGeom>
                              <a:avLst/>
                              <a:gdLst>
                                <a:gd name="T0" fmla="*/ 0 w 119"/>
                                <a:gd name="T1" fmla="*/ 40 h 40"/>
                                <a:gd name="T2" fmla="*/ 4 w 119"/>
                                <a:gd name="T3" fmla="*/ 21 h 40"/>
                                <a:gd name="T4" fmla="*/ 13 w 119"/>
                                <a:gd name="T5" fmla="*/ 8 h 40"/>
                                <a:gd name="T6" fmla="*/ 23 w 119"/>
                                <a:gd name="T7" fmla="*/ 1 h 40"/>
                                <a:gd name="T8" fmla="*/ 41 w 119"/>
                                <a:gd name="T9" fmla="*/ 0 h 40"/>
                                <a:gd name="T10" fmla="*/ 55 w 119"/>
                                <a:gd name="T11" fmla="*/ 5 h 40"/>
                                <a:gd name="T12" fmla="*/ 69 w 119"/>
                                <a:gd name="T13" fmla="*/ 15 h 40"/>
                                <a:gd name="T14" fmla="*/ 76 w 119"/>
                                <a:gd name="T15" fmla="*/ 25 h 40"/>
                                <a:gd name="T16" fmla="*/ 87 w 119"/>
                                <a:gd name="T17" fmla="*/ 16 h 40"/>
                                <a:gd name="T18" fmla="*/ 103 w 119"/>
                                <a:gd name="T19" fmla="*/ 20 h 40"/>
                                <a:gd name="T20" fmla="*/ 119 w 119"/>
                                <a:gd name="T21" fmla="*/ 30 h 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9"/>
                                <a:gd name="T34" fmla="*/ 0 h 40"/>
                                <a:gd name="T35" fmla="*/ 119 w 119"/>
                                <a:gd name="T36" fmla="*/ 40 h 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9" h="40">
                                  <a:moveTo>
                                    <a:pt x="0" y="40"/>
                                  </a:moveTo>
                                  <a:lnTo>
                                    <a:pt x="4" y="21"/>
                                  </a:lnTo>
                                  <a:lnTo>
                                    <a:pt x="13" y="8"/>
                                  </a:lnTo>
                                  <a:lnTo>
                                    <a:pt x="23" y="1"/>
                                  </a:lnTo>
                                  <a:lnTo>
                                    <a:pt x="41" y="0"/>
                                  </a:lnTo>
                                  <a:lnTo>
                                    <a:pt x="55" y="5"/>
                                  </a:lnTo>
                                  <a:lnTo>
                                    <a:pt x="69" y="15"/>
                                  </a:lnTo>
                                  <a:lnTo>
                                    <a:pt x="76" y="25"/>
                                  </a:lnTo>
                                  <a:lnTo>
                                    <a:pt x="87" y="16"/>
                                  </a:lnTo>
                                  <a:lnTo>
                                    <a:pt x="103" y="20"/>
                                  </a:lnTo>
                                  <a:lnTo>
                                    <a:pt x="119" y="30"/>
                                  </a:lnTo>
                                </a:path>
                              </a:pathLst>
                            </a:custGeom>
                            <a:noFill/>
                            <a:ln w="19050">
                              <a:solidFill>
                                <a:srgbClr val="000000"/>
                              </a:solidFill>
                              <a:round/>
                              <a:headEnd/>
                              <a:tailEnd/>
                            </a:ln>
                          </p:spPr>
                          <p:txBody>
                            <a:bodyPr/>
                            <a:lstStyle/>
                            <a:p>
                              <a:endParaRPr lang="en-US"/>
                            </a:p>
                          </p:txBody>
                        </p:sp>
                        <p:sp>
                          <p:nvSpPr>
                            <p:cNvPr id="36035" name="Freeform 160"/>
                            <p:cNvSpPr>
                              <a:spLocks/>
                            </p:cNvSpPr>
                            <p:nvPr/>
                          </p:nvSpPr>
                          <p:spPr bwMode="auto">
                            <a:xfrm>
                              <a:off x="2287" y="1021"/>
                              <a:ext cx="123" cy="112"/>
                            </a:xfrm>
                            <a:custGeom>
                              <a:avLst/>
                              <a:gdLst>
                                <a:gd name="T0" fmla="*/ 45 w 123"/>
                                <a:gd name="T1" fmla="*/ 112 h 112"/>
                                <a:gd name="T2" fmla="*/ 31 w 123"/>
                                <a:gd name="T3" fmla="*/ 104 h 112"/>
                                <a:gd name="T4" fmla="*/ 21 w 123"/>
                                <a:gd name="T5" fmla="*/ 104 h 112"/>
                                <a:gd name="T6" fmla="*/ 10 w 123"/>
                                <a:gd name="T7" fmla="*/ 95 h 112"/>
                                <a:gd name="T8" fmla="*/ 5 w 123"/>
                                <a:gd name="T9" fmla="*/ 90 h 112"/>
                                <a:gd name="T10" fmla="*/ 0 w 123"/>
                                <a:gd name="T11" fmla="*/ 75 h 112"/>
                                <a:gd name="T12" fmla="*/ 3 w 123"/>
                                <a:gd name="T13" fmla="*/ 65 h 112"/>
                                <a:gd name="T14" fmla="*/ 10 w 123"/>
                                <a:gd name="T15" fmla="*/ 59 h 112"/>
                                <a:gd name="T16" fmla="*/ 21 w 123"/>
                                <a:gd name="T17" fmla="*/ 57 h 112"/>
                                <a:gd name="T18" fmla="*/ 31 w 123"/>
                                <a:gd name="T19" fmla="*/ 65 h 112"/>
                                <a:gd name="T20" fmla="*/ 40 w 123"/>
                                <a:gd name="T21" fmla="*/ 74 h 112"/>
                                <a:gd name="T22" fmla="*/ 42 w 123"/>
                                <a:gd name="T23" fmla="*/ 50 h 112"/>
                                <a:gd name="T24" fmla="*/ 53 w 123"/>
                                <a:gd name="T25" fmla="*/ 45 h 112"/>
                                <a:gd name="T26" fmla="*/ 70 w 123"/>
                                <a:gd name="T27" fmla="*/ 32 h 112"/>
                                <a:gd name="T28" fmla="*/ 81 w 123"/>
                                <a:gd name="T29" fmla="*/ 22 h 112"/>
                                <a:gd name="T30" fmla="*/ 84 w 123"/>
                                <a:gd name="T31" fmla="*/ 7 h 112"/>
                                <a:gd name="T32" fmla="*/ 97 w 123"/>
                                <a:gd name="T33" fmla="*/ 2 h 112"/>
                                <a:gd name="T34" fmla="*/ 111 w 123"/>
                                <a:gd name="T35" fmla="*/ 0 h 112"/>
                                <a:gd name="T36" fmla="*/ 123 w 123"/>
                                <a:gd name="T37" fmla="*/ 10 h 1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3"/>
                                <a:gd name="T58" fmla="*/ 0 h 112"/>
                                <a:gd name="T59" fmla="*/ 123 w 123"/>
                                <a:gd name="T60" fmla="*/ 112 h 1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3" h="112">
                                  <a:moveTo>
                                    <a:pt x="45" y="112"/>
                                  </a:moveTo>
                                  <a:lnTo>
                                    <a:pt x="31" y="104"/>
                                  </a:lnTo>
                                  <a:lnTo>
                                    <a:pt x="21" y="104"/>
                                  </a:lnTo>
                                  <a:lnTo>
                                    <a:pt x="10" y="95"/>
                                  </a:lnTo>
                                  <a:lnTo>
                                    <a:pt x="5" y="90"/>
                                  </a:lnTo>
                                  <a:lnTo>
                                    <a:pt x="0" y="75"/>
                                  </a:lnTo>
                                  <a:lnTo>
                                    <a:pt x="3" y="65"/>
                                  </a:lnTo>
                                  <a:lnTo>
                                    <a:pt x="10" y="59"/>
                                  </a:lnTo>
                                  <a:lnTo>
                                    <a:pt x="21" y="57"/>
                                  </a:lnTo>
                                  <a:lnTo>
                                    <a:pt x="31" y="65"/>
                                  </a:lnTo>
                                  <a:lnTo>
                                    <a:pt x="40" y="74"/>
                                  </a:lnTo>
                                  <a:lnTo>
                                    <a:pt x="42" y="50"/>
                                  </a:lnTo>
                                  <a:lnTo>
                                    <a:pt x="53" y="45"/>
                                  </a:lnTo>
                                  <a:lnTo>
                                    <a:pt x="70" y="32"/>
                                  </a:lnTo>
                                  <a:lnTo>
                                    <a:pt x="81" y="22"/>
                                  </a:lnTo>
                                  <a:lnTo>
                                    <a:pt x="84" y="7"/>
                                  </a:lnTo>
                                  <a:lnTo>
                                    <a:pt x="97" y="2"/>
                                  </a:lnTo>
                                  <a:lnTo>
                                    <a:pt x="111" y="0"/>
                                  </a:lnTo>
                                  <a:lnTo>
                                    <a:pt x="123" y="10"/>
                                  </a:lnTo>
                                </a:path>
                              </a:pathLst>
                            </a:custGeom>
                            <a:noFill/>
                            <a:ln w="19050">
                              <a:solidFill>
                                <a:srgbClr val="000000"/>
                              </a:solidFill>
                              <a:round/>
                              <a:headEnd/>
                              <a:tailEnd/>
                            </a:ln>
                          </p:spPr>
                          <p:txBody>
                            <a:bodyPr/>
                            <a:lstStyle/>
                            <a:p>
                              <a:endParaRPr lang="en-US"/>
                            </a:p>
                          </p:txBody>
                        </p:sp>
                        <p:sp>
                          <p:nvSpPr>
                            <p:cNvPr id="36036" name="Freeform 161"/>
                            <p:cNvSpPr>
                              <a:spLocks/>
                            </p:cNvSpPr>
                            <p:nvPr/>
                          </p:nvSpPr>
                          <p:spPr bwMode="auto">
                            <a:xfrm>
                              <a:off x="2235" y="1008"/>
                              <a:ext cx="126" cy="90"/>
                            </a:xfrm>
                            <a:custGeom>
                              <a:avLst/>
                              <a:gdLst>
                                <a:gd name="T0" fmla="*/ 0 w 126"/>
                                <a:gd name="T1" fmla="*/ 90 h 90"/>
                                <a:gd name="T2" fmla="*/ 25 w 126"/>
                                <a:gd name="T3" fmla="*/ 77 h 90"/>
                                <a:gd name="T4" fmla="*/ 46 w 126"/>
                                <a:gd name="T5" fmla="*/ 68 h 90"/>
                                <a:gd name="T6" fmla="*/ 71 w 126"/>
                                <a:gd name="T7" fmla="*/ 67 h 90"/>
                                <a:gd name="T8" fmla="*/ 73 w 126"/>
                                <a:gd name="T9" fmla="*/ 60 h 90"/>
                                <a:gd name="T10" fmla="*/ 71 w 126"/>
                                <a:gd name="T11" fmla="*/ 48 h 90"/>
                                <a:gd name="T12" fmla="*/ 83 w 126"/>
                                <a:gd name="T13" fmla="*/ 38 h 90"/>
                                <a:gd name="T14" fmla="*/ 105 w 126"/>
                                <a:gd name="T15" fmla="*/ 32 h 90"/>
                                <a:gd name="T16" fmla="*/ 103 w 126"/>
                                <a:gd name="T17" fmla="*/ 20 h 90"/>
                                <a:gd name="T18" fmla="*/ 105 w 126"/>
                                <a:gd name="T19" fmla="*/ 12 h 90"/>
                                <a:gd name="T20" fmla="*/ 113 w 126"/>
                                <a:gd name="T21" fmla="*/ 3 h 90"/>
                                <a:gd name="T22" fmla="*/ 126 w 126"/>
                                <a:gd name="T23" fmla="*/ 0 h 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90"/>
                                <a:gd name="T38" fmla="*/ 126 w 126"/>
                                <a:gd name="T39" fmla="*/ 90 h 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90">
                                  <a:moveTo>
                                    <a:pt x="0" y="90"/>
                                  </a:moveTo>
                                  <a:lnTo>
                                    <a:pt x="25" y="77"/>
                                  </a:lnTo>
                                  <a:lnTo>
                                    <a:pt x="46" y="68"/>
                                  </a:lnTo>
                                  <a:lnTo>
                                    <a:pt x="71" y="67"/>
                                  </a:lnTo>
                                  <a:lnTo>
                                    <a:pt x="73" y="60"/>
                                  </a:lnTo>
                                  <a:lnTo>
                                    <a:pt x="71" y="48"/>
                                  </a:lnTo>
                                  <a:lnTo>
                                    <a:pt x="83" y="38"/>
                                  </a:lnTo>
                                  <a:lnTo>
                                    <a:pt x="105" y="32"/>
                                  </a:lnTo>
                                  <a:lnTo>
                                    <a:pt x="103" y="20"/>
                                  </a:lnTo>
                                  <a:lnTo>
                                    <a:pt x="105" y="12"/>
                                  </a:lnTo>
                                  <a:lnTo>
                                    <a:pt x="113" y="3"/>
                                  </a:lnTo>
                                  <a:lnTo>
                                    <a:pt x="126" y="0"/>
                                  </a:lnTo>
                                </a:path>
                              </a:pathLst>
                            </a:custGeom>
                            <a:noFill/>
                            <a:ln w="19050">
                              <a:solidFill>
                                <a:srgbClr val="000000"/>
                              </a:solidFill>
                              <a:round/>
                              <a:headEnd/>
                              <a:tailEnd/>
                            </a:ln>
                          </p:spPr>
                          <p:txBody>
                            <a:bodyPr/>
                            <a:lstStyle/>
                            <a:p>
                              <a:endParaRPr lang="en-US"/>
                            </a:p>
                          </p:txBody>
                        </p:sp>
                        <p:sp>
                          <p:nvSpPr>
                            <p:cNvPr id="36037" name="Freeform 162"/>
                            <p:cNvSpPr>
                              <a:spLocks/>
                            </p:cNvSpPr>
                            <p:nvPr/>
                          </p:nvSpPr>
                          <p:spPr bwMode="auto">
                            <a:xfrm>
                              <a:off x="2265" y="1106"/>
                              <a:ext cx="20" cy="35"/>
                            </a:xfrm>
                            <a:custGeom>
                              <a:avLst/>
                              <a:gdLst>
                                <a:gd name="T0" fmla="*/ 20 w 20"/>
                                <a:gd name="T1" fmla="*/ 0 h 35"/>
                                <a:gd name="T2" fmla="*/ 9 w 20"/>
                                <a:gd name="T3" fmla="*/ 4 h 35"/>
                                <a:gd name="T4" fmla="*/ 2 w 20"/>
                                <a:gd name="T5" fmla="*/ 12 h 35"/>
                                <a:gd name="T6" fmla="*/ 0 w 20"/>
                                <a:gd name="T7" fmla="*/ 22 h 35"/>
                                <a:gd name="T8" fmla="*/ 6 w 20"/>
                                <a:gd name="T9" fmla="*/ 35 h 35"/>
                                <a:gd name="T10" fmla="*/ 0 60000 65536"/>
                                <a:gd name="T11" fmla="*/ 0 60000 65536"/>
                                <a:gd name="T12" fmla="*/ 0 60000 65536"/>
                                <a:gd name="T13" fmla="*/ 0 60000 65536"/>
                                <a:gd name="T14" fmla="*/ 0 60000 65536"/>
                                <a:gd name="T15" fmla="*/ 0 w 20"/>
                                <a:gd name="T16" fmla="*/ 0 h 35"/>
                                <a:gd name="T17" fmla="*/ 20 w 20"/>
                                <a:gd name="T18" fmla="*/ 35 h 35"/>
                              </a:gdLst>
                              <a:ahLst/>
                              <a:cxnLst>
                                <a:cxn ang="T10">
                                  <a:pos x="T0" y="T1"/>
                                </a:cxn>
                                <a:cxn ang="T11">
                                  <a:pos x="T2" y="T3"/>
                                </a:cxn>
                                <a:cxn ang="T12">
                                  <a:pos x="T4" y="T5"/>
                                </a:cxn>
                                <a:cxn ang="T13">
                                  <a:pos x="T6" y="T7"/>
                                </a:cxn>
                                <a:cxn ang="T14">
                                  <a:pos x="T8" y="T9"/>
                                </a:cxn>
                              </a:cxnLst>
                              <a:rect l="T15" t="T16" r="T17" b="T18"/>
                              <a:pathLst>
                                <a:path w="20" h="35">
                                  <a:moveTo>
                                    <a:pt x="20" y="0"/>
                                  </a:moveTo>
                                  <a:lnTo>
                                    <a:pt x="9" y="4"/>
                                  </a:lnTo>
                                  <a:lnTo>
                                    <a:pt x="2" y="12"/>
                                  </a:lnTo>
                                  <a:lnTo>
                                    <a:pt x="0" y="22"/>
                                  </a:lnTo>
                                  <a:lnTo>
                                    <a:pt x="6" y="35"/>
                                  </a:lnTo>
                                </a:path>
                              </a:pathLst>
                            </a:custGeom>
                            <a:noFill/>
                            <a:ln w="19050">
                              <a:solidFill>
                                <a:srgbClr val="000000"/>
                              </a:solidFill>
                              <a:round/>
                              <a:headEnd/>
                              <a:tailEnd/>
                            </a:ln>
                          </p:spPr>
                          <p:txBody>
                            <a:bodyPr/>
                            <a:lstStyle/>
                            <a:p>
                              <a:endParaRPr lang="en-US"/>
                            </a:p>
                          </p:txBody>
                        </p:sp>
                        <p:sp>
                          <p:nvSpPr>
                            <p:cNvPr id="36038" name="Freeform 163"/>
                            <p:cNvSpPr>
                              <a:spLocks/>
                            </p:cNvSpPr>
                            <p:nvPr/>
                          </p:nvSpPr>
                          <p:spPr bwMode="auto">
                            <a:xfrm>
                              <a:off x="2426" y="1061"/>
                              <a:ext cx="16" cy="57"/>
                            </a:xfrm>
                            <a:custGeom>
                              <a:avLst/>
                              <a:gdLst>
                                <a:gd name="T0" fmla="*/ 16 w 16"/>
                                <a:gd name="T1" fmla="*/ 0 h 57"/>
                                <a:gd name="T2" fmla="*/ 7 w 16"/>
                                <a:gd name="T3" fmla="*/ 10 h 57"/>
                                <a:gd name="T4" fmla="*/ 0 w 16"/>
                                <a:gd name="T5" fmla="*/ 25 h 57"/>
                                <a:gd name="T6" fmla="*/ 2 w 16"/>
                                <a:gd name="T7" fmla="*/ 40 h 57"/>
                                <a:gd name="T8" fmla="*/ 9 w 16"/>
                                <a:gd name="T9" fmla="*/ 57 h 57"/>
                                <a:gd name="T10" fmla="*/ 9 w 16"/>
                                <a:gd name="T11" fmla="*/ 55 h 57"/>
                                <a:gd name="T12" fmla="*/ 0 60000 65536"/>
                                <a:gd name="T13" fmla="*/ 0 60000 65536"/>
                                <a:gd name="T14" fmla="*/ 0 60000 65536"/>
                                <a:gd name="T15" fmla="*/ 0 60000 65536"/>
                                <a:gd name="T16" fmla="*/ 0 60000 65536"/>
                                <a:gd name="T17" fmla="*/ 0 60000 65536"/>
                                <a:gd name="T18" fmla="*/ 0 w 16"/>
                                <a:gd name="T19" fmla="*/ 0 h 57"/>
                                <a:gd name="T20" fmla="*/ 16 w 16"/>
                                <a:gd name="T21" fmla="*/ 57 h 57"/>
                              </a:gdLst>
                              <a:ahLst/>
                              <a:cxnLst>
                                <a:cxn ang="T12">
                                  <a:pos x="T0" y="T1"/>
                                </a:cxn>
                                <a:cxn ang="T13">
                                  <a:pos x="T2" y="T3"/>
                                </a:cxn>
                                <a:cxn ang="T14">
                                  <a:pos x="T4" y="T5"/>
                                </a:cxn>
                                <a:cxn ang="T15">
                                  <a:pos x="T6" y="T7"/>
                                </a:cxn>
                                <a:cxn ang="T16">
                                  <a:pos x="T8" y="T9"/>
                                </a:cxn>
                                <a:cxn ang="T17">
                                  <a:pos x="T10" y="T11"/>
                                </a:cxn>
                              </a:cxnLst>
                              <a:rect l="T18" t="T19" r="T20" b="T21"/>
                              <a:pathLst>
                                <a:path w="16" h="57">
                                  <a:moveTo>
                                    <a:pt x="16" y="0"/>
                                  </a:moveTo>
                                  <a:lnTo>
                                    <a:pt x="7" y="10"/>
                                  </a:lnTo>
                                  <a:lnTo>
                                    <a:pt x="0" y="25"/>
                                  </a:lnTo>
                                  <a:lnTo>
                                    <a:pt x="2" y="40"/>
                                  </a:lnTo>
                                  <a:lnTo>
                                    <a:pt x="9" y="57"/>
                                  </a:lnTo>
                                  <a:lnTo>
                                    <a:pt x="9" y="55"/>
                                  </a:lnTo>
                                </a:path>
                              </a:pathLst>
                            </a:custGeom>
                            <a:noFill/>
                            <a:ln w="19050">
                              <a:solidFill>
                                <a:srgbClr val="000000"/>
                              </a:solidFill>
                              <a:round/>
                              <a:headEnd/>
                              <a:tailEnd/>
                            </a:ln>
                          </p:spPr>
                          <p:txBody>
                            <a:bodyPr/>
                            <a:lstStyle/>
                            <a:p>
                              <a:endParaRPr lang="en-US"/>
                            </a:p>
                          </p:txBody>
                        </p:sp>
                        <p:sp>
                          <p:nvSpPr>
                            <p:cNvPr id="36039" name="Oval 164"/>
                            <p:cNvSpPr>
                              <a:spLocks noChangeArrowheads="1"/>
                            </p:cNvSpPr>
                            <p:nvPr/>
                          </p:nvSpPr>
                          <p:spPr bwMode="auto">
                            <a:xfrm>
                              <a:off x="2451" y="1080"/>
                              <a:ext cx="16" cy="23"/>
                            </a:xfrm>
                            <a:prstGeom prst="ellipse">
                              <a:avLst/>
                            </a:prstGeom>
                            <a:solidFill>
                              <a:srgbClr val="000000"/>
                            </a:solidFill>
                            <a:ln w="9525">
                              <a:noFill/>
                              <a:round/>
                              <a:headEnd/>
                              <a:tailEnd/>
                            </a:ln>
                          </p:spPr>
                          <p:txBody>
                            <a:bodyPr/>
                            <a:lstStyle/>
                            <a:p>
                              <a:endParaRPr lang="en-US"/>
                            </a:p>
                          </p:txBody>
                        </p:sp>
                      </p:grpSp>
                    </p:grpSp>
                    <p:grpSp>
                      <p:nvGrpSpPr>
                        <p:cNvPr id="36018" name="Group 165"/>
                        <p:cNvGrpSpPr>
                          <a:grpSpLocks/>
                        </p:cNvGrpSpPr>
                        <p:nvPr/>
                      </p:nvGrpSpPr>
                      <p:grpSpPr bwMode="auto">
                        <a:xfrm>
                          <a:off x="2422" y="1398"/>
                          <a:ext cx="498" cy="396"/>
                          <a:chOff x="2422" y="1398"/>
                          <a:chExt cx="498" cy="396"/>
                        </a:xfrm>
                      </p:grpSpPr>
                      <p:grpSp>
                        <p:nvGrpSpPr>
                          <p:cNvPr id="36019" name="Group 166"/>
                          <p:cNvGrpSpPr>
                            <a:grpSpLocks/>
                          </p:cNvGrpSpPr>
                          <p:nvPr/>
                        </p:nvGrpSpPr>
                        <p:grpSpPr bwMode="auto">
                          <a:xfrm>
                            <a:off x="2530" y="1401"/>
                            <a:ext cx="390" cy="393"/>
                            <a:chOff x="2530" y="1401"/>
                            <a:chExt cx="390" cy="393"/>
                          </a:xfrm>
                        </p:grpSpPr>
                        <p:grpSp>
                          <p:nvGrpSpPr>
                            <p:cNvPr id="36021" name="Group 167"/>
                            <p:cNvGrpSpPr>
                              <a:grpSpLocks/>
                            </p:cNvGrpSpPr>
                            <p:nvPr/>
                          </p:nvGrpSpPr>
                          <p:grpSpPr bwMode="auto">
                            <a:xfrm>
                              <a:off x="2740" y="1453"/>
                              <a:ext cx="180" cy="341"/>
                              <a:chOff x="2740" y="1453"/>
                              <a:chExt cx="180" cy="341"/>
                            </a:xfrm>
                          </p:grpSpPr>
                          <p:sp>
                            <p:nvSpPr>
                              <p:cNvPr id="36023" name="Freeform 168"/>
                              <p:cNvSpPr>
                                <a:spLocks/>
                              </p:cNvSpPr>
                              <p:nvPr/>
                            </p:nvSpPr>
                            <p:spPr bwMode="auto">
                              <a:xfrm>
                                <a:off x="2740" y="1453"/>
                                <a:ext cx="180" cy="341"/>
                              </a:xfrm>
                              <a:custGeom>
                                <a:avLst/>
                                <a:gdLst>
                                  <a:gd name="T0" fmla="*/ 0 w 180"/>
                                  <a:gd name="T1" fmla="*/ 241 h 341"/>
                                  <a:gd name="T2" fmla="*/ 5 w 180"/>
                                  <a:gd name="T3" fmla="*/ 275 h 341"/>
                                  <a:gd name="T4" fmla="*/ 14 w 180"/>
                                  <a:gd name="T5" fmla="*/ 306 h 341"/>
                                  <a:gd name="T6" fmla="*/ 42 w 180"/>
                                  <a:gd name="T7" fmla="*/ 341 h 341"/>
                                  <a:gd name="T8" fmla="*/ 64 w 180"/>
                                  <a:gd name="T9" fmla="*/ 326 h 341"/>
                                  <a:gd name="T10" fmla="*/ 106 w 180"/>
                                  <a:gd name="T11" fmla="*/ 326 h 341"/>
                                  <a:gd name="T12" fmla="*/ 127 w 180"/>
                                  <a:gd name="T13" fmla="*/ 299 h 341"/>
                                  <a:gd name="T14" fmla="*/ 122 w 180"/>
                                  <a:gd name="T15" fmla="*/ 263 h 341"/>
                                  <a:gd name="T16" fmla="*/ 143 w 180"/>
                                  <a:gd name="T17" fmla="*/ 276 h 341"/>
                                  <a:gd name="T18" fmla="*/ 180 w 180"/>
                                  <a:gd name="T19" fmla="*/ 225 h 341"/>
                                  <a:gd name="T20" fmla="*/ 175 w 180"/>
                                  <a:gd name="T21" fmla="*/ 200 h 341"/>
                                  <a:gd name="T22" fmla="*/ 173 w 180"/>
                                  <a:gd name="T23" fmla="*/ 180 h 341"/>
                                  <a:gd name="T24" fmla="*/ 175 w 180"/>
                                  <a:gd name="T25" fmla="*/ 165 h 341"/>
                                  <a:gd name="T26" fmla="*/ 180 w 180"/>
                                  <a:gd name="T27" fmla="*/ 138 h 341"/>
                                  <a:gd name="T28" fmla="*/ 155 w 180"/>
                                  <a:gd name="T29" fmla="*/ 105 h 341"/>
                                  <a:gd name="T30" fmla="*/ 170 w 180"/>
                                  <a:gd name="T31" fmla="*/ 95 h 341"/>
                                  <a:gd name="T32" fmla="*/ 173 w 180"/>
                                  <a:gd name="T33" fmla="*/ 66 h 341"/>
                                  <a:gd name="T34" fmla="*/ 170 w 180"/>
                                  <a:gd name="T35" fmla="*/ 31 h 341"/>
                                  <a:gd name="T36" fmla="*/ 161 w 180"/>
                                  <a:gd name="T37" fmla="*/ 5 h 341"/>
                                  <a:gd name="T38" fmla="*/ 134 w 180"/>
                                  <a:gd name="T39" fmla="*/ 0 h 341"/>
                                  <a:gd name="T40" fmla="*/ 87 w 180"/>
                                  <a:gd name="T41" fmla="*/ 0 h 341"/>
                                  <a:gd name="T42" fmla="*/ 81 w 180"/>
                                  <a:gd name="T43" fmla="*/ 20 h 341"/>
                                  <a:gd name="T44" fmla="*/ 74 w 180"/>
                                  <a:gd name="T45" fmla="*/ 55 h 341"/>
                                  <a:gd name="T46" fmla="*/ 80 w 180"/>
                                  <a:gd name="T47" fmla="*/ 76 h 341"/>
                                  <a:gd name="T48" fmla="*/ 95 w 180"/>
                                  <a:gd name="T49" fmla="*/ 110 h 341"/>
                                  <a:gd name="T50" fmla="*/ 0 w 180"/>
                                  <a:gd name="T51" fmla="*/ 241 h 3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0"/>
                                  <a:gd name="T79" fmla="*/ 0 h 341"/>
                                  <a:gd name="T80" fmla="*/ 180 w 180"/>
                                  <a:gd name="T81" fmla="*/ 341 h 3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0" h="341">
                                    <a:moveTo>
                                      <a:pt x="0" y="241"/>
                                    </a:moveTo>
                                    <a:lnTo>
                                      <a:pt x="5" y="275"/>
                                    </a:lnTo>
                                    <a:lnTo>
                                      <a:pt x="14" y="306"/>
                                    </a:lnTo>
                                    <a:lnTo>
                                      <a:pt x="42" y="341"/>
                                    </a:lnTo>
                                    <a:lnTo>
                                      <a:pt x="64" y="326"/>
                                    </a:lnTo>
                                    <a:lnTo>
                                      <a:pt x="106" y="326"/>
                                    </a:lnTo>
                                    <a:lnTo>
                                      <a:pt x="127" y="299"/>
                                    </a:lnTo>
                                    <a:lnTo>
                                      <a:pt x="122" y="263"/>
                                    </a:lnTo>
                                    <a:lnTo>
                                      <a:pt x="143" y="276"/>
                                    </a:lnTo>
                                    <a:lnTo>
                                      <a:pt x="180" y="225"/>
                                    </a:lnTo>
                                    <a:lnTo>
                                      <a:pt x="175" y="200"/>
                                    </a:lnTo>
                                    <a:lnTo>
                                      <a:pt x="173" y="180"/>
                                    </a:lnTo>
                                    <a:lnTo>
                                      <a:pt x="175" y="165"/>
                                    </a:lnTo>
                                    <a:lnTo>
                                      <a:pt x="180" y="138"/>
                                    </a:lnTo>
                                    <a:lnTo>
                                      <a:pt x="155" y="105"/>
                                    </a:lnTo>
                                    <a:lnTo>
                                      <a:pt x="170" y="95"/>
                                    </a:lnTo>
                                    <a:lnTo>
                                      <a:pt x="173" y="66"/>
                                    </a:lnTo>
                                    <a:lnTo>
                                      <a:pt x="170" y="31"/>
                                    </a:lnTo>
                                    <a:lnTo>
                                      <a:pt x="161" y="5"/>
                                    </a:lnTo>
                                    <a:lnTo>
                                      <a:pt x="134" y="0"/>
                                    </a:lnTo>
                                    <a:lnTo>
                                      <a:pt x="87" y="0"/>
                                    </a:lnTo>
                                    <a:lnTo>
                                      <a:pt x="81" y="20"/>
                                    </a:lnTo>
                                    <a:lnTo>
                                      <a:pt x="74" y="55"/>
                                    </a:lnTo>
                                    <a:lnTo>
                                      <a:pt x="80" y="76"/>
                                    </a:lnTo>
                                    <a:lnTo>
                                      <a:pt x="95" y="110"/>
                                    </a:lnTo>
                                    <a:lnTo>
                                      <a:pt x="0" y="241"/>
                                    </a:lnTo>
                                    <a:close/>
                                  </a:path>
                                </a:pathLst>
                              </a:custGeom>
                              <a:solidFill>
                                <a:srgbClr val="9F7F5F"/>
                              </a:solidFill>
                              <a:ln w="19050">
                                <a:solidFill>
                                  <a:srgbClr val="000000"/>
                                </a:solidFill>
                                <a:round/>
                                <a:headEnd/>
                                <a:tailEnd/>
                              </a:ln>
                            </p:spPr>
                            <p:txBody>
                              <a:bodyPr/>
                              <a:lstStyle/>
                              <a:p>
                                <a:endParaRPr lang="en-US"/>
                              </a:p>
                            </p:txBody>
                          </p:sp>
                          <p:grpSp>
                            <p:nvGrpSpPr>
                              <p:cNvPr id="36024" name="Group 169"/>
                              <p:cNvGrpSpPr>
                                <a:grpSpLocks/>
                              </p:cNvGrpSpPr>
                              <p:nvPr/>
                            </p:nvGrpSpPr>
                            <p:grpSpPr bwMode="auto">
                              <a:xfrm>
                                <a:off x="2821" y="1456"/>
                                <a:ext cx="80" cy="303"/>
                                <a:chOff x="2821" y="1456"/>
                                <a:chExt cx="80" cy="303"/>
                              </a:xfrm>
                            </p:grpSpPr>
                            <p:sp>
                              <p:nvSpPr>
                                <p:cNvPr id="36025" name="Freeform 170"/>
                                <p:cNvSpPr>
                                  <a:spLocks/>
                                </p:cNvSpPr>
                                <p:nvPr/>
                              </p:nvSpPr>
                              <p:spPr bwMode="auto">
                                <a:xfrm>
                                  <a:off x="2872" y="1456"/>
                                  <a:ext cx="20" cy="72"/>
                                </a:xfrm>
                                <a:custGeom>
                                  <a:avLst/>
                                  <a:gdLst>
                                    <a:gd name="T0" fmla="*/ 0 w 20"/>
                                    <a:gd name="T1" fmla="*/ 0 h 72"/>
                                    <a:gd name="T2" fmla="*/ 20 w 20"/>
                                    <a:gd name="T3" fmla="*/ 45 h 72"/>
                                    <a:gd name="T4" fmla="*/ 18 w 20"/>
                                    <a:gd name="T5" fmla="*/ 72 h 72"/>
                                    <a:gd name="T6" fmla="*/ 0 60000 65536"/>
                                    <a:gd name="T7" fmla="*/ 0 60000 65536"/>
                                    <a:gd name="T8" fmla="*/ 0 60000 65536"/>
                                    <a:gd name="T9" fmla="*/ 0 w 20"/>
                                    <a:gd name="T10" fmla="*/ 0 h 72"/>
                                    <a:gd name="T11" fmla="*/ 20 w 20"/>
                                    <a:gd name="T12" fmla="*/ 72 h 72"/>
                                  </a:gdLst>
                                  <a:ahLst/>
                                  <a:cxnLst>
                                    <a:cxn ang="T6">
                                      <a:pos x="T0" y="T1"/>
                                    </a:cxn>
                                    <a:cxn ang="T7">
                                      <a:pos x="T2" y="T3"/>
                                    </a:cxn>
                                    <a:cxn ang="T8">
                                      <a:pos x="T4" y="T5"/>
                                    </a:cxn>
                                  </a:cxnLst>
                                  <a:rect l="T9" t="T10" r="T11" b="T12"/>
                                  <a:pathLst>
                                    <a:path w="20" h="72">
                                      <a:moveTo>
                                        <a:pt x="0" y="0"/>
                                      </a:moveTo>
                                      <a:lnTo>
                                        <a:pt x="20" y="45"/>
                                      </a:lnTo>
                                      <a:lnTo>
                                        <a:pt x="18" y="72"/>
                                      </a:lnTo>
                                    </a:path>
                                  </a:pathLst>
                                </a:custGeom>
                                <a:noFill/>
                                <a:ln w="19050">
                                  <a:solidFill>
                                    <a:srgbClr val="000000"/>
                                  </a:solidFill>
                                  <a:round/>
                                  <a:headEnd/>
                                  <a:tailEnd/>
                                </a:ln>
                              </p:spPr>
                              <p:txBody>
                                <a:bodyPr/>
                                <a:lstStyle/>
                                <a:p>
                                  <a:endParaRPr lang="en-US"/>
                                </a:p>
                              </p:txBody>
                            </p:sp>
                            <p:sp>
                              <p:nvSpPr>
                                <p:cNvPr id="36026" name="Line 171"/>
                                <p:cNvSpPr>
                                  <a:spLocks noChangeShapeType="1"/>
                                </p:cNvSpPr>
                                <p:nvPr/>
                              </p:nvSpPr>
                              <p:spPr bwMode="auto">
                                <a:xfrm>
                                  <a:off x="2832" y="1548"/>
                                  <a:ext cx="56" cy="10"/>
                                </a:xfrm>
                                <a:prstGeom prst="line">
                                  <a:avLst/>
                                </a:prstGeom>
                                <a:noFill/>
                                <a:ln w="19050">
                                  <a:solidFill>
                                    <a:srgbClr val="000000"/>
                                  </a:solidFill>
                                  <a:round/>
                                  <a:headEnd/>
                                  <a:tailEnd/>
                                </a:ln>
                              </p:spPr>
                              <p:txBody>
                                <a:bodyPr/>
                                <a:lstStyle/>
                                <a:p>
                                  <a:endParaRPr lang="en-US"/>
                                </a:p>
                              </p:txBody>
                            </p:sp>
                            <p:sp>
                              <p:nvSpPr>
                                <p:cNvPr id="36027" name="Freeform 172"/>
                                <p:cNvSpPr>
                                  <a:spLocks/>
                                </p:cNvSpPr>
                                <p:nvPr/>
                              </p:nvSpPr>
                              <p:spPr bwMode="auto">
                                <a:xfrm>
                                  <a:off x="2842" y="1569"/>
                                  <a:ext cx="53" cy="25"/>
                                </a:xfrm>
                                <a:custGeom>
                                  <a:avLst/>
                                  <a:gdLst>
                                    <a:gd name="T0" fmla="*/ 53 w 53"/>
                                    <a:gd name="T1" fmla="*/ 5 h 25"/>
                                    <a:gd name="T2" fmla="*/ 27 w 53"/>
                                    <a:gd name="T3" fmla="*/ 0 h 25"/>
                                    <a:gd name="T4" fmla="*/ 0 w 53"/>
                                    <a:gd name="T5" fmla="*/ 25 h 25"/>
                                    <a:gd name="T6" fmla="*/ 0 60000 65536"/>
                                    <a:gd name="T7" fmla="*/ 0 60000 65536"/>
                                    <a:gd name="T8" fmla="*/ 0 60000 65536"/>
                                    <a:gd name="T9" fmla="*/ 0 w 53"/>
                                    <a:gd name="T10" fmla="*/ 0 h 25"/>
                                    <a:gd name="T11" fmla="*/ 53 w 53"/>
                                    <a:gd name="T12" fmla="*/ 25 h 25"/>
                                  </a:gdLst>
                                  <a:ahLst/>
                                  <a:cxnLst>
                                    <a:cxn ang="T6">
                                      <a:pos x="T0" y="T1"/>
                                    </a:cxn>
                                    <a:cxn ang="T7">
                                      <a:pos x="T2" y="T3"/>
                                    </a:cxn>
                                    <a:cxn ang="T8">
                                      <a:pos x="T4" y="T5"/>
                                    </a:cxn>
                                  </a:cxnLst>
                                  <a:rect l="T9" t="T10" r="T11" b="T12"/>
                                  <a:pathLst>
                                    <a:path w="53" h="25">
                                      <a:moveTo>
                                        <a:pt x="53" y="5"/>
                                      </a:moveTo>
                                      <a:lnTo>
                                        <a:pt x="27" y="0"/>
                                      </a:lnTo>
                                      <a:lnTo>
                                        <a:pt x="0" y="25"/>
                                      </a:lnTo>
                                    </a:path>
                                  </a:pathLst>
                                </a:custGeom>
                                <a:noFill/>
                                <a:ln w="19050">
                                  <a:solidFill>
                                    <a:srgbClr val="000000"/>
                                  </a:solidFill>
                                  <a:round/>
                                  <a:headEnd/>
                                  <a:tailEnd/>
                                </a:ln>
                              </p:spPr>
                              <p:txBody>
                                <a:bodyPr/>
                                <a:lstStyle/>
                                <a:p>
                                  <a:endParaRPr lang="en-US"/>
                                </a:p>
                              </p:txBody>
                            </p:sp>
                            <p:sp>
                              <p:nvSpPr>
                                <p:cNvPr id="36028" name="Line 173"/>
                                <p:cNvSpPr>
                                  <a:spLocks noChangeShapeType="1"/>
                                </p:cNvSpPr>
                                <p:nvPr/>
                              </p:nvSpPr>
                              <p:spPr bwMode="auto">
                                <a:xfrm flipH="1">
                                  <a:off x="2876" y="1629"/>
                                  <a:ext cx="25" cy="55"/>
                                </a:xfrm>
                                <a:prstGeom prst="line">
                                  <a:avLst/>
                                </a:prstGeom>
                                <a:noFill/>
                                <a:ln w="19050">
                                  <a:solidFill>
                                    <a:srgbClr val="000000"/>
                                  </a:solidFill>
                                  <a:round/>
                                  <a:headEnd/>
                                  <a:tailEnd/>
                                </a:ln>
                              </p:spPr>
                              <p:txBody>
                                <a:bodyPr/>
                                <a:lstStyle/>
                                <a:p>
                                  <a:endParaRPr lang="en-US"/>
                                </a:p>
                              </p:txBody>
                            </p:sp>
                            <p:sp>
                              <p:nvSpPr>
                                <p:cNvPr id="36029" name="Line 174"/>
                                <p:cNvSpPr>
                                  <a:spLocks noChangeShapeType="1"/>
                                </p:cNvSpPr>
                                <p:nvPr/>
                              </p:nvSpPr>
                              <p:spPr bwMode="auto">
                                <a:xfrm flipH="1">
                                  <a:off x="2821" y="1719"/>
                                  <a:ext cx="27" cy="40"/>
                                </a:xfrm>
                                <a:prstGeom prst="line">
                                  <a:avLst/>
                                </a:prstGeom>
                                <a:noFill/>
                                <a:ln w="19050">
                                  <a:solidFill>
                                    <a:srgbClr val="000000"/>
                                  </a:solidFill>
                                  <a:round/>
                                  <a:headEnd/>
                                  <a:tailEnd/>
                                </a:ln>
                              </p:spPr>
                              <p:txBody>
                                <a:bodyPr/>
                                <a:lstStyle/>
                                <a:p>
                                  <a:endParaRPr lang="en-US"/>
                                </a:p>
                              </p:txBody>
                            </p:sp>
                          </p:grpSp>
                        </p:grpSp>
                        <p:sp>
                          <p:nvSpPr>
                            <p:cNvPr id="36022" name="Freeform 175"/>
                            <p:cNvSpPr>
                              <a:spLocks/>
                            </p:cNvSpPr>
                            <p:nvPr/>
                          </p:nvSpPr>
                          <p:spPr bwMode="auto">
                            <a:xfrm>
                              <a:off x="2530" y="1401"/>
                              <a:ext cx="325" cy="227"/>
                            </a:xfrm>
                            <a:custGeom>
                              <a:avLst/>
                              <a:gdLst>
                                <a:gd name="T0" fmla="*/ 0 w 325"/>
                                <a:gd name="T1" fmla="*/ 0 h 227"/>
                                <a:gd name="T2" fmla="*/ 71 w 325"/>
                                <a:gd name="T3" fmla="*/ 20 h 227"/>
                                <a:gd name="T4" fmla="*/ 122 w 325"/>
                                <a:gd name="T5" fmla="*/ 50 h 227"/>
                                <a:gd name="T6" fmla="*/ 134 w 325"/>
                                <a:gd name="T7" fmla="*/ 70 h 227"/>
                                <a:gd name="T8" fmla="*/ 141 w 325"/>
                                <a:gd name="T9" fmla="*/ 92 h 227"/>
                                <a:gd name="T10" fmla="*/ 164 w 325"/>
                                <a:gd name="T11" fmla="*/ 88 h 227"/>
                                <a:gd name="T12" fmla="*/ 187 w 325"/>
                                <a:gd name="T13" fmla="*/ 90 h 227"/>
                                <a:gd name="T14" fmla="*/ 252 w 325"/>
                                <a:gd name="T15" fmla="*/ 120 h 227"/>
                                <a:gd name="T16" fmla="*/ 263 w 325"/>
                                <a:gd name="T17" fmla="*/ 112 h 227"/>
                                <a:gd name="T18" fmla="*/ 279 w 325"/>
                                <a:gd name="T19" fmla="*/ 145 h 227"/>
                                <a:gd name="T20" fmla="*/ 302 w 325"/>
                                <a:gd name="T21" fmla="*/ 152 h 227"/>
                                <a:gd name="T22" fmla="*/ 325 w 325"/>
                                <a:gd name="T23" fmla="*/ 142 h 227"/>
                                <a:gd name="T24" fmla="*/ 321 w 325"/>
                                <a:gd name="T25" fmla="*/ 193 h 227"/>
                                <a:gd name="T26" fmla="*/ 284 w 325"/>
                                <a:gd name="T27" fmla="*/ 227 h 227"/>
                                <a:gd name="T28" fmla="*/ 164 w 325"/>
                                <a:gd name="T29" fmla="*/ 178 h 227"/>
                                <a:gd name="T30" fmla="*/ 30 w 325"/>
                                <a:gd name="T31" fmla="*/ 82 h 227"/>
                                <a:gd name="T32" fmla="*/ 0 w 325"/>
                                <a:gd name="T33" fmla="*/ 0 h 2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5"/>
                                <a:gd name="T52" fmla="*/ 0 h 227"/>
                                <a:gd name="T53" fmla="*/ 325 w 325"/>
                                <a:gd name="T54" fmla="*/ 227 h 2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5" h="227">
                                  <a:moveTo>
                                    <a:pt x="0" y="0"/>
                                  </a:moveTo>
                                  <a:lnTo>
                                    <a:pt x="71" y="20"/>
                                  </a:lnTo>
                                  <a:lnTo>
                                    <a:pt x="122" y="50"/>
                                  </a:lnTo>
                                  <a:lnTo>
                                    <a:pt x="134" y="70"/>
                                  </a:lnTo>
                                  <a:lnTo>
                                    <a:pt x="141" y="92"/>
                                  </a:lnTo>
                                  <a:lnTo>
                                    <a:pt x="164" y="88"/>
                                  </a:lnTo>
                                  <a:lnTo>
                                    <a:pt x="187" y="90"/>
                                  </a:lnTo>
                                  <a:lnTo>
                                    <a:pt x="252" y="120"/>
                                  </a:lnTo>
                                  <a:lnTo>
                                    <a:pt x="263" y="112"/>
                                  </a:lnTo>
                                  <a:lnTo>
                                    <a:pt x="279" y="145"/>
                                  </a:lnTo>
                                  <a:lnTo>
                                    <a:pt x="302" y="152"/>
                                  </a:lnTo>
                                  <a:lnTo>
                                    <a:pt x="325" y="142"/>
                                  </a:lnTo>
                                  <a:lnTo>
                                    <a:pt x="321" y="193"/>
                                  </a:lnTo>
                                  <a:lnTo>
                                    <a:pt x="284" y="227"/>
                                  </a:lnTo>
                                  <a:lnTo>
                                    <a:pt x="164" y="178"/>
                                  </a:lnTo>
                                  <a:lnTo>
                                    <a:pt x="30" y="82"/>
                                  </a:lnTo>
                                  <a:lnTo>
                                    <a:pt x="0" y="0"/>
                                  </a:lnTo>
                                  <a:close/>
                                </a:path>
                              </a:pathLst>
                            </a:custGeom>
                            <a:solidFill>
                              <a:srgbClr val="7F7F9F"/>
                            </a:solidFill>
                            <a:ln w="19050">
                              <a:solidFill>
                                <a:srgbClr val="000000"/>
                              </a:solidFill>
                              <a:round/>
                              <a:headEnd/>
                              <a:tailEnd/>
                            </a:ln>
                          </p:spPr>
                          <p:txBody>
                            <a:bodyPr/>
                            <a:lstStyle/>
                            <a:p>
                              <a:endParaRPr lang="en-US"/>
                            </a:p>
                          </p:txBody>
                        </p:sp>
                      </p:grpSp>
                      <p:sp>
                        <p:nvSpPr>
                          <p:cNvPr id="36020" name="Freeform 176"/>
                          <p:cNvSpPr>
                            <a:spLocks/>
                          </p:cNvSpPr>
                          <p:nvPr/>
                        </p:nvSpPr>
                        <p:spPr bwMode="auto">
                          <a:xfrm>
                            <a:off x="2422" y="1398"/>
                            <a:ext cx="417" cy="345"/>
                          </a:xfrm>
                          <a:custGeom>
                            <a:avLst/>
                            <a:gdLst>
                              <a:gd name="T0" fmla="*/ 0 w 417"/>
                              <a:gd name="T1" fmla="*/ 63 h 345"/>
                              <a:gd name="T2" fmla="*/ 53 w 417"/>
                              <a:gd name="T3" fmla="*/ 26 h 345"/>
                              <a:gd name="T4" fmla="*/ 133 w 417"/>
                              <a:gd name="T5" fmla="*/ 0 h 345"/>
                              <a:gd name="T6" fmla="*/ 143 w 417"/>
                              <a:gd name="T7" fmla="*/ 11 h 345"/>
                              <a:gd name="T8" fmla="*/ 142 w 417"/>
                              <a:gd name="T9" fmla="*/ 23 h 345"/>
                              <a:gd name="T10" fmla="*/ 170 w 417"/>
                              <a:gd name="T11" fmla="*/ 43 h 345"/>
                              <a:gd name="T12" fmla="*/ 180 w 417"/>
                              <a:gd name="T13" fmla="*/ 60 h 345"/>
                              <a:gd name="T14" fmla="*/ 207 w 417"/>
                              <a:gd name="T15" fmla="*/ 108 h 345"/>
                              <a:gd name="T16" fmla="*/ 248 w 417"/>
                              <a:gd name="T17" fmla="*/ 118 h 345"/>
                              <a:gd name="T18" fmla="*/ 290 w 417"/>
                              <a:gd name="T19" fmla="*/ 148 h 345"/>
                              <a:gd name="T20" fmla="*/ 339 w 417"/>
                              <a:gd name="T21" fmla="*/ 195 h 345"/>
                              <a:gd name="T22" fmla="*/ 394 w 417"/>
                              <a:gd name="T23" fmla="*/ 218 h 345"/>
                              <a:gd name="T24" fmla="*/ 417 w 417"/>
                              <a:gd name="T25" fmla="*/ 226 h 345"/>
                              <a:gd name="T26" fmla="*/ 392 w 417"/>
                              <a:gd name="T27" fmla="*/ 248 h 345"/>
                              <a:gd name="T28" fmla="*/ 364 w 417"/>
                              <a:gd name="T29" fmla="*/ 261 h 345"/>
                              <a:gd name="T30" fmla="*/ 355 w 417"/>
                              <a:gd name="T31" fmla="*/ 273 h 345"/>
                              <a:gd name="T32" fmla="*/ 345 w 417"/>
                              <a:gd name="T33" fmla="*/ 295 h 345"/>
                              <a:gd name="T34" fmla="*/ 325 w 417"/>
                              <a:gd name="T35" fmla="*/ 318 h 345"/>
                              <a:gd name="T36" fmla="*/ 299 w 417"/>
                              <a:gd name="T37" fmla="*/ 345 h 345"/>
                              <a:gd name="T38" fmla="*/ 276 w 417"/>
                              <a:gd name="T39" fmla="*/ 311 h 345"/>
                              <a:gd name="T40" fmla="*/ 242 w 417"/>
                              <a:gd name="T41" fmla="*/ 255 h 345"/>
                              <a:gd name="T42" fmla="*/ 228 w 417"/>
                              <a:gd name="T43" fmla="*/ 238 h 345"/>
                              <a:gd name="T44" fmla="*/ 203 w 417"/>
                              <a:gd name="T45" fmla="*/ 221 h 345"/>
                              <a:gd name="T46" fmla="*/ 202 w 417"/>
                              <a:gd name="T47" fmla="*/ 206 h 345"/>
                              <a:gd name="T48" fmla="*/ 198 w 417"/>
                              <a:gd name="T49" fmla="*/ 181 h 345"/>
                              <a:gd name="T50" fmla="*/ 179 w 417"/>
                              <a:gd name="T51" fmla="*/ 168 h 345"/>
                              <a:gd name="T52" fmla="*/ 150 w 417"/>
                              <a:gd name="T53" fmla="*/ 145 h 345"/>
                              <a:gd name="T54" fmla="*/ 113 w 417"/>
                              <a:gd name="T55" fmla="*/ 135 h 345"/>
                              <a:gd name="T56" fmla="*/ 90 w 417"/>
                              <a:gd name="T57" fmla="*/ 133 h 345"/>
                              <a:gd name="T58" fmla="*/ 66 w 417"/>
                              <a:gd name="T59" fmla="*/ 135 h 345"/>
                              <a:gd name="T60" fmla="*/ 46 w 417"/>
                              <a:gd name="T61" fmla="*/ 133 h 345"/>
                              <a:gd name="T62" fmla="*/ 25 w 417"/>
                              <a:gd name="T63" fmla="*/ 125 h 345"/>
                              <a:gd name="T64" fmla="*/ 15 w 417"/>
                              <a:gd name="T65" fmla="*/ 113 h 345"/>
                              <a:gd name="T66" fmla="*/ 4 w 417"/>
                              <a:gd name="T67" fmla="*/ 85 h 345"/>
                              <a:gd name="T68" fmla="*/ 0 w 417"/>
                              <a:gd name="T69" fmla="*/ 63 h 3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17"/>
                              <a:gd name="T106" fmla="*/ 0 h 345"/>
                              <a:gd name="T107" fmla="*/ 417 w 417"/>
                              <a:gd name="T108" fmla="*/ 345 h 34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17" h="345">
                                <a:moveTo>
                                  <a:pt x="0" y="63"/>
                                </a:moveTo>
                                <a:lnTo>
                                  <a:pt x="53" y="26"/>
                                </a:lnTo>
                                <a:lnTo>
                                  <a:pt x="133" y="0"/>
                                </a:lnTo>
                                <a:lnTo>
                                  <a:pt x="143" y="11"/>
                                </a:lnTo>
                                <a:lnTo>
                                  <a:pt x="142" y="23"/>
                                </a:lnTo>
                                <a:lnTo>
                                  <a:pt x="170" y="43"/>
                                </a:lnTo>
                                <a:lnTo>
                                  <a:pt x="180" y="60"/>
                                </a:lnTo>
                                <a:lnTo>
                                  <a:pt x="207" y="108"/>
                                </a:lnTo>
                                <a:lnTo>
                                  <a:pt x="248" y="118"/>
                                </a:lnTo>
                                <a:lnTo>
                                  <a:pt x="290" y="148"/>
                                </a:lnTo>
                                <a:lnTo>
                                  <a:pt x="339" y="195"/>
                                </a:lnTo>
                                <a:lnTo>
                                  <a:pt x="394" y="218"/>
                                </a:lnTo>
                                <a:lnTo>
                                  <a:pt x="417" y="226"/>
                                </a:lnTo>
                                <a:lnTo>
                                  <a:pt x="392" y="248"/>
                                </a:lnTo>
                                <a:lnTo>
                                  <a:pt x="364" y="261"/>
                                </a:lnTo>
                                <a:lnTo>
                                  <a:pt x="355" y="273"/>
                                </a:lnTo>
                                <a:lnTo>
                                  <a:pt x="345" y="295"/>
                                </a:lnTo>
                                <a:lnTo>
                                  <a:pt x="325" y="318"/>
                                </a:lnTo>
                                <a:lnTo>
                                  <a:pt x="299" y="345"/>
                                </a:lnTo>
                                <a:lnTo>
                                  <a:pt x="276" y="311"/>
                                </a:lnTo>
                                <a:lnTo>
                                  <a:pt x="242" y="255"/>
                                </a:lnTo>
                                <a:lnTo>
                                  <a:pt x="228" y="238"/>
                                </a:lnTo>
                                <a:lnTo>
                                  <a:pt x="203" y="221"/>
                                </a:lnTo>
                                <a:lnTo>
                                  <a:pt x="202" y="206"/>
                                </a:lnTo>
                                <a:lnTo>
                                  <a:pt x="198" y="181"/>
                                </a:lnTo>
                                <a:lnTo>
                                  <a:pt x="179" y="168"/>
                                </a:lnTo>
                                <a:lnTo>
                                  <a:pt x="150" y="145"/>
                                </a:lnTo>
                                <a:lnTo>
                                  <a:pt x="113" y="135"/>
                                </a:lnTo>
                                <a:lnTo>
                                  <a:pt x="90" y="133"/>
                                </a:lnTo>
                                <a:lnTo>
                                  <a:pt x="66" y="135"/>
                                </a:lnTo>
                                <a:lnTo>
                                  <a:pt x="46" y="133"/>
                                </a:lnTo>
                                <a:lnTo>
                                  <a:pt x="25" y="125"/>
                                </a:lnTo>
                                <a:lnTo>
                                  <a:pt x="15" y="113"/>
                                </a:lnTo>
                                <a:lnTo>
                                  <a:pt x="4" y="85"/>
                                </a:lnTo>
                                <a:lnTo>
                                  <a:pt x="0" y="63"/>
                                </a:lnTo>
                                <a:close/>
                              </a:path>
                            </a:pathLst>
                          </a:custGeom>
                          <a:solidFill>
                            <a:srgbClr val="9F9FBF"/>
                          </a:solidFill>
                          <a:ln w="19050">
                            <a:solidFill>
                              <a:srgbClr val="000000"/>
                            </a:solidFill>
                            <a:round/>
                            <a:headEnd/>
                            <a:tailEnd/>
                          </a:ln>
                        </p:spPr>
                        <p:txBody>
                          <a:bodyPr/>
                          <a:lstStyle/>
                          <a:p>
                            <a:endParaRPr lang="en-US"/>
                          </a:p>
                        </p:txBody>
                      </p:sp>
                    </p:grpSp>
                  </p:grpSp>
                  <p:grpSp>
                    <p:nvGrpSpPr>
                      <p:cNvPr id="36014" name="Group 177"/>
                      <p:cNvGrpSpPr>
                        <a:grpSpLocks/>
                      </p:cNvGrpSpPr>
                      <p:nvPr/>
                    </p:nvGrpSpPr>
                    <p:grpSpPr bwMode="auto">
                      <a:xfrm>
                        <a:off x="2352" y="1226"/>
                        <a:ext cx="226" cy="240"/>
                        <a:chOff x="2352" y="1226"/>
                        <a:chExt cx="226" cy="240"/>
                      </a:xfrm>
                    </p:grpSpPr>
                    <p:sp>
                      <p:nvSpPr>
                        <p:cNvPr id="36015" name="Freeform 178"/>
                        <p:cNvSpPr>
                          <a:spLocks/>
                        </p:cNvSpPr>
                        <p:nvPr/>
                      </p:nvSpPr>
                      <p:spPr bwMode="auto">
                        <a:xfrm>
                          <a:off x="2352" y="1226"/>
                          <a:ext cx="226" cy="240"/>
                        </a:xfrm>
                        <a:custGeom>
                          <a:avLst/>
                          <a:gdLst>
                            <a:gd name="T0" fmla="*/ 18 w 226"/>
                            <a:gd name="T1" fmla="*/ 0 h 240"/>
                            <a:gd name="T2" fmla="*/ 81 w 226"/>
                            <a:gd name="T3" fmla="*/ 8 h 240"/>
                            <a:gd name="T4" fmla="*/ 97 w 226"/>
                            <a:gd name="T5" fmla="*/ 15 h 240"/>
                            <a:gd name="T6" fmla="*/ 125 w 226"/>
                            <a:gd name="T7" fmla="*/ 10 h 240"/>
                            <a:gd name="T8" fmla="*/ 130 w 226"/>
                            <a:gd name="T9" fmla="*/ 48 h 240"/>
                            <a:gd name="T10" fmla="*/ 148 w 226"/>
                            <a:gd name="T11" fmla="*/ 45 h 240"/>
                            <a:gd name="T12" fmla="*/ 173 w 226"/>
                            <a:gd name="T13" fmla="*/ 47 h 240"/>
                            <a:gd name="T14" fmla="*/ 208 w 226"/>
                            <a:gd name="T15" fmla="*/ 55 h 240"/>
                            <a:gd name="T16" fmla="*/ 226 w 226"/>
                            <a:gd name="T17" fmla="*/ 63 h 240"/>
                            <a:gd name="T18" fmla="*/ 212 w 226"/>
                            <a:gd name="T19" fmla="*/ 112 h 240"/>
                            <a:gd name="T20" fmla="*/ 155 w 226"/>
                            <a:gd name="T21" fmla="*/ 118 h 240"/>
                            <a:gd name="T22" fmla="*/ 139 w 226"/>
                            <a:gd name="T23" fmla="*/ 137 h 240"/>
                            <a:gd name="T24" fmla="*/ 220 w 226"/>
                            <a:gd name="T25" fmla="*/ 173 h 240"/>
                            <a:gd name="T26" fmla="*/ 203 w 226"/>
                            <a:gd name="T27" fmla="*/ 203 h 240"/>
                            <a:gd name="T28" fmla="*/ 168 w 226"/>
                            <a:gd name="T29" fmla="*/ 218 h 240"/>
                            <a:gd name="T30" fmla="*/ 139 w 226"/>
                            <a:gd name="T31" fmla="*/ 212 h 240"/>
                            <a:gd name="T32" fmla="*/ 118 w 226"/>
                            <a:gd name="T33" fmla="*/ 228 h 240"/>
                            <a:gd name="T34" fmla="*/ 78 w 226"/>
                            <a:gd name="T35" fmla="*/ 238 h 240"/>
                            <a:gd name="T36" fmla="*/ 44 w 226"/>
                            <a:gd name="T37" fmla="*/ 240 h 240"/>
                            <a:gd name="T38" fmla="*/ 53 w 226"/>
                            <a:gd name="T39" fmla="*/ 205 h 240"/>
                            <a:gd name="T40" fmla="*/ 28 w 226"/>
                            <a:gd name="T41" fmla="*/ 163 h 240"/>
                            <a:gd name="T42" fmla="*/ 9 w 226"/>
                            <a:gd name="T43" fmla="*/ 115 h 240"/>
                            <a:gd name="T44" fmla="*/ 0 w 226"/>
                            <a:gd name="T45" fmla="*/ 87 h 240"/>
                            <a:gd name="T46" fmla="*/ 12 w 226"/>
                            <a:gd name="T47" fmla="*/ 72 h 240"/>
                            <a:gd name="T48" fmla="*/ 21 w 226"/>
                            <a:gd name="T49" fmla="*/ 57 h 240"/>
                            <a:gd name="T50" fmla="*/ 18 w 226"/>
                            <a:gd name="T51" fmla="*/ 0 h 2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6"/>
                            <a:gd name="T79" fmla="*/ 0 h 240"/>
                            <a:gd name="T80" fmla="*/ 226 w 226"/>
                            <a:gd name="T81" fmla="*/ 240 h 2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6" h="240">
                              <a:moveTo>
                                <a:pt x="18" y="0"/>
                              </a:moveTo>
                              <a:lnTo>
                                <a:pt x="81" y="8"/>
                              </a:lnTo>
                              <a:lnTo>
                                <a:pt x="97" y="15"/>
                              </a:lnTo>
                              <a:lnTo>
                                <a:pt x="125" y="10"/>
                              </a:lnTo>
                              <a:lnTo>
                                <a:pt x="130" y="48"/>
                              </a:lnTo>
                              <a:lnTo>
                                <a:pt x="148" y="45"/>
                              </a:lnTo>
                              <a:lnTo>
                                <a:pt x="173" y="47"/>
                              </a:lnTo>
                              <a:lnTo>
                                <a:pt x="208" y="55"/>
                              </a:lnTo>
                              <a:lnTo>
                                <a:pt x="226" y="63"/>
                              </a:lnTo>
                              <a:lnTo>
                                <a:pt x="212" y="112"/>
                              </a:lnTo>
                              <a:lnTo>
                                <a:pt x="155" y="118"/>
                              </a:lnTo>
                              <a:lnTo>
                                <a:pt x="139" y="137"/>
                              </a:lnTo>
                              <a:lnTo>
                                <a:pt x="220" y="173"/>
                              </a:lnTo>
                              <a:lnTo>
                                <a:pt x="203" y="203"/>
                              </a:lnTo>
                              <a:lnTo>
                                <a:pt x="168" y="218"/>
                              </a:lnTo>
                              <a:lnTo>
                                <a:pt x="139" y="212"/>
                              </a:lnTo>
                              <a:lnTo>
                                <a:pt x="118" y="228"/>
                              </a:lnTo>
                              <a:lnTo>
                                <a:pt x="78" y="238"/>
                              </a:lnTo>
                              <a:lnTo>
                                <a:pt x="44" y="240"/>
                              </a:lnTo>
                              <a:lnTo>
                                <a:pt x="53" y="205"/>
                              </a:lnTo>
                              <a:lnTo>
                                <a:pt x="28" y="163"/>
                              </a:lnTo>
                              <a:lnTo>
                                <a:pt x="9" y="115"/>
                              </a:lnTo>
                              <a:lnTo>
                                <a:pt x="0" y="87"/>
                              </a:lnTo>
                              <a:lnTo>
                                <a:pt x="12" y="72"/>
                              </a:lnTo>
                              <a:lnTo>
                                <a:pt x="21" y="57"/>
                              </a:lnTo>
                              <a:lnTo>
                                <a:pt x="18" y="0"/>
                              </a:lnTo>
                              <a:close/>
                            </a:path>
                          </a:pathLst>
                        </a:custGeom>
                        <a:solidFill>
                          <a:srgbClr val="007F9F"/>
                        </a:solidFill>
                        <a:ln w="19050">
                          <a:solidFill>
                            <a:srgbClr val="000000"/>
                          </a:solidFill>
                          <a:round/>
                          <a:headEnd/>
                          <a:tailEnd/>
                        </a:ln>
                      </p:spPr>
                      <p:txBody>
                        <a:bodyPr/>
                        <a:lstStyle/>
                        <a:p>
                          <a:endParaRPr lang="en-US"/>
                        </a:p>
                      </p:txBody>
                    </p:sp>
                    <p:sp>
                      <p:nvSpPr>
                        <p:cNvPr id="36016" name="Freeform 179"/>
                        <p:cNvSpPr>
                          <a:spLocks/>
                        </p:cNvSpPr>
                        <p:nvPr/>
                      </p:nvSpPr>
                      <p:spPr bwMode="auto">
                        <a:xfrm>
                          <a:off x="2396" y="1289"/>
                          <a:ext cx="120" cy="114"/>
                        </a:xfrm>
                        <a:custGeom>
                          <a:avLst/>
                          <a:gdLst>
                            <a:gd name="T0" fmla="*/ 0 w 120"/>
                            <a:gd name="T1" fmla="*/ 24 h 114"/>
                            <a:gd name="T2" fmla="*/ 16 w 120"/>
                            <a:gd name="T3" fmla="*/ 74 h 114"/>
                            <a:gd name="T4" fmla="*/ 32 w 120"/>
                            <a:gd name="T5" fmla="*/ 84 h 114"/>
                            <a:gd name="T6" fmla="*/ 42 w 120"/>
                            <a:gd name="T7" fmla="*/ 114 h 114"/>
                            <a:gd name="T8" fmla="*/ 90 w 120"/>
                            <a:gd name="T9" fmla="*/ 82 h 114"/>
                            <a:gd name="T10" fmla="*/ 120 w 120"/>
                            <a:gd name="T11" fmla="*/ 44 h 114"/>
                            <a:gd name="T12" fmla="*/ 72 w 120"/>
                            <a:gd name="T13" fmla="*/ 0 h 114"/>
                            <a:gd name="T14" fmla="*/ 0 60000 65536"/>
                            <a:gd name="T15" fmla="*/ 0 60000 65536"/>
                            <a:gd name="T16" fmla="*/ 0 60000 65536"/>
                            <a:gd name="T17" fmla="*/ 0 60000 65536"/>
                            <a:gd name="T18" fmla="*/ 0 60000 65536"/>
                            <a:gd name="T19" fmla="*/ 0 60000 65536"/>
                            <a:gd name="T20" fmla="*/ 0 60000 65536"/>
                            <a:gd name="T21" fmla="*/ 0 w 120"/>
                            <a:gd name="T22" fmla="*/ 0 h 114"/>
                            <a:gd name="T23" fmla="*/ 120 w 120"/>
                            <a:gd name="T24" fmla="*/ 114 h 1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 h="114">
                              <a:moveTo>
                                <a:pt x="0" y="24"/>
                              </a:moveTo>
                              <a:lnTo>
                                <a:pt x="16" y="74"/>
                              </a:lnTo>
                              <a:lnTo>
                                <a:pt x="32" y="84"/>
                              </a:lnTo>
                              <a:lnTo>
                                <a:pt x="42" y="114"/>
                              </a:lnTo>
                              <a:lnTo>
                                <a:pt x="90" y="82"/>
                              </a:lnTo>
                              <a:lnTo>
                                <a:pt x="120" y="44"/>
                              </a:lnTo>
                              <a:lnTo>
                                <a:pt x="72" y="0"/>
                              </a:lnTo>
                            </a:path>
                          </a:pathLst>
                        </a:custGeom>
                        <a:noFill/>
                        <a:ln w="19050">
                          <a:solidFill>
                            <a:srgbClr val="000000"/>
                          </a:solidFill>
                          <a:round/>
                          <a:headEnd/>
                          <a:tailEnd/>
                        </a:ln>
                      </p:spPr>
                      <p:txBody>
                        <a:bodyPr/>
                        <a:lstStyle/>
                        <a:p>
                          <a:endParaRPr lang="en-US"/>
                        </a:p>
                      </p:txBody>
                    </p:sp>
                  </p:grpSp>
                </p:grpSp>
                <p:grpSp>
                  <p:nvGrpSpPr>
                    <p:cNvPr id="36004" name="Group 180"/>
                    <p:cNvGrpSpPr>
                      <a:grpSpLocks/>
                    </p:cNvGrpSpPr>
                    <p:nvPr/>
                  </p:nvGrpSpPr>
                  <p:grpSpPr bwMode="auto">
                    <a:xfrm>
                      <a:off x="2493" y="1269"/>
                      <a:ext cx="374" cy="140"/>
                      <a:chOff x="2493" y="1269"/>
                      <a:chExt cx="374" cy="140"/>
                    </a:xfrm>
                  </p:grpSpPr>
                  <p:grpSp>
                    <p:nvGrpSpPr>
                      <p:cNvPr id="36005" name="Group 181"/>
                      <p:cNvGrpSpPr>
                        <a:grpSpLocks/>
                      </p:cNvGrpSpPr>
                      <p:nvPr/>
                    </p:nvGrpSpPr>
                    <p:grpSpPr bwMode="auto">
                      <a:xfrm>
                        <a:off x="2493" y="1306"/>
                        <a:ext cx="233" cy="103"/>
                        <a:chOff x="2493" y="1306"/>
                        <a:chExt cx="233" cy="103"/>
                      </a:xfrm>
                    </p:grpSpPr>
                    <p:sp>
                      <p:nvSpPr>
                        <p:cNvPr id="36011" name="Freeform 182"/>
                        <p:cNvSpPr>
                          <a:spLocks/>
                        </p:cNvSpPr>
                        <p:nvPr/>
                      </p:nvSpPr>
                      <p:spPr bwMode="auto">
                        <a:xfrm>
                          <a:off x="2558" y="1306"/>
                          <a:ext cx="76" cy="42"/>
                        </a:xfrm>
                        <a:custGeom>
                          <a:avLst/>
                          <a:gdLst>
                            <a:gd name="T0" fmla="*/ 14 w 76"/>
                            <a:gd name="T1" fmla="*/ 0 h 42"/>
                            <a:gd name="T2" fmla="*/ 76 w 76"/>
                            <a:gd name="T3" fmla="*/ 20 h 42"/>
                            <a:gd name="T4" fmla="*/ 60 w 76"/>
                            <a:gd name="T5" fmla="*/ 42 h 42"/>
                            <a:gd name="T6" fmla="*/ 0 w 76"/>
                            <a:gd name="T7" fmla="*/ 42 h 42"/>
                            <a:gd name="T8" fmla="*/ 14 w 76"/>
                            <a:gd name="T9" fmla="*/ 0 h 42"/>
                            <a:gd name="T10" fmla="*/ 0 60000 65536"/>
                            <a:gd name="T11" fmla="*/ 0 60000 65536"/>
                            <a:gd name="T12" fmla="*/ 0 60000 65536"/>
                            <a:gd name="T13" fmla="*/ 0 60000 65536"/>
                            <a:gd name="T14" fmla="*/ 0 60000 65536"/>
                            <a:gd name="T15" fmla="*/ 0 w 76"/>
                            <a:gd name="T16" fmla="*/ 0 h 42"/>
                            <a:gd name="T17" fmla="*/ 76 w 76"/>
                            <a:gd name="T18" fmla="*/ 42 h 42"/>
                          </a:gdLst>
                          <a:ahLst/>
                          <a:cxnLst>
                            <a:cxn ang="T10">
                              <a:pos x="T0" y="T1"/>
                            </a:cxn>
                            <a:cxn ang="T11">
                              <a:pos x="T2" y="T3"/>
                            </a:cxn>
                            <a:cxn ang="T12">
                              <a:pos x="T4" y="T5"/>
                            </a:cxn>
                            <a:cxn ang="T13">
                              <a:pos x="T6" y="T7"/>
                            </a:cxn>
                            <a:cxn ang="T14">
                              <a:pos x="T8" y="T9"/>
                            </a:cxn>
                          </a:cxnLst>
                          <a:rect l="T15" t="T16" r="T17" b="T18"/>
                          <a:pathLst>
                            <a:path w="76" h="42">
                              <a:moveTo>
                                <a:pt x="14" y="0"/>
                              </a:moveTo>
                              <a:lnTo>
                                <a:pt x="76" y="20"/>
                              </a:lnTo>
                              <a:lnTo>
                                <a:pt x="60" y="42"/>
                              </a:lnTo>
                              <a:lnTo>
                                <a:pt x="0" y="42"/>
                              </a:lnTo>
                              <a:lnTo>
                                <a:pt x="14" y="0"/>
                              </a:lnTo>
                              <a:close/>
                            </a:path>
                          </a:pathLst>
                        </a:custGeom>
                        <a:solidFill>
                          <a:srgbClr val="FFBF5F"/>
                        </a:solidFill>
                        <a:ln w="19050">
                          <a:solidFill>
                            <a:srgbClr val="000000"/>
                          </a:solidFill>
                          <a:round/>
                          <a:headEnd/>
                          <a:tailEnd/>
                        </a:ln>
                      </p:spPr>
                      <p:txBody>
                        <a:bodyPr/>
                        <a:lstStyle/>
                        <a:p>
                          <a:endParaRPr lang="en-US"/>
                        </a:p>
                      </p:txBody>
                    </p:sp>
                    <p:sp>
                      <p:nvSpPr>
                        <p:cNvPr id="36012" name="Freeform 183"/>
                        <p:cNvSpPr>
                          <a:spLocks/>
                        </p:cNvSpPr>
                        <p:nvPr/>
                      </p:nvSpPr>
                      <p:spPr bwMode="auto">
                        <a:xfrm>
                          <a:off x="2493" y="1309"/>
                          <a:ext cx="233" cy="100"/>
                        </a:xfrm>
                        <a:custGeom>
                          <a:avLst/>
                          <a:gdLst>
                            <a:gd name="T0" fmla="*/ 25 w 233"/>
                            <a:gd name="T1" fmla="*/ 24 h 100"/>
                            <a:gd name="T2" fmla="*/ 0 w 233"/>
                            <a:gd name="T3" fmla="*/ 55 h 100"/>
                            <a:gd name="T4" fmla="*/ 62 w 233"/>
                            <a:gd name="T5" fmla="*/ 85 h 100"/>
                            <a:gd name="T6" fmla="*/ 78 w 233"/>
                            <a:gd name="T7" fmla="*/ 79 h 100"/>
                            <a:gd name="T8" fmla="*/ 101 w 233"/>
                            <a:gd name="T9" fmla="*/ 97 h 100"/>
                            <a:gd name="T10" fmla="*/ 117 w 233"/>
                            <a:gd name="T11" fmla="*/ 80 h 100"/>
                            <a:gd name="T12" fmla="*/ 132 w 233"/>
                            <a:gd name="T13" fmla="*/ 97 h 100"/>
                            <a:gd name="T14" fmla="*/ 152 w 233"/>
                            <a:gd name="T15" fmla="*/ 100 h 100"/>
                            <a:gd name="T16" fmla="*/ 169 w 233"/>
                            <a:gd name="T17" fmla="*/ 94 h 100"/>
                            <a:gd name="T18" fmla="*/ 162 w 233"/>
                            <a:gd name="T19" fmla="*/ 55 h 100"/>
                            <a:gd name="T20" fmla="*/ 198 w 233"/>
                            <a:gd name="T21" fmla="*/ 74 h 100"/>
                            <a:gd name="T22" fmla="*/ 221 w 233"/>
                            <a:gd name="T23" fmla="*/ 84 h 100"/>
                            <a:gd name="T24" fmla="*/ 229 w 233"/>
                            <a:gd name="T25" fmla="*/ 82 h 100"/>
                            <a:gd name="T26" fmla="*/ 233 w 233"/>
                            <a:gd name="T27" fmla="*/ 70 h 100"/>
                            <a:gd name="T28" fmla="*/ 203 w 233"/>
                            <a:gd name="T29" fmla="*/ 44 h 100"/>
                            <a:gd name="T30" fmla="*/ 196 w 233"/>
                            <a:gd name="T31" fmla="*/ 19 h 100"/>
                            <a:gd name="T32" fmla="*/ 185 w 233"/>
                            <a:gd name="T33" fmla="*/ 4 h 100"/>
                            <a:gd name="T34" fmla="*/ 159 w 233"/>
                            <a:gd name="T35" fmla="*/ 0 h 100"/>
                            <a:gd name="T36" fmla="*/ 131 w 233"/>
                            <a:gd name="T37" fmla="*/ 7 h 100"/>
                            <a:gd name="T38" fmla="*/ 108 w 233"/>
                            <a:gd name="T39" fmla="*/ 27 h 100"/>
                            <a:gd name="T40" fmla="*/ 69 w 233"/>
                            <a:gd name="T41" fmla="*/ 22 h 100"/>
                            <a:gd name="T42" fmla="*/ 25 w 233"/>
                            <a:gd name="T43" fmla="*/ 24 h 1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33"/>
                            <a:gd name="T67" fmla="*/ 0 h 100"/>
                            <a:gd name="T68" fmla="*/ 233 w 233"/>
                            <a:gd name="T69" fmla="*/ 100 h 1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33" h="100">
                              <a:moveTo>
                                <a:pt x="25" y="24"/>
                              </a:moveTo>
                              <a:lnTo>
                                <a:pt x="0" y="55"/>
                              </a:lnTo>
                              <a:lnTo>
                                <a:pt x="62" y="85"/>
                              </a:lnTo>
                              <a:lnTo>
                                <a:pt x="78" y="79"/>
                              </a:lnTo>
                              <a:lnTo>
                                <a:pt x="101" y="97"/>
                              </a:lnTo>
                              <a:lnTo>
                                <a:pt x="117" y="80"/>
                              </a:lnTo>
                              <a:lnTo>
                                <a:pt x="132" y="97"/>
                              </a:lnTo>
                              <a:lnTo>
                                <a:pt x="152" y="100"/>
                              </a:lnTo>
                              <a:lnTo>
                                <a:pt x="169" y="94"/>
                              </a:lnTo>
                              <a:lnTo>
                                <a:pt x="162" y="55"/>
                              </a:lnTo>
                              <a:lnTo>
                                <a:pt x="198" y="74"/>
                              </a:lnTo>
                              <a:lnTo>
                                <a:pt x="221" y="84"/>
                              </a:lnTo>
                              <a:lnTo>
                                <a:pt x="229" y="82"/>
                              </a:lnTo>
                              <a:lnTo>
                                <a:pt x="233" y="70"/>
                              </a:lnTo>
                              <a:lnTo>
                                <a:pt x="203" y="44"/>
                              </a:lnTo>
                              <a:lnTo>
                                <a:pt x="196" y="19"/>
                              </a:lnTo>
                              <a:lnTo>
                                <a:pt x="185" y="4"/>
                              </a:lnTo>
                              <a:lnTo>
                                <a:pt x="159" y="0"/>
                              </a:lnTo>
                              <a:lnTo>
                                <a:pt x="131" y="7"/>
                              </a:lnTo>
                              <a:lnTo>
                                <a:pt x="108" y="27"/>
                              </a:lnTo>
                              <a:lnTo>
                                <a:pt x="69" y="22"/>
                              </a:lnTo>
                              <a:lnTo>
                                <a:pt x="25" y="24"/>
                              </a:lnTo>
                              <a:close/>
                            </a:path>
                          </a:pathLst>
                        </a:custGeom>
                        <a:solidFill>
                          <a:srgbClr val="FFBF5F"/>
                        </a:solidFill>
                        <a:ln w="19050">
                          <a:solidFill>
                            <a:srgbClr val="000000"/>
                          </a:solidFill>
                          <a:round/>
                          <a:headEnd/>
                          <a:tailEnd/>
                        </a:ln>
                      </p:spPr>
                      <p:txBody>
                        <a:bodyPr/>
                        <a:lstStyle/>
                        <a:p>
                          <a:endParaRPr lang="en-US"/>
                        </a:p>
                      </p:txBody>
                    </p:sp>
                  </p:grpSp>
                  <p:grpSp>
                    <p:nvGrpSpPr>
                      <p:cNvPr id="36006" name="Group 184"/>
                      <p:cNvGrpSpPr>
                        <a:grpSpLocks/>
                      </p:cNvGrpSpPr>
                      <p:nvPr/>
                    </p:nvGrpSpPr>
                    <p:grpSpPr bwMode="auto">
                      <a:xfrm>
                        <a:off x="2724" y="1269"/>
                        <a:ext cx="143" cy="125"/>
                        <a:chOff x="2724" y="1269"/>
                        <a:chExt cx="143" cy="125"/>
                      </a:xfrm>
                    </p:grpSpPr>
                    <p:sp>
                      <p:nvSpPr>
                        <p:cNvPr id="36007" name="Freeform 185"/>
                        <p:cNvSpPr>
                          <a:spLocks/>
                        </p:cNvSpPr>
                        <p:nvPr/>
                      </p:nvSpPr>
                      <p:spPr bwMode="auto">
                        <a:xfrm>
                          <a:off x="2724" y="1324"/>
                          <a:ext cx="46" cy="70"/>
                        </a:xfrm>
                        <a:custGeom>
                          <a:avLst/>
                          <a:gdLst>
                            <a:gd name="T0" fmla="*/ 11 w 46"/>
                            <a:gd name="T1" fmla="*/ 0 h 70"/>
                            <a:gd name="T2" fmla="*/ 27 w 46"/>
                            <a:gd name="T3" fmla="*/ 4 h 70"/>
                            <a:gd name="T4" fmla="*/ 36 w 46"/>
                            <a:gd name="T5" fmla="*/ 10 h 70"/>
                            <a:gd name="T6" fmla="*/ 39 w 46"/>
                            <a:gd name="T7" fmla="*/ 34 h 70"/>
                            <a:gd name="T8" fmla="*/ 46 w 46"/>
                            <a:gd name="T9" fmla="*/ 60 h 70"/>
                            <a:gd name="T10" fmla="*/ 37 w 46"/>
                            <a:gd name="T11" fmla="*/ 67 h 70"/>
                            <a:gd name="T12" fmla="*/ 23 w 46"/>
                            <a:gd name="T13" fmla="*/ 70 h 70"/>
                            <a:gd name="T14" fmla="*/ 13 w 46"/>
                            <a:gd name="T15" fmla="*/ 69 h 70"/>
                            <a:gd name="T16" fmla="*/ 0 w 46"/>
                            <a:gd name="T17" fmla="*/ 55 h 70"/>
                            <a:gd name="T18" fmla="*/ 4 w 46"/>
                            <a:gd name="T19" fmla="*/ 30 h 70"/>
                            <a:gd name="T20" fmla="*/ 11 w 46"/>
                            <a:gd name="T21" fmla="*/ 0 h 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
                            <a:gd name="T34" fmla="*/ 0 h 70"/>
                            <a:gd name="T35" fmla="*/ 46 w 46"/>
                            <a:gd name="T36" fmla="*/ 70 h 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 h="70">
                              <a:moveTo>
                                <a:pt x="11" y="0"/>
                              </a:moveTo>
                              <a:lnTo>
                                <a:pt x="27" y="4"/>
                              </a:lnTo>
                              <a:lnTo>
                                <a:pt x="36" y="10"/>
                              </a:lnTo>
                              <a:lnTo>
                                <a:pt x="39" y="34"/>
                              </a:lnTo>
                              <a:lnTo>
                                <a:pt x="46" y="60"/>
                              </a:lnTo>
                              <a:lnTo>
                                <a:pt x="37" y="67"/>
                              </a:lnTo>
                              <a:lnTo>
                                <a:pt x="23" y="70"/>
                              </a:lnTo>
                              <a:lnTo>
                                <a:pt x="13" y="69"/>
                              </a:lnTo>
                              <a:lnTo>
                                <a:pt x="0" y="55"/>
                              </a:lnTo>
                              <a:lnTo>
                                <a:pt x="4" y="30"/>
                              </a:lnTo>
                              <a:lnTo>
                                <a:pt x="11" y="0"/>
                              </a:lnTo>
                              <a:close/>
                            </a:path>
                          </a:pathLst>
                        </a:custGeom>
                        <a:solidFill>
                          <a:srgbClr val="FFBF5F"/>
                        </a:solidFill>
                        <a:ln w="19050">
                          <a:solidFill>
                            <a:srgbClr val="000000"/>
                          </a:solidFill>
                          <a:round/>
                          <a:headEnd/>
                          <a:tailEnd/>
                        </a:ln>
                      </p:spPr>
                      <p:txBody>
                        <a:bodyPr/>
                        <a:lstStyle/>
                        <a:p>
                          <a:endParaRPr lang="en-US"/>
                        </a:p>
                      </p:txBody>
                    </p:sp>
                    <p:sp>
                      <p:nvSpPr>
                        <p:cNvPr id="36008" name="Freeform 186"/>
                        <p:cNvSpPr>
                          <a:spLocks/>
                        </p:cNvSpPr>
                        <p:nvPr/>
                      </p:nvSpPr>
                      <p:spPr bwMode="auto">
                        <a:xfrm>
                          <a:off x="2768" y="1318"/>
                          <a:ext cx="50" cy="73"/>
                        </a:xfrm>
                        <a:custGeom>
                          <a:avLst/>
                          <a:gdLst>
                            <a:gd name="T0" fmla="*/ 0 w 50"/>
                            <a:gd name="T1" fmla="*/ 5 h 73"/>
                            <a:gd name="T2" fmla="*/ 13 w 50"/>
                            <a:gd name="T3" fmla="*/ 0 h 73"/>
                            <a:gd name="T4" fmla="*/ 25 w 50"/>
                            <a:gd name="T5" fmla="*/ 1 h 73"/>
                            <a:gd name="T6" fmla="*/ 36 w 50"/>
                            <a:gd name="T7" fmla="*/ 16 h 73"/>
                            <a:gd name="T8" fmla="*/ 43 w 50"/>
                            <a:gd name="T9" fmla="*/ 31 h 73"/>
                            <a:gd name="T10" fmla="*/ 50 w 50"/>
                            <a:gd name="T11" fmla="*/ 56 h 73"/>
                            <a:gd name="T12" fmla="*/ 44 w 50"/>
                            <a:gd name="T13" fmla="*/ 66 h 73"/>
                            <a:gd name="T14" fmla="*/ 32 w 50"/>
                            <a:gd name="T15" fmla="*/ 73 h 73"/>
                            <a:gd name="T16" fmla="*/ 16 w 50"/>
                            <a:gd name="T17" fmla="*/ 71 h 73"/>
                            <a:gd name="T18" fmla="*/ 7 w 50"/>
                            <a:gd name="T19" fmla="*/ 66 h 73"/>
                            <a:gd name="T20" fmla="*/ 0 w 50"/>
                            <a:gd name="T21" fmla="*/ 38 h 73"/>
                            <a:gd name="T22" fmla="*/ 0 w 50"/>
                            <a:gd name="T23" fmla="*/ 5 h 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73"/>
                            <a:gd name="T38" fmla="*/ 50 w 50"/>
                            <a:gd name="T39" fmla="*/ 73 h 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73">
                              <a:moveTo>
                                <a:pt x="0" y="5"/>
                              </a:moveTo>
                              <a:lnTo>
                                <a:pt x="13" y="0"/>
                              </a:lnTo>
                              <a:lnTo>
                                <a:pt x="25" y="1"/>
                              </a:lnTo>
                              <a:lnTo>
                                <a:pt x="36" y="16"/>
                              </a:lnTo>
                              <a:lnTo>
                                <a:pt x="43" y="31"/>
                              </a:lnTo>
                              <a:lnTo>
                                <a:pt x="50" y="56"/>
                              </a:lnTo>
                              <a:lnTo>
                                <a:pt x="44" y="66"/>
                              </a:lnTo>
                              <a:lnTo>
                                <a:pt x="32" y="73"/>
                              </a:lnTo>
                              <a:lnTo>
                                <a:pt x="16" y="71"/>
                              </a:lnTo>
                              <a:lnTo>
                                <a:pt x="7" y="66"/>
                              </a:lnTo>
                              <a:lnTo>
                                <a:pt x="0" y="38"/>
                              </a:lnTo>
                              <a:lnTo>
                                <a:pt x="0" y="5"/>
                              </a:lnTo>
                              <a:close/>
                            </a:path>
                          </a:pathLst>
                        </a:custGeom>
                        <a:solidFill>
                          <a:srgbClr val="FFBF5F"/>
                        </a:solidFill>
                        <a:ln w="19050">
                          <a:solidFill>
                            <a:srgbClr val="000000"/>
                          </a:solidFill>
                          <a:round/>
                          <a:headEnd/>
                          <a:tailEnd/>
                        </a:ln>
                      </p:spPr>
                      <p:txBody>
                        <a:bodyPr/>
                        <a:lstStyle/>
                        <a:p>
                          <a:endParaRPr lang="en-US"/>
                        </a:p>
                      </p:txBody>
                    </p:sp>
                    <p:sp>
                      <p:nvSpPr>
                        <p:cNvPr id="36009" name="Freeform 187"/>
                        <p:cNvSpPr>
                          <a:spLocks/>
                        </p:cNvSpPr>
                        <p:nvPr/>
                      </p:nvSpPr>
                      <p:spPr bwMode="auto">
                        <a:xfrm>
                          <a:off x="2795" y="1269"/>
                          <a:ext cx="39" cy="55"/>
                        </a:xfrm>
                        <a:custGeom>
                          <a:avLst/>
                          <a:gdLst>
                            <a:gd name="T0" fmla="*/ 0 w 39"/>
                            <a:gd name="T1" fmla="*/ 49 h 55"/>
                            <a:gd name="T2" fmla="*/ 3 w 39"/>
                            <a:gd name="T3" fmla="*/ 7 h 55"/>
                            <a:gd name="T4" fmla="*/ 14 w 39"/>
                            <a:gd name="T5" fmla="*/ 2 h 55"/>
                            <a:gd name="T6" fmla="*/ 25 w 39"/>
                            <a:gd name="T7" fmla="*/ 0 h 55"/>
                            <a:gd name="T8" fmla="*/ 30 w 39"/>
                            <a:gd name="T9" fmla="*/ 7 h 55"/>
                            <a:gd name="T10" fmla="*/ 35 w 39"/>
                            <a:gd name="T11" fmla="*/ 30 h 55"/>
                            <a:gd name="T12" fmla="*/ 39 w 39"/>
                            <a:gd name="T13" fmla="*/ 50 h 55"/>
                            <a:gd name="T14" fmla="*/ 19 w 39"/>
                            <a:gd name="T15" fmla="*/ 55 h 55"/>
                            <a:gd name="T16" fmla="*/ 0 w 39"/>
                            <a:gd name="T17" fmla="*/ 49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
                            <a:gd name="T28" fmla="*/ 0 h 55"/>
                            <a:gd name="T29" fmla="*/ 39 w 39"/>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 h="55">
                              <a:moveTo>
                                <a:pt x="0" y="49"/>
                              </a:moveTo>
                              <a:lnTo>
                                <a:pt x="3" y="7"/>
                              </a:lnTo>
                              <a:lnTo>
                                <a:pt x="14" y="2"/>
                              </a:lnTo>
                              <a:lnTo>
                                <a:pt x="25" y="0"/>
                              </a:lnTo>
                              <a:lnTo>
                                <a:pt x="30" y="7"/>
                              </a:lnTo>
                              <a:lnTo>
                                <a:pt x="35" y="30"/>
                              </a:lnTo>
                              <a:lnTo>
                                <a:pt x="39" y="50"/>
                              </a:lnTo>
                              <a:lnTo>
                                <a:pt x="19" y="55"/>
                              </a:lnTo>
                              <a:lnTo>
                                <a:pt x="0" y="49"/>
                              </a:lnTo>
                              <a:close/>
                            </a:path>
                          </a:pathLst>
                        </a:custGeom>
                        <a:solidFill>
                          <a:srgbClr val="FFBF5F"/>
                        </a:solidFill>
                        <a:ln w="19050">
                          <a:solidFill>
                            <a:srgbClr val="000000"/>
                          </a:solidFill>
                          <a:round/>
                          <a:headEnd/>
                          <a:tailEnd/>
                        </a:ln>
                      </p:spPr>
                      <p:txBody>
                        <a:bodyPr/>
                        <a:lstStyle/>
                        <a:p>
                          <a:endParaRPr lang="en-US"/>
                        </a:p>
                      </p:txBody>
                    </p:sp>
                    <p:sp>
                      <p:nvSpPr>
                        <p:cNvPr id="36010" name="Freeform 188"/>
                        <p:cNvSpPr>
                          <a:spLocks/>
                        </p:cNvSpPr>
                        <p:nvPr/>
                      </p:nvSpPr>
                      <p:spPr bwMode="auto">
                        <a:xfrm>
                          <a:off x="2814" y="1321"/>
                          <a:ext cx="53" cy="57"/>
                        </a:xfrm>
                        <a:custGeom>
                          <a:avLst/>
                          <a:gdLst>
                            <a:gd name="T0" fmla="*/ 36 w 53"/>
                            <a:gd name="T1" fmla="*/ 5 h 57"/>
                            <a:gd name="T2" fmla="*/ 21 w 53"/>
                            <a:gd name="T3" fmla="*/ 2 h 57"/>
                            <a:gd name="T4" fmla="*/ 11 w 53"/>
                            <a:gd name="T5" fmla="*/ 0 h 57"/>
                            <a:gd name="T6" fmla="*/ 4 w 53"/>
                            <a:gd name="T7" fmla="*/ 7 h 57"/>
                            <a:gd name="T8" fmla="*/ 0 w 53"/>
                            <a:gd name="T9" fmla="*/ 18 h 57"/>
                            <a:gd name="T10" fmla="*/ 6 w 53"/>
                            <a:gd name="T11" fmla="*/ 38 h 57"/>
                            <a:gd name="T12" fmla="*/ 14 w 53"/>
                            <a:gd name="T13" fmla="*/ 48 h 57"/>
                            <a:gd name="T14" fmla="*/ 27 w 53"/>
                            <a:gd name="T15" fmla="*/ 57 h 57"/>
                            <a:gd name="T16" fmla="*/ 44 w 53"/>
                            <a:gd name="T17" fmla="*/ 55 h 57"/>
                            <a:gd name="T18" fmla="*/ 53 w 53"/>
                            <a:gd name="T19" fmla="*/ 45 h 57"/>
                            <a:gd name="T20" fmla="*/ 36 w 53"/>
                            <a:gd name="T21" fmla="*/ 5 h 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
                            <a:gd name="T34" fmla="*/ 0 h 57"/>
                            <a:gd name="T35" fmla="*/ 53 w 53"/>
                            <a:gd name="T36" fmla="*/ 57 h 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 h="57">
                              <a:moveTo>
                                <a:pt x="36" y="5"/>
                              </a:moveTo>
                              <a:lnTo>
                                <a:pt x="21" y="2"/>
                              </a:lnTo>
                              <a:lnTo>
                                <a:pt x="11" y="0"/>
                              </a:lnTo>
                              <a:lnTo>
                                <a:pt x="4" y="7"/>
                              </a:lnTo>
                              <a:lnTo>
                                <a:pt x="0" y="18"/>
                              </a:lnTo>
                              <a:lnTo>
                                <a:pt x="6" y="38"/>
                              </a:lnTo>
                              <a:lnTo>
                                <a:pt x="14" y="48"/>
                              </a:lnTo>
                              <a:lnTo>
                                <a:pt x="27" y="57"/>
                              </a:lnTo>
                              <a:lnTo>
                                <a:pt x="44" y="55"/>
                              </a:lnTo>
                              <a:lnTo>
                                <a:pt x="53" y="45"/>
                              </a:lnTo>
                              <a:lnTo>
                                <a:pt x="36" y="5"/>
                              </a:lnTo>
                              <a:close/>
                            </a:path>
                          </a:pathLst>
                        </a:custGeom>
                        <a:solidFill>
                          <a:srgbClr val="FFBF5F"/>
                        </a:solidFill>
                        <a:ln w="19050">
                          <a:solidFill>
                            <a:srgbClr val="000000"/>
                          </a:solidFill>
                          <a:round/>
                          <a:headEnd/>
                          <a:tailEnd/>
                        </a:ln>
                      </p:spPr>
                      <p:txBody>
                        <a:bodyPr/>
                        <a:lstStyle/>
                        <a:p>
                          <a:endParaRPr lang="en-US"/>
                        </a:p>
                      </p:txBody>
                    </p:sp>
                  </p:grpSp>
                </p:grpSp>
              </p:grpSp>
            </p:grpSp>
          </p:grpSp>
          <p:grpSp>
            <p:nvGrpSpPr>
              <p:cNvPr id="35851" name="Group 189"/>
              <p:cNvGrpSpPr>
                <a:grpSpLocks/>
              </p:cNvGrpSpPr>
              <p:nvPr/>
            </p:nvGrpSpPr>
            <p:grpSpPr bwMode="auto">
              <a:xfrm>
                <a:off x="3158" y="963"/>
                <a:ext cx="1525" cy="868"/>
                <a:chOff x="3158" y="963"/>
                <a:chExt cx="1525" cy="868"/>
              </a:xfrm>
            </p:grpSpPr>
            <p:grpSp>
              <p:nvGrpSpPr>
                <p:cNvPr id="35852" name="Group 190"/>
                <p:cNvGrpSpPr>
                  <a:grpSpLocks/>
                </p:cNvGrpSpPr>
                <p:nvPr/>
              </p:nvGrpSpPr>
              <p:grpSpPr bwMode="auto">
                <a:xfrm>
                  <a:off x="3854" y="1128"/>
                  <a:ext cx="829" cy="703"/>
                  <a:chOff x="3854" y="1128"/>
                  <a:chExt cx="829" cy="703"/>
                </a:xfrm>
              </p:grpSpPr>
              <p:sp>
                <p:nvSpPr>
                  <p:cNvPr id="35962" name="Freeform 191"/>
                  <p:cNvSpPr>
                    <a:spLocks/>
                  </p:cNvSpPr>
                  <p:nvPr/>
                </p:nvSpPr>
                <p:spPr bwMode="auto">
                  <a:xfrm>
                    <a:off x="4408" y="1529"/>
                    <a:ext cx="194" cy="92"/>
                  </a:xfrm>
                  <a:custGeom>
                    <a:avLst/>
                    <a:gdLst>
                      <a:gd name="T0" fmla="*/ 49 w 194"/>
                      <a:gd name="T1" fmla="*/ 0 h 92"/>
                      <a:gd name="T2" fmla="*/ 24 w 194"/>
                      <a:gd name="T3" fmla="*/ 69 h 92"/>
                      <a:gd name="T4" fmla="*/ 90 w 194"/>
                      <a:gd name="T5" fmla="*/ 30 h 92"/>
                      <a:gd name="T6" fmla="*/ 121 w 194"/>
                      <a:gd name="T7" fmla="*/ 29 h 92"/>
                      <a:gd name="T8" fmla="*/ 194 w 194"/>
                      <a:gd name="T9" fmla="*/ 77 h 92"/>
                      <a:gd name="T10" fmla="*/ 194 w 194"/>
                      <a:gd name="T11" fmla="*/ 84 h 92"/>
                      <a:gd name="T12" fmla="*/ 189 w 194"/>
                      <a:gd name="T13" fmla="*/ 89 h 92"/>
                      <a:gd name="T14" fmla="*/ 181 w 194"/>
                      <a:gd name="T15" fmla="*/ 89 h 92"/>
                      <a:gd name="T16" fmla="*/ 121 w 194"/>
                      <a:gd name="T17" fmla="*/ 49 h 92"/>
                      <a:gd name="T18" fmla="*/ 97 w 194"/>
                      <a:gd name="T19" fmla="*/ 49 h 92"/>
                      <a:gd name="T20" fmla="*/ 17 w 194"/>
                      <a:gd name="T21" fmla="*/ 92 h 92"/>
                      <a:gd name="T22" fmla="*/ 7 w 194"/>
                      <a:gd name="T23" fmla="*/ 90 h 92"/>
                      <a:gd name="T24" fmla="*/ 0 w 194"/>
                      <a:gd name="T25" fmla="*/ 85 h 92"/>
                      <a:gd name="T26" fmla="*/ 30 w 194"/>
                      <a:gd name="T27" fmla="*/ 9 h 92"/>
                      <a:gd name="T28" fmla="*/ 49 w 194"/>
                      <a:gd name="T29" fmla="*/ 0 h 9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4"/>
                      <a:gd name="T46" fmla="*/ 0 h 92"/>
                      <a:gd name="T47" fmla="*/ 194 w 194"/>
                      <a:gd name="T48" fmla="*/ 92 h 9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4" h="92">
                        <a:moveTo>
                          <a:pt x="49" y="0"/>
                        </a:moveTo>
                        <a:lnTo>
                          <a:pt x="24" y="69"/>
                        </a:lnTo>
                        <a:lnTo>
                          <a:pt x="90" y="30"/>
                        </a:lnTo>
                        <a:lnTo>
                          <a:pt x="121" y="29"/>
                        </a:lnTo>
                        <a:lnTo>
                          <a:pt x="194" y="77"/>
                        </a:lnTo>
                        <a:lnTo>
                          <a:pt x="194" y="84"/>
                        </a:lnTo>
                        <a:lnTo>
                          <a:pt x="189" y="89"/>
                        </a:lnTo>
                        <a:lnTo>
                          <a:pt x="181" y="89"/>
                        </a:lnTo>
                        <a:lnTo>
                          <a:pt x="121" y="49"/>
                        </a:lnTo>
                        <a:lnTo>
                          <a:pt x="97" y="49"/>
                        </a:lnTo>
                        <a:lnTo>
                          <a:pt x="17" y="92"/>
                        </a:lnTo>
                        <a:lnTo>
                          <a:pt x="7" y="90"/>
                        </a:lnTo>
                        <a:lnTo>
                          <a:pt x="0" y="85"/>
                        </a:lnTo>
                        <a:lnTo>
                          <a:pt x="30" y="9"/>
                        </a:lnTo>
                        <a:lnTo>
                          <a:pt x="49" y="0"/>
                        </a:lnTo>
                        <a:close/>
                      </a:path>
                    </a:pathLst>
                  </a:custGeom>
                  <a:solidFill>
                    <a:srgbClr val="000000"/>
                  </a:solidFill>
                  <a:ln w="9525">
                    <a:noFill/>
                    <a:round/>
                    <a:headEnd/>
                    <a:tailEnd/>
                  </a:ln>
                </p:spPr>
                <p:txBody>
                  <a:bodyPr/>
                  <a:lstStyle/>
                  <a:p>
                    <a:endParaRPr lang="en-US"/>
                  </a:p>
                </p:txBody>
              </p:sp>
              <p:grpSp>
                <p:nvGrpSpPr>
                  <p:cNvPr id="35963" name="Group 192"/>
                  <p:cNvGrpSpPr>
                    <a:grpSpLocks/>
                  </p:cNvGrpSpPr>
                  <p:nvPr/>
                </p:nvGrpSpPr>
                <p:grpSpPr bwMode="auto">
                  <a:xfrm>
                    <a:off x="3854" y="1128"/>
                    <a:ext cx="829" cy="703"/>
                    <a:chOff x="3854" y="1128"/>
                    <a:chExt cx="829" cy="703"/>
                  </a:xfrm>
                </p:grpSpPr>
                <p:grpSp>
                  <p:nvGrpSpPr>
                    <p:cNvPr id="35964" name="Group 193"/>
                    <p:cNvGrpSpPr>
                      <a:grpSpLocks/>
                    </p:cNvGrpSpPr>
                    <p:nvPr/>
                  </p:nvGrpSpPr>
                  <p:grpSpPr bwMode="auto">
                    <a:xfrm>
                      <a:off x="3854" y="1128"/>
                      <a:ext cx="829" cy="703"/>
                      <a:chOff x="3854" y="1128"/>
                      <a:chExt cx="829" cy="703"/>
                    </a:xfrm>
                  </p:grpSpPr>
                  <p:grpSp>
                    <p:nvGrpSpPr>
                      <p:cNvPr id="35968" name="Group 194"/>
                      <p:cNvGrpSpPr>
                        <a:grpSpLocks/>
                      </p:cNvGrpSpPr>
                      <p:nvPr/>
                    </p:nvGrpSpPr>
                    <p:grpSpPr bwMode="auto">
                      <a:xfrm>
                        <a:off x="4357" y="1128"/>
                        <a:ext cx="326" cy="361"/>
                        <a:chOff x="4357" y="1128"/>
                        <a:chExt cx="326" cy="361"/>
                      </a:xfrm>
                    </p:grpSpPr>
                    <p:sp>
                      <p:nvSpPr>
                        <p:cNvPr id="35981" name="Freeform 195"/>
                        <p:cNvSpPr>
                          <a:spLocks/>
                        </p:cNvSpPr>
                        <p:nvPr/>
                      </p:nvSpPr>
                      <p:spPr bwMode="auto">
                        <a:xfrm>
                          <a:off x="4357" y="1188"/>
                          <a:ext cx="294" cy="301"/>
                        </a:xfrm>
                        <a:custGeom>
                          <a:avLst/>
                          <a:gdLst>
                            <a:gd name="T0" fmla="*/ 0 w 294"/>
                            <a:gd name="T1" fmla="*/ 256 h 301"/>
                            <a:gd name="T2" fmla="*/ 37 w 294"/>
                            <a:gd name="T3" fmla="*/ 235 h 301"/>
                            <a:gd name="T4" fmla="*/ 61 w 294"/>
                            <a:gd name="T5" fmla="*/ 218 h 301"/>
                            <a:gd name="T6" fmla="*/ 65 w 294"/>
                            <a:gd name="T7" fmla="*/ 188 h 301"/>
                            <a:gd name="T8" fmla="*/ 74 w 294"/>
                            <a:gd name="T9" fmla="*/ 158 h 301"/>
                            <a:gd name="T10" fmla="*/ 58 w 294"/>
                            <a:gd name="T11" fmla="*/ 150 h 301"/>
                            <a:gd name="T12" fmla="*/ 45 w 294"/>
                            <a:gd name="T13" fmla="*/ 135 h 301"/>
                            <a:gd name="T14" fmla="*/ 37 w 294"/>
                            <a:gd name="T15" fmla="*/ 113 h 301"/>
                            <a:gd name="T16" fmla="*/ 38 w 294"/>
                            <a:gd name="T17" fmla="*/ 88 h 301"/>
                            <a:gd name="T18" fmla="*/ 45 w 294"/>
                            <a:gd name="T19" fmla="*/ 78 h 301"/>
                            <a:gd name="T20" fmla="*/ 56 w 294"/>
                            <a:gd name="T21" fmla="*/ 70 h 301"/>
                            <a:gd name="T22" fmla="*/ 68 w 294"/>
                            <a:gd name="T23" fmla="*/ 65 h 301"/>
                            <a:gd name="T24" fmla="*/ 79 w 294"/>
                            <a:gd name="T25" fmla="*/ 70 h 301"/>
                            <a:gd name="T26" fmla="*/ 82 w 294"/>
                            <a:gd name="T27" fmla="*/ 55 h 301"/>
                            <a:gd name="T28" fmla="*/ 91 w 294"/>
                            <a:gd name="T29" fmla="*/ 45 h 301"/>
                            <a:gd name="T30" fmla="*/ 104 w 294"/>
                            <a:gd name="T31" fmla="*/ 41 h 301"/>
                            <a:gd name="T32" fmla="*/ 123 w 294"/>
                            <a:gd name="T33" fmla="*/ 33 h 301"/>
                            <a:gd name="T34" fmla="*/ 137 w 294"/>
                            <a:gd name="T35" fmla="*/ 26 h 301"/>
                            <a:gd name="T36" fmla="*/ 146 w 294"/>
                            <a:gd name="T37" fmla="*/ 15 h 301"/>
                            <a:gd name="T38" fmla="*/ 157 w 294"/>
                            <a:gd name="T39" fmla="*/ 5 h 301"/>
                            <a:gd name="T40" fmla="*/ 172 w 294"/>
                            <a:gd name="T41" fmla="*/ 0 h 301"/>
                            <a:gd name="T42" fmla="*/ 190 w 294"/>
                            <a:gd name="T43" fmla="*/ 5 h 301"/>
                            <a:gd name="T44" fmla="*/ 206 w 294"/>
                            <a:gd name="T45" fmla="*/ 11 h 301"/>
                            <a:gd name="T46" fmla="*/ 222 w 294"/>
                            <a:gd name="T47" fmla="*/ 18 h 301"/>
                            <a:gd name="T48" fmla="*/ 245 w 294"/>
                            <a:gd name="T49" fmla="*/ 21 h 301"/>
                            <a:gd name="T50" fmla="*/ 264 w 294"/>
                            <a:gd name="T51" fmla="*/ 25 h 301"/>
                            <a:gd name="T52" fmla="*/ 270 w 294"/>
                            <a:gd name="T53" fmla="*/ 30 h 301"/>
                            <a:gd name="T54" fmla="*/ 275 w 294"/>
                            <a:gd name="T55" fmla="*/ 45 h 301"/>
                            <a:gd name="T56" fmla="*/ 278 w 294"/>
                            <a:gd name="T57" fmla="*/ 66 h 301"/>
                            <a:gd name="T58" fmla="*/ 285 w 294"/>
                            <a:gd name="T59" fmla="*/ 90 h 301"/>
                            <a:gd name="T60" fmla="*/ 291 w 294"/>
                            <a:gd name="T61" fmla="*/ 111 h 301"/>
                            <a:gd name="T62" fmla="*/ 294 w 294"/>
                            <a:gd name="T63" fmla="*/ 140 h 301"/>
                            <a:gd name="T64" fmla="*/ 289 w 294"/>
                            <a:gd name="T65" fmla="*/ 166 h 301"/>
                            <a:gd name="T66" fmla="*/ 278 w 294"/>
                            <a:gd name="T67" fmla="*/ 195 h 301"/>
                            <a:gd name="T68" fmla="*/ 264 w 294"/>
                            <a:gd name="T69" fmla="*/ 213 h 301"/>
                            <a:gd name="T70" fmla="*/ 250 w 294"/>
                            <a:gd name="T71" fmla="*/ 230 h 301"/>
                            <a:gd name="T72" fmla="*/ 234 w 294"/>
                            <a:gd name="T73" fmla="*/ 243 h 301"/>
                            <a:gd name="T74" fmla="*/ 215 w 294"/>
                            <a:gd name="T75" fmla="*/ 255 h 301"/>
                            <a:gd name="T76" fmla="*/ 217 w 294"/>
                            <a:gd name="T77" fmla="*/ 265 h 301"/>
                            <a:gd name="T78" fmla="*/ 213 w 294"/>
                            <a:gd name="T79" fmla="*/ 276 h 301"/>
                            <a:gd name="T80" fmla="*/ 211 w 294"/>
                            <a:gd name="T81" fmla="*/ 285 h 301"/>
                            <a:gd name="T82" fmla="*/ 206 w 294"/>
                            <a:gd name="T83" fmla="*/ 295 h 301"/>
                            <a:gd name="T84" fmla="*/ 197 w 294"/>
                            <a:gd name="T85" fmla="*/ 300 h 301"/>
                            <a:gd name="T86" fmla="*/ 181 w 294"/>
                            <a:gd name="T87" fmla="*/ 301 h 301"/>
                            <a:gd name="T88" fmla="*/ 169 w 294"/>
                            <a:gd name="T89" fmla="*/ 298 h 301"/>
                            <a:gd name="T90" fmla="*/ 162 w 294"/>
                            <a:gd name="T91" fmla="*/ 288 h 301"/>
                            <a:gd name="T92" fmla="*/ 151 w 294"/>
                            <a:gd name="T93" fmla="*/ 275 h 301"/>
                            <a:gd name="T94" fmla="*/ 146 w 294"/>
                            <a:gd name="T95" fmla="*/ 261 h 301"/>
                            <a:gd name="T96" fmla="*/ 144 w 294"/>
                            <a:gd name="T97" fmla="*/ 248 h 301"/>
                            <a:gd name="T98" fmla="*/ 148 w 294"/>
                            <a:gd name="T99" fmla="*/ 228 h 301"/>
                            <a:gd name="T100" fmla="*/ 148 w 294"/>
                            <a:gd name="T101" fmla="*/ 215 h 301"/>
                            <a:gd name="T102" fmla="*/ 144 w 294"/>
                            <a:gd name="T103" fmla="*/ 233 h 301"/>
                            <a:gd name="T104" fmla="*/ 139 w 294"/>
                            <a:gd name="T105" fmla="*/ 256 h 301"/>
                            <a:gd name="T106" fmla="*/ 128 w 294"/>
                            <a:gd name="T107" fmla="*/ 270 h 301"/>
                            <a:gd name="T108" fmla="*/ 109 w 294"/>
                            <a:gd name="T109" fmla="*/ 285 h 301"/>
                            <a:gd name="T110" fmla="*/ 42 w 294"/>
                            <a:gd name="T111" fmla="*/ 275 h 301"/>
                            <a:gd name="T112" fmla="*/ 0 w 294"/>
                            <a:gd name="T113" fmla="*/ 256 h 3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4"/>
                            <a:gd name="T172" fmla="*/ 0 h 301"/>
                            <a:gd name="T173" fmla="*/ 294 w 294"/>
                            <a:gd name="T174" fmla="*/ 301 h 30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4" h="301">
                              <a:moveTo>
                                <a:pt x="0" y="256"/>
                              </a:moveTo>
                              <a:lnTo>
                                <a:pt x="37" y="235"/>
                              </a:lnTo>
                              <a:lnTo>
                                <a:pt x="61" y="218"/>
                              </a:lnTo>
                              <a:lnTo>
                                <a:pt x="65" y="188"/>
                              </a:lnTo>
                              <a:lnTo>
                                <a:pt x="74" y="158"/>
                              </a:lnTo>
                              <a:lnTo>
                                <a:pt x="58" y="150"/>
                              </a:lnTo>
                              <a:lnTo>
                                <a:pt x="45" y="135"/>
                              </a:lnTo>
                              <a:lnTo>
                                <a:pt x="37" y="113"/>
                              </a:lnTo>
                              <a:lnTo>
                                <a:pt x="38" y="88"/>
                              </a:lnTo>
                              <a:lnTo>
                                <a:pt x="45" y="78"/>
                              </a:lnTo>
                              <a:lnTo>
                                <a:pt x="56" y="70"/>
                              </a:lnTo>
                              <a:lnTo>
                                <a:pt x="68" y="65"/>
                              </a:lnTo>
                              <a:lnTo>
                                <a:pt x="79" y="70"/>
                              </a:lnTo>
                              <a:lnTo>
                                <a:pt x="82" y="55"/>
                              </a:lnTo>
                              <a:lnTo>
                                <a:pt x="91" y="45"/>
                              </a:lnTo>
                              <a:lnTo>
                                <a:pt x="104" y="41"/>
                              </a:lnTo>
                              <a:lnTo>
                                <a:pt x="123" y="33"/>
                              </a:lnTo>
                              <a:lnTo>
                                <a:pt x="137" y="26"/>
                              </a:lnTo>
                              <a:lnTo>
                                <a:pt x="146" y="15"/>
                              </a:lnTo>
                              <a:lnTo>
                                <a:pt x="157" y="5"/>
                              </a:lnTo>
                              <a:lnTo>
                                <a:pt x="172" y="0"/>
                              </a:lnTo>
                              <a:lnTo>
                                <a:pt x="190" y="5"/>
                              </a:lnTo>
                              <a:lnTo>
                                <a:pt x="206" y="11"/>
                              </a:lnTo>
                              <a:lnTo>
                                <a:pt x="222" y="18"/>
                              </a:lnTo>
                              <a:lnTo>
                                <a:pt x="245" y="21"/>
                              </a:lnTo>
                              <a:lnTo>
                                <a:pt x="264" y="25"/>
                              </a:lnTo>
                              <a:lnTo>
                                <a:pt x="270" y="30"/>
                              </a:lnTo>
                              <a:lnTo>
                                <a:pt x="275" y="45"/>
                              </a:lnTo>
                              <a:lnTo>
                                <a:pt x="278" y="66"/>
                              </a:lnTo>
                              <a:lnTo>
                                <a:pt x="285" y="90"/>
                              </a:lnTo>
                              <a:lnTo>
                                <a:pt x="291" y="111"/>
                              </a:lnTo>
                              <a:lnTo>
                                <a:pt x="294" y="140"/>
                              </a:lnTo>
                              <a:lnTo>
                                <a:pt x="289" y="166"/>
                              </a:lnTo>
                              <a:lnTo>
                                <a:pt x="278" y="195"/>
                              </a:lnTo>
                              <a:lnTo>
                                <a:pt x="264" y="213"/>
                              </a:lnTo>
                              <a:lnTo>
                                <a:pt x="250" y="230"/>
                              </a:lnTo>
                              <a:lnTo>
                                <a:pt x="234" y="243"/>
                              </a:lnTo>
                              <a:lnTo>
                                <a:pt x="215" y="255"/>
                              </a:lnTo>
                              <a:lnTo>
                                <a:pt x="217" y="265"/>
                              </a:lnTo>
                              <a:lnTo>
                                <a:pt x="213" y="276"/>
                              </a:lnTo>
                              <a:lnTo>
                                <a:pt x="211" y="285"/>
                              </a:lnTo>
                              <a:lnTo>
                                <a:pt x="206" y="295"/>
                              </a:lnTo>
                              <a:lnTo>
                                <a:pt x="197" y="300"/>
                              </a:lnTo>
                              <a:lnTo>
                                <a:pt x="181" y="301"/>
                              </a:lnTo>
                              <a:lnTo>
                                <a:pt x="169" y="298"/>
                              </a:lnTo>
                              <a:lnTo>
                                <a:pt x="162" y="288"/>
                              </a:lnTo>
                              <a:lnTo>
                                <a:pt x="151" y="275"/>
                              </a:lnTo>
                              <a:lnTo>
                                <a:pt x="146" y="261"/>
                              </a:lnTo>
                              <a:lnTo>
                                <a:pt x="144" y="248"/>
                              </a:lnTo>
                              <a:lnTo>
                                <a:pt x="148" y="228"/>
                              </a:lnTo>
                              <a:lnTo>
                                <a:pt x="148" y="215"/>
                              </a:lnTo>
                              <a:lnTo>
                                <a:pt x="144" y="233"/>
                              </a:lnTo>
                              <a:lnTo>
                                <a:pt x="139" y="256"/>
                              </a:lnTo>
                              <a:lnTo>
                                <a:pt x="128" y="270"/>
                              </a:lnTo>
                              <a:lnTo>
                                <a:pt x="109" y="285"/>
                              </a:lnTo>
                              <a:lnTo>
                                <a:pt x="42" y="275"/>
                              </a:lnTo>
                              <a:lnTo>
                                <a:pt x="0" y="256"/>
                              </a:lnTo>
                              <a:close/>
                            </a:path>
                          </a:pathLst>
                        </a:custGeom>
                        <a:solidFill>
                          <a:srgbClr val="FFBF7F"/>
                        </a:solidFill>
                        <a:ln w="19050">
                          <a:solidFill>
                            <a:srgbClr val="000000"/>
                          </a:solidFill>
                          <a:round/>
                          <a:headEnd/>
                          <a:tailEnd/>
                        </a:ln>
                      </p:spPr>
                      <p:txBody>
                        <a:bodyPr/>
                        <a:lstStyle/>
                        <a:p>
                          <a:endParaRPr lang="en-US"/>
                        </a:p>
                      </p:txBody>
                    </p:sp>
                    <p:grpSp>
                      <p:nvGrpSpPr>
                        <p:cNvPr id="35982" name="Group 196"/>
                        <p:cNvGrpSpPr>
                          <a:grpSpLocks/>
                        </p:cNvGrpSpPr>
                        <p:nvPr/>
                      </p:nvGrpSpPr>
                      <p:grpSpPr bwMode="auto">
                        <a:xfrm>
                          <a:off x="4424" y="1128"/>
                          <a:ext cx="259" cy="313"/>
                          <a:chOff x="4424" y="1128"/>
                          <a:chExt cx="259" cy="313"/>
                        </a:xfrm>
                      </p:grpSpPr>
                      <p:grpSp>
                        <p:nvGrpSpPr>
                          <p:cNvPr id="35983" name="Group 197"/>
                          <p:cNvGrpSpPr>
                            <a:grpSpLocks/>
                          </p:cNvGrpSpPr>
                          <p:nvPr/>
                        </p:nvGrpSpPr>
                        <p:grpSpPr bwMode="auto">
                          <a:xfrm>
                            <a:off x="4424" y="1128"/>
                            <a:ext cx="259" cy="313"/>
                            <a:chOff x="4424" y="1128"/>
                            <a:chExt cx="259" cy="313"/>
                          </a:xfrm>
                        </p:grpSpPr>
                        <p:sp>
                          <p:nvSpPr>
                            <p:cNvPr id="35987" name="Freeform 198"/>
                            <p:cNvSpPr>
                              <a:spLocks/>
                            </p:cNvSpPr>
                            <p:nvPr/>
                          </p:nvSpPr>
                          <p:spPr bwMode="auto">
                            <a:xfrm>
                              <a:off x="4559" y="1408"/>
                              <a:ext cx="11" cy="33"/>
                            </a:xfrm>
                            <a:custGeom>
                              <a:avLst/>
                              <a:gdLst>
                                <a:gd name="T0" fmla="*/ 11 w 11"/>
                                <a:gd name="T1" fmla="*/ 33 h 33"/>
                                <a:gd name="T2" fmla="*/ 8 w 11"/>
                                <a:gd name="T3" fmla="*/ 13 h 33"/>
                                <a:gd name="T4" fmla="*/ 0 w 11"/>
                                <a:gd name="T5" fmla="*/ 0 h 33"/>
                                <a:gd name="T6" fmla="*/ 0 60000 65536"/>
                                <a:gd name="T7" fmla="*/ 0 60000 65536"/>
                                <a:gd name="T8" fmla="*/ 0 60000 65536"/>
                                <a:gd name="T9" fmla="*/ 0 w 11"/>
                                <a:gd name="T10" fmla="*/ 0 h 33"/>
                                <a:gd name="T11" fmla="*/ 11 w 11"/>
                                <a:gd name="T12" fmla="*/ 33 h 33"/>
                              </a:gdLst>
                              <a:ahLst/>
                              <a:cxnLst>
                                <a:cxn ang="T6">
                                  <a:pos x="T0" y="T1"/>
                                </a:cxn>
                                <a:cxn ang="T7">
                                  <a:pos x="T2" y="T3"/>
                                </a:cxn>
                                <a:cxn ang="T8">
                                  <a:pos x="T4" y="T5"/>
                                </a:cxn>
                              </a:cxnLst>
                              <a:rect l="T9" t="T10" r="T11" b="T12"/>
                              <a:pathLst>
                                <a:path w="11" h="33">
                                  <a:moveTo>
                                    <a:pt x="11" y="33"/>
                                  </a:moveTo>
                                  <a:lnTo>
                                    <a:pt x="8" y="13"/>
                                  </a:lnTo>
                                  <a:lnTo>
                                    <a:pt x="0" y="0"/>
                                  </a:lnTo>
                                </a:path>
                              </a:pathLst>
                            </a:custGeom>
                            <a:noFill/>
                            <a:ln w="19050">
                              <a:solidFill>
                                <a:srgbClr val="000000"/>
                              </a:solidFill>
                              <a:round/>
                              <a:headEnd/>
                              <a:tailEnd/>
                            </a:ln>
                          </p:spPr>
                          <p:txBody>
                            <a:bodyPr/>
                            <a:lstStyle/>
                            <a:p>
                              <a:endParaRPr lang="en-US"/>
                            </a:p>
                          </p:txBody>
                        </p:sp>
                        <p:sp>
                          <p:nvSpPr>
                            <p:cNvPr id="35988" name="Freeform 199"/>
                            <p:cNvSpPr>
                              <a:spLocks/>
                            </p:cNvSpPr>
                            <p:nvPr/>
                          </p:nvSpPr>
                          <p:spPr bwMode="auto">
                            <a:xfrm>
                              <a:off x="4436" y="1258"/>
                              <a:ext cx="56" cy="61"/>
                            </a:xfrm>
                            <a:custGeom>
                              <a:avLst/>
                              <a:gdLst>
                                <a:gd name="T0" fmla="*/ 0 w 56"/>
                                <a:gd name="T1" fmla="*/ 0 h 61"/>
                                <a:gd name="T2" fmla="*/ 12 w 56"/>
                                <a:gd name="T3" fmla="*/ 10 h 61"/>
                                <a:gd name="T4" fmla="*/ 19 w 56"/>
                                <a:gd name="T5" fmla="*/ 20 h 61"/>
                                <a:gd name="T6" fmla="*/ 21 w 56"/>
                                <a:gd name="T7" fmla="*/ 33 h 61"/>
                                <a:gd name="T8" fmla="*/ 21 w 56"/>
                                <a:gd name="T9" fmla="*/ 53 h 61"/>
                                <a:gd name="T10" fmla="*/ 19 w 56"/>
                                <a:gd name="T11" fmla="*/ 61 h 61"/>
                                <a:gd name="T12" fmla="*/ 32 w 56"/>
                                <a:gd name="T13" fmla="*/ 36 h 61"/>
                                <a:gd name="T14" fmla="*/ 41 w 56"/>
                                <a:gd name="T15" fmla="*/ 28 h 61"/>
                                <a:gd name="T16" fmla="*/ 56 w 56"/>
                                <a:gd name="T17" fmla="*/ 21 h 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
                                <a:gd name="T28" fmla="*/ 0 h 61"/>
                                <a:gd name="T29" fmla="*/ 56 w 56"/>
                                <a:gd name="T30" fmla="*/ 61 h 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 h="61">
                                  <a:moveTo>
                                    <a:pt x="0" y="0"/>
                                  </a:moveTo>
                                  <a:lnTo>
                                    <a:pt x="12" y="10"/>
                                  </a:lnTo>
                                  <a:lnTo>
                                    <a:pt x="19" y="20"/>
                                  </a:lnTo>
                                  <a:lnTo>
                                    <a:pt x="21" y="33"/>
                                  </a:lnTo>
                                  <a:lnTo>
                                    <a:pt x="21" y="53"/>
                                  </a:lnTo>
                                  <a:lnTo>
                                    <a:pt x="19" y="61"/>
                                  </a:lnTo>
                                  <a:lnTo>
                                    <a:pt x="32" y="36"/>
                                  </a:lnTo>
                                  <a:lnTo>
                                    <a:pt x="41" y="28"/>
                                  </a:lnTo>
                                  <a:lnTo>
                                    <a:pt x="56" y="21"/>
                                  </a:lnTo>
                                </a:path>
                              </a:pathLst>
                            </a:custGeom>
                            <a:noFill/>
                            <a:ln w="19050">
                              <a:solidFill>
                                <a:srgbClr val="000000"/>
                              </a:solidFill>
                              <a:round/>
                              <a:headEnd/>
                              <a:tailEnd/>
                            </a:ln>
                          </p:spPr>
                          <p:txBody>
                            <a:bodyPr/>
                            <a:lstStyle/>
                            <a:p>
                              <a:endParaRPr lang="en-US"/>
                            </a:p>
                          </p:txBody>
                        </p:sp>
                        <p:sp>
                          <p:nvSpPr>
                            <p:cNvPr id="35989" name="Line 200"/>
                            <p:cNvSpPr>
                              <a:spLocks noChangeShapeType="1"/>
                            </p:cNvSpPr>
                            <p:nvPr/>
                          </p:nvSpPr>
                          <p:spPr bwMode="auto">
                            <a:xfrm>
                              <a:off x="4424" y="1288"/>
                              <a:ext cx="14" cy="20"/>
                            </a:xfrm>
                            <a:prstGeom prst="line">
                              <a:avLst/>
                            </a:prstGeom>
                            <a:noFill/>
                            <a:ln w="19050">
                              <a:solidFill>
                                <a:srgbClr val="000000"/>
                              </a:solidFill>
                              <a:round/>
                              <a:headEnd/>
                              <a:tailEnd/>
                            </a:ln>
                          </p:spPr>
                          <p:txBody>
                            <a:bodyPr/>
                            <a:lstStyle/>
                            <a:p>
                              <a:endParaRPr lang="en-US"/>
                            </a:p>
                          </p:txBody>
                        </p:sp>
                        <p:sp>
                          <p:nvSpPr>
                            <p:cNvPr id="35990" name="Freeform 201"/>
                            <p:cNvSpPr>
                              <a:spLocks/>
                            </p:cNvSpPr>
                            <p:nvPr/>
                          </p:nvSpPr>
                          <p:spPr bwMode="auto">
                            <a:xfrm>
                              <a:off x="4436" y="1209"/>
                              <a:ext cx="19" cy="54"/>
                            </a:xfrm>
                            <a:custGeom>
                              <a:avLst/>
                              <a:gdLst>
                                <a:gd name="T0" fmla="*/ 11 w 19"/>
                                <a:gd name="T1" fmla="*/ 54 h 54"/>
                                <a:gd name="T2" fmla="*/ 18 w 19"/>
                                <a:gd name="T3" fmla="*/ 45 h 54"/>
                                <a:gd name="T4" fmla="*/ 19 w 19"/>
                                <a:gd name="T5" fmla="*/ 30 h 54"/>
                                <a:gd name="T6" fmla="*/ 16 w 19"/>
                                <a:gd name="T7" fmla="*/ 19 h 54"/>
                                <a:gd name="T8" fmla="*/ 0 w 19"/>
                                <a:gd name="T9" fmla="*/ 0 h 54"/>
                                <a:gd name="T10" fmla="*/ 0 60000 65536"/>
                                <a:gd name="T11" fmla="*/ 0 60000 65536"/>
                                <a:gd name="T12" fmla="*/ 0 60000 65536"/>
                                <a:gd name="T13" fmla="*/ 0 60000 65536"/>
                                <a:gd name="T14" fmla="*/ 0 60000 65536"/>
                                <a:gd name="T15" fmla="*/ 0 w 19"/>
                                <a:gd name="T16" fmla="*/ 0 h 54"/>
                                <a:gd name="T17" fmla="*/ 19 w 19"/>
                                <a:gd name="T18" fmla="*/ 54 h 54"/>
                              </a:gdLst>
                              <a:ahLst/>
                              <a:cxnLst>
                                <a:cxn ang="T10">
                                  <a:pos x="T0" y="T1"/>
                                </a:cxn>
                                <a:cxn ang="T11">
                                  <a:pos x="T2" y="T3"/>
                                </a:cxn>
                                <a:cxn ang="T12">
                                  <a:pos x="T4" y="T5"/>
                                </a:cxn>
                                <a:cxn ang="T13">
                                  <a:pos x="T6" y="T7"/>
                                </a:cxn>
                                <a:cxn ang="T14">
                                  <a:pos x="T8" y="T9"/>
                                </a:cxn>
                              </a:cxnLst>
                              <a:rect l="T15" t="T16" r="T17" b="T18"/>
                              <a:pathLst>
                                <a:path w="19" h="54">
                                  <a:moveTo>
                                    <a:pt x="11" y="54"/>
                                  </a:moveTo>
                                  <a:lnTo>
                                    <a:pt x="18" y="45"/>
                                  </a:lnTo>
                                  <a:lnTo>
                                    <a:pt x="19" y="30"/>
                                  </a:lnTo>
                                  <a:lnTo>
                                    <a:pt x="16" y="19"/>
                                  </a:lnTo>
                                  <a:lnTo>
                                    <a:pt x="0" y="0"/>
                                  </a:lnTo>
                                </a:path>
                              </a:pathLst>
                            </a:custGeom>
                            <a:noFill/>
                            <a:ln w="19050">
                              <a:solidFill>
                                <a:srgbClr val="000000"/>
                              </a:solidFill>
                              <a:round/>
                              <a:headEnd/>
                              <a:tailEnd/>
                            </a:ln>
                          </p:spPr>
                          <p:txBody>
                            <a:bodyPr/>
                            <a:lstStyle/>
                            <a:p>
                              <a:endParaRPr lang="en-US"/>
                            </a:p>
                          </p:txBody>
                        </p:sp>
                        <p:sp>
                          <p:nvSpPr>
                            <p:cNvPr id="35991" name="Freeform 202"/>
                            <p:cNvSpPr>
                              <a:spLocks/>
                            </p:cNvSpPr>
                            <p:nvPr/>
                          </p:nvSpPr>
                          <p:spPr bwMode="auto">
                            <a:xfrm>
                              <a:off x="4459" y="1203"/>
                              <a:ext cx="56" cy="46"/>
                            </a:xfrm>
                            <a:custGeom>
                              <a:avLst/>
                              <a:gdLst>
                                <a:gd name="T0" fmla="*/ 0 w 56"/>
                                <a:gd name="T1" fmla="*/ 46 h 46"/>
                                <a:gd name="T2" fmla="*/ 14 w 56"/>
                                <a:gd name="T3" fmla="*/ 45 h 46"/>
                                <a:gd name="T4" fmla="*/ 28 w 56"/>
                                <a:gd name="T5" fmla="*/ 41 h 46"/>
                                <a:gd name="T6" fmla="*/ 39 w 56"/>
                                <a:gd name="T7" fmla="*/ 35 h 46"/>
                                <a:gd name="T8" fmla="*/ 49 w 56"/>
                                <a:gd name="T9" fmla="*/ 23 h 46"/>
                                <a:gd name="T10" fmla="*/ 55 w 56"/>
                                <a:gd name="T11" fmla="*/ 8 h 46"/>
                                <a:gd name="T12" fmla="*/ 56 w 56"/>
                                <a:gd name="T13" fmla="*/ 0 h 46"/>
                                <a:gd name="T14" fmla="*/ 0 60000 65536"/>
                                <a:gd name="T15" fmla="*/ 0 60000 65536"/>
                                <a:gd name="T16" fmla="*/ 0 60000 65536"/>
                                <a:gd name="T17" fmla="*/ 0 60000 65536"/>
                                <a:gd name="T18" fmla="*/ 0 60000 65536"/>
                                <a:gd name="T19" fmla="*/ 0 60000 65536"/>
                                <a:gd name="T20" fmla="*/ 0 60000 65536"/>
                                <a:gd name="T21" fmla="*/ 0 w 56"/>
                                <a:gd name="T22" fmla="*/ 0 h 46"/>
                                <a:gd name="T23" fmla="*/ 56 w 56"/>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46">
                                  <a:moveTo>
                                    <a:pt x="0" y="46"/>
                                  </a:moveTo>
                                  <a:lnTo>
                                    <a:pt x="14" y="45"/>
                                  </a:lnTo>
                                  <a:lnTo>
                                    <a:pt x="28" y="41"/>
                                  </a:lnTo>
                                  <a:lnTo>
                                    <a:pt x="39" y="35"/>
                                  </a:lnTo>
                                  <a:lnTo>
                                    <a:pt x="49" y="23"/>
                                  </a:lnTo>
                                  <a:lnTo>
                                    <a:pt x="55" y="8"/>
                                  </a:lnTo>
                                  <a:lnTo>
                                    <a:pt x="56" y="0"/>
                                  </a:lnTo>
                                </a:path>
                              </a:pathLst>
                            </a:custGeom>
                            <a:noFill/>
                            <a:ln w="19050">
                              <a:solidFill>
                                <a:srgbClr val="000000"/>
                              </a:solidFill>
                              <a:round/>
                              <a:headEnd/>
                              <a:tailEnd/>
                            </a:ln>
                          </p:spPr>
                          <p:txBody>
                            <a:bodyPr/>
                            <a:lstStyle/>
                            <a:p>
                              <a:endParaRPr lang="en-US"/>
                            </a:p>
                          </p:txBody>
                        </p:sp>
                        <p:sp>
                          <p:nvSpPr>
                            <p:cNvPr id="35992" name="Freeform 203"/>
                            <p:cNvSpPr>
                              <a:spLocks/>
                            </p:cNvSpPr>
                            <p:nvPr/>
                          </p:nvSpPr>
                          <p:spPr bwMode="auto">
                            <a:xfrm>
                              <a:off x="4521" y="1135"/>
                              <a:ext cx="51" cy="104"/>
                            </a:xfrm>
                            <a:custGeom>
                              <a:avLst/>
                              <a:gdLst>
                                <a:gd name="T0" fmla="*/ 51 w 51"/>
                                <a:gd name="T1" fmla="*/ 0 h 104"/>
                                <a:gd name="T2" fmla="*/ 44 w 51"/>
                                <a:gd name="T3" fmla="*/ 16 h 104"/>
                                <a:gd name="T4" fmla="*/ 33 w 51"/>
                                <a:gd name="T5" fmla="*/ 21 h 104"/>
                                <a:gd name="T6" fmla="*/ 21 w 51"/>
                                <a:gd name="T7" fmla="*/ 25 h 104"/>
                                <a:gd name="T8" fmla="*/ 8 w 51"/>
                                <a:gd name="T9" fmla="*/ 31 h 104"/>
                                <a:gd name="T10" fmla="*/ 3 w 51"/>
                                <a:gd name="T11" fmla="*/ 38 h 104"/>
                                <a:gd name="T12" fmla="*/ 0 w 51"/>
                                <a:gd name="T13" fmla="*/ 53 h 104"/>
                                <a:gd name="T14" fmla="*/ 5 w 51"/>
                                <a:gd name="T15" fmla="*/ 78 h 104"/>
                                <a:gd name="T16" fmla="*/ 10 w 51"/>
                                <a:gd name="T17" fmla="*/ 104 h 1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
                                <a:gd name="T28" fmla="*/ 0 h 104"/>
                                <a:gd name="T29" fmla="*/ 51 w 51"/>
                                <a:gd name="T30" fmla="*/ 104 h 1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 h="104">
                                  <a:moveTo>
                                    <a:pt x="51" y="0"/>
                                  </a:moveTo>
                                  <a:lnTo>
                                    <a:pt x="44" y="16"/>
                                  </a:lnTo>
                                  <a:lnTo>
                                    <a:pt x="33" y="21"/>
                                  </a:lnTo>
                                  <a:lnTo>
                                    <a:pt x="21" y="25"/>
                                  </a:lnTo>
                                  <a:lnTo>
                                    <a:pt x="8" y="31"/>
                                  </a:lnTo>
                                  <a:lnTo>
                                    <a:pt x="3" y="38"/>
                                  </a:lnTo>
                                  <a:lnTo>
                                    <a:pt x="0" y="53"/>
                                  </a:lnTo>
                                  <a:lnTo>
                                    <a:pt x="5" y="78"/>
                                  </a:lnTo>
                                  <a:lnTo>
                                    <a:pt x="10" y="104"/>
                                  </a:lnTo>
                                </a:path>
                              </a:pathLst>
                            </a:custGeom>
                            <a:noFill/>
                            <a:ln w="19050">
                              <a:solidFill>
                                <a:srgbClr val="000000"/>
                              </a:solidFill>
                              <a:round/>
                              <a:headEnd/>
                              <a:tailEnd/>
                            </a:ln>
                          </p:spPr>
                          <p:txBody>
                            <a:bodyPr/>
                            <a:lstStyle/>
                            <a:p>
                              <a:endParaRPr lang="en-US"/>
                            </a:p>
                          </p:txBody>
                        </p:sp>
                        <p:sp>
                          <p:nvSpPr>
                            <p:cNvPr id="35993" name="Freeform 204"/>
                            <p:cNvSpPr>
                              <a:spLocks/>
                            </p:cNvSpPr>
                            <p:nvPr/>
                          </p:nvSpPr>
                          <p:spPr bwMode="auto">
                            <a:xfrm>
                              <a:off x="4515" y="1128"/>
                              <a:ext cx="32" cy="100"/>
                            </a:xfrm>
                            <a:custGeom>
                              <a:avLst/>
                              <a:gdLst>
                                <a:gd name="T0" fmla="*/ 0 w 32"/>
                                <a:gd name="T1" fmla="*/ 0 h 100"/>
                                <a:gd name="T2" fmla="*/ 13 w 32"/>
                                <a:gd name="T3" fmla="*/ 5 h 100"/>
                                <a:gd name="T4" fmla="*/ 22 w 32"/>
                                <a:gd name="T5" fmla="*/ 17 h 100"/>
                                <a:gd name="T6" fmla="*/ 29 w 32"/>
                                <a:gd name="T7" fmla="*/ 30 h 100"/>
                                <a:gd name="T8" fmla="*/ 32 w 32"/>
                                <a:gd name="T9" fmla="*/ 45 h 100"/>
                                <a:gd name="T10" fmla="*/ 30 w 32"/>
                                <a:gd name="T11" fmla="*/ 60 h 100"/>
                                <a:gd name="T12" fmla="*/ 27 w 32"/>
                                <a:gd name="T13" fmla="*/ 73 h 100"/>
                                <a:gd name="T14" fmla="*/ 27 w 32"/>
                                <a:gd name="T15" fmla="*/ 85 h 100"/>
                                <a:gd name="T16" fmla="*/ 32 w 32"/>
                                <a:gd name="T17" fmla="*/ 100 h 1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
                                <a:gd name="T28" fmla="*/ 0 h 100"/>
                                <a:gd name="T29" fmla="*/ 32 w 32"/>
                                <a:gd name="T30" fmla="*/ 100 h 1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 h="100">
                                  <a:moveTo>
                                    <a:pt x="0" y="0"/>
                                  </a:moveTo>
                                  <a:lnTo>
                                    <a:pt x="13" y="5"/>
                                  </a:lnTo>
                                  <a:lnTo>
                                    <a:pt x="22" y="17"/>
                                  </a:lnTo>
                                  <a:lnTo>
                                    <a:pt x="29" y="30"/>
                                  </a:lnTo>
                                  <a:lnTo>
                                    <a:pt x="32" y="45"/>
                                  </a:lnTo>
                                  <a:lnTo>
                                    <a:pt x="30" y="60"/>
                                  </a:lnTo>
                                  <a:lnTo>
                                    <a:pt x="27" y="73"/>
                                  </a:lnTo>
                                  <a:lnTo>
                                    <a:pt x="27" y="85"/>
                                  </a:lnTo>
                                  <a:lnTo>
                                    <a:pt x="32" y="100"/>
                                  </a:lnTo>
                                </a:path>
                              </a:pathLst>
                            </a:custGeom>
                            <a:noFill/>
                            <a:ln w="19050">
                              <a:solidFill>
                                <a:srgbClr val="000000"/>
                              </a:solidFill>
                              <a:round/>
                              <a:headEnd/>
                              <a:tailEnd/>
                            </a:ln>
                          </p:spPr>
                          <p:txBody>
                            <a:bodyPr/>
                            <a:lstStyle/>
                            <a:p>
                              <a:endParaRPr lang="en-US"/>
                            </a:p>
                          </p:txBody>
                        </p:sp>
                        <p:sp>
                          <p:nvSpPr>
                            <p:cNvPr id="35994" name="Freeform 205"/>
                            <p:cNvSpPr>
                              <a:spLocks/>
                            </p:cNvSpPr>
                            <p:nvPr/>
                          </p:nvSpPr>
                          <p:spPr bwMode="auto">
                            <a:xfrm>
                              <a:off x="4561" y="1168"/>
                              <a:ext cx="76" cy="91"/>
                            </a:xfrm>
                            <a:custGeom>
                              <a:avLst/>
                              <a:gdLst>
                                <a:gd name="T0" fmla="*/ 0 w 76"/>
                                <a:gd name="T1" fmla="*/ 0 h 91"/>
                                <a:gd name="T2" fmla="*/ 13 w 76"/>
                                <a:gd name="T3" fmla="*/ 13 h 91"/>
                                <a:gd name="T4" fmla="*/ 18 w 76"/>
                                <a:gd name="T5" fmla="*/ 30 h 91"/>
                                <a:gd name="T6" fmla="*/ 18 w 76"/>
                                <a:gd name="T7" fmla="*/ 41 h 91"/>
                                <a:gd name="T8" fmla="*/ 18 w 76"/>
                                <a:gd name="T9" fmla="*/ 51 h 91"/>
                                <a:gd name="T10" fmla="*/ 27 w 76"/>
                                <a:gd name="T11" fmla="*/ 60 h 91"/>
                                <a:gd name="T12" fmla="*/ 39 w 76"/>
                                <a:gd name="T13" fmla="*/ 65 h 91"/>
                                <a:gd name="T14" fmla="*/ 55 w 76"/>
                                <a:gd name="T15" fmla="*/ 75 h 91"/>
                                <a:gd name="T16" fmla="*/ 66 w 76"/>
                                <a:gd name="T17" fmla="*/ 81 h 91"/>
                                <a:gd name="T18" fmla="*/ 76 w 76"/>
                                <a:gd name="T19" fmla="*/ 91 h 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6"/>
                                <a:gd name="T31" fmla="*/ 0 h 91"/>
                                <a:gd name="T32" fmla="*/ 76 w 76"/>
                                <a:gd name="T33" fmla="*/ 91 h 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6" h="91">
                                  <a:moveTo>
                                    <a:pt x="0" y="0"/>
                                  </a:moveTo>
                                  <a:lnTo>
                                    <a:pt x="13" y="13"/>
                                  </a:lnTo>
                                  <a:lnTo>
                                    <a:pt x="18" y="30"/>
                                  </a:lnTo>
                                  <a:lnTo>
                                    <a:pt x="18" y="41"/>
                                  </a:lnTo>
                                  <a:lnTo>
                                    <a:pt x="18" y="51"/>
                                  </a:lnTo>
                                  <a:lnTo>
                                    <a:pt x="27" y="60"/>
                                  </a:lnTo>
                                  <a:lnTo>
                                    <a:pt x="39" y="65"/>
                                  </a:lnTo>
                                  <a:lnTo>
                                    <a:pt x="55" y="75"/>
                                  </a:lnTo>
                                  <a:lnTo>
                                    <a:pt x="66" y="81"/>
                                  </a:lnTo>
                                  <a:lnTo>
                                    <a:pt x="76" y="91"/>
                                  </a:lnTo>
                                </a:path>
                              </a:pathLst>
                            </a:custGeom>
                            <a:noFill/>
                            <a:ln w="19050">
                              <a:solidFill>
                                <a:srgbClr val="000000"/>
                              </a:solidFill>
                              <a:round/>
                              <a:headEnd/>
                              <a:tailEnd/>
                            </a:ln>
                          </p:spPr>
                          <p:txBody>
                            <a:bodyPr/>
                            <a:lstStyle/>
                            <a:p>
                              <a:endParaRPr lang="en-US"/>
                            </a:p>
                          </p:txBody>
                        </p:sp>
                        <p:sp>
                          <p:nvSpPr>
                            <p:cNvPr id="35995" name="Freeform 206"/>
                            <p:cNvSpPr>
                              <a:spLocks/>
                            </p:cNvSpPr>
                            <p:nvPr/>
                          </p:nvSpPr>
                          <p:spPr bwMode="auto">
                            <a:xfrm>
                              <a:off x="4484" y="1155"/>
                              <a:ext cx="35" cy="28"/>
                            </a:xfrm>
                            <a:custGeom>
                              <a:avLst/>
                              <a:gdLst>
                                <a:gd name="T0" fmla="*/ 35 w 35"/>
                                <a:gd name="T1" fmla="*/ 28 h 28"/>
                                <a:gd name="T2" fmla="*/ 28 w 35"/>
                                <a:gd name="T3" fmla="*/ 13 h 28"/>
                                <a:gd name="T4" fmla="*/ 15 w 35"/>
                                <a:gd name="T5" fmla="*/ 6 h 28"/>
                                <a:gd name="T6" fmla="*/ 0 w 35"/>
                                <a:gd name="T7" fmla="*/ 0 h 28"/>
                                <a:gd name="T8" fmla="*/ 0 60000 65536"/>
                                <a:gd name="T9" fmla="*/ 0 60000 65536"/>
                                <a:gd name="T10" fmla="*/ 0 60000 65536"/>
                                <a:gd name="T11" fmla="*/ 0 60000 65536"/>
                                <a:gd name="T12" fmla="*/ 0 w 35"/>
                                <a:gd name="T13" fmla="*/ 0 h 28"/>
                                <a:gd name="T14" fmla="*/ 35 w 35"/>
                                <a:gd name="T15" fmla="*/ 28 h 28"/>
                              </a:gdLst>
                              <a:ahLst/>
                              <a:cxnLst>
                                <a:cxn ang="T8">
                                  <a:pos x="T0" y="T1"/>
                                </a:cxn>
                                <a:cxn ang="T9">
                                  <a:pos x="T2" y="T3"/>
                                </a:cxn>
                                <a:cxn ang="T10">
                                  <a:pos x="T4" y="T5"/>
                                </a:cxn>
                                <a:cxn ang="T11">
                                  <a:pos x="T6" y="T7"/>
                                </a:cxn>
                              </a:cxnLst>
                              <a:rect l="T12" t="T13" r="T14" b="T15"/>
                              <a:pathLst>
                                <a:path w="35" h="28">
                                  <a:moveTo>
                                    <a:pt x="35" y="28"/>
                                  </a:moveTo>
                                  <a:lnTo>
                                    <a:pt x="28" y="13"/>
                                  </a:lnTo>
                                  <a:lnTo>
                                    <a:pt x="15" y="6"/>
                                  </a:lnTo>
                                  <a:lnTo>
                                    <a:pt x="0" y="0"/>
                                  </a:lnTo>
                                </a:path>
                              </a:pathLst>
                            </a:custGeom>
                            <a:noFill/>
                            <a:ln w="19050">
                              <a:solidFill>
                                <a:srgbClr val="000000"/>
                              </a:solidFill>
                              <a:round/>
                              <a:headEnd/>
                              <a:tailEnd/>
                            </a:ln>
                          </p:spPr>
                          <p:txBody>
                            <a:bodyPr/>
                            <a:lstStyle/>
                            <a:p>
                              <a:endParaRPr lang="en-US"/>
                            </a:p>
                          </p:txBody>
                        </p:sp>
                        <p:sp>
                          <p:nvSpPr>
                            <p:cNvPr id="35996" name="Freeform 207"/>
                            <p:cNvSpPr>
                              <a:spLocks/>
                            </p:cNvSpPr>
                            <p:nvPr/>
                          </p:nvSpPr>
                          <p:spPr bwMode="auto">
                            <a:xfrm>
                              <a:off x="4641" y="1223"/>
                              <a:ext cx="42" cy="60"/>
                            </a:xfrm>
                            <a:custGeom>
                              <a:avLst/>
                              <a:gdLst>
                                <a:gd name="T0" fmla="*/ 0 w 42"/>
                                <a:gd name="T1" fmla="*/ 60 h 60"/>
                                <a:gd name="T2" fmla="*/ 5 w 42"/>
                                <a:gd name="T3" fmla="*/ 48 h 60"/>
                                <a:gd name="T4" fmla="*/ 17 w 42"/>
                                <a:gd name="T5" fmla="*/ 25 h 60"/>
                                <a:gd name="T6" fmla="*/ 28 w 42"/>
                                <a:gd name="T7" fmla="*/ 11 h 60"/>
                                <a:gd name="T8" fmla="*/ 42 w 42"/>
                                <a:gd name="T9" fmla="*/ 0 h 60"/>
                                <a:gd name="T10" fmla="*/ 0 60000 65536"/>
                                <a:gd name="T11" fmla="*/ 0 60000 65536"/>
                                <a:gd name="T12" fmla="*/ 0 60000 65536"/>
                                <a:gd name="T13" fmla="*/ 0 60000 65536"/>
                                <a:gd name="T14" fmla="*/ 0 60000 65536"/>
                                <a:gd name="T15" fmla="*/ 0 w 42"/>
                                <a:gd name="T16" fmla="*/ 0 h 60"/>
                                <a:gd name="T17" fmla="*/ 42 w 42"/>
                                <a:gd name="T18" fmla="*/ 60 h 60"/>
                              </a:gdLst>
                              <a:ahLst/>
                              <a:cxnLst>
                                <a:cxn ang="T10">
                                  <a:pos x="T0" y="T1"/>
                                </a:cxn>
                                <a:cxn ang="T11">
                                  <a:pos x="T2" y="T3"/>
                                </a:cxn>
                                <a:cxn ang="T12">
                                  <a:pos x="T4" y="T5"/>
                                </a:cxn>
                                <a:cxn ang="T13">
                                  <a:pos x="T6" y="T7"/>
                                </a:cxn>
                                <a:cxn ang="T14">
                                  <a:pos x="T8" y="T9"/>
                                </a:cxn>
                              </a:cxnLst>
                              <a:rect l="T15" t="T16" r="T17" b="T18"/>
                              <a:pathLst>
                                <a:path w="42" h="60">
                                  <a:moveTo>
                                    <a:pt x="0" y="60"/>
                                  </a:moveTo>
                                  <a:lnTo>
                                    <a:pt x="5" y="48"/>
                                  </a:lnTo>
                                  <a:lnTo>
                                    <a:pt x="17" y="25"/>
                                  </a:lnTo>
                                  <a:lnTo>
                                    <a:pt x="28" y="11"/>
                                  </a:lnTo>
                                  <a:lnTo>
                                    <a:pt x="42" y="0"/>
                                  </a:lnTo>
                                </a:path>
                              </a:pathLst>
                            </a:custGeom>
                            <a:noFill/>
                            <a:ln w="19050">
                              <a:solidFill>
                                <a:srgbClr val="000000"/>
                              </a:solidFill>
                              <a:round/>
                              <a:headEnd/>
                              <a:tailEnd/>
                            </a:ln>
                          </p:spPr>
                          <p:txBody>
                            <a:bodyPr/>
                            <a:lstStyle/>
                            <a:p>
                              <a:endParaRPr lang="en-US"/>
                            </a:p>
                          </p:txBody>
                        </p:sp>
                        <p:sp>
                          <p:nvSpPr>
                            <p:cNvPr id="35997" name="Freeform 208"/>
                            <p:cNvSpPr>
                              <a:spLocks/>
                            </p:cNvSpPr>
                            <p:nvPr/>
                          </p:nvSpPr>
                          <p:spPr bwMode="auto">
                            <a:xfrm>
                              <a:off x="4648" y="1198"/>
                              <a:ext cx="30" cy="138"/>
                            </a:xfrm>
                            <a:custGeom>
                              <a:avLst/>
                              <a:gdLst>
                                <a:gd name="T0" fmla="*/ 5 w 30"/>
                                <a:gd name="T1" fmla="*/ 0 h 138"/>
                                <a:gd name="T2" fmla="*/ 0 w 30"/>
                                <a:gd name="T3" fmla="*/ 15 h 138"/>
                                <a:gd name="T4" fmla="*/ 5 w 30"/>
                                <a:gd name="T5" fmla="*/ 31 h 138"/>
                                <a:gd name="T6" fmla="*/ 14 w 30"/>
                                <a:gd name="T7" fmla="*/ 41 h 138"/>
                                <a:gd name="T8" fmla="*/ 23 w 30"/>
                                <a:gd name="T9" fmla="*/ 55 h 138"/>
                                <a:gd name="T10" fmla="*/ 30 w 30"/>
                                <a:gd name="T11" fmla="*/ 71 h 138"/>
                                <a:gd name="T12" fmla="*/ 30 w 30"/>
                                <a:gd name="T13" fmla="*/ 83 h 138"/>
                                <a:gd name="T14" fmla="*/ 24 w 30"/>
                                <a:gd name="T15" fmla="*/ 101 h 138"/>
                                <a:gd name="T16" fmla="*/ 17 w 30"/>
                                <a:gd name="T17" fmla="*/ 115 h 138"/>
                                <a:gd name="T18" fmla="*/ 3 w 30"/>
                                <a:gd name="T19" fmla="*/ 138 h 1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38"/>
                                <a:gd name="T32" fmla="*/ 30 w 30"/>
                                <a:gd name="T33" fmla="*/ 138 h 1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38">
                                  <a:moveTo>
                                    <a:pt x="5" y="0"/>
                                  </a:moveTo>
                                  <a:lnTo>
                                    <a:pt x="0" y="15"/>
                                  </a:lnTo>
                                  <a:lnTo>
                                    <a:pt x="5" y="31"/>
                                  </a:lnTo>
                                  <a:lnTo>
                                    <a:pt x="14" y="41"/>
                                  </a:lnTo>
                                  <a:lnTo>
                                    <a:pt x="23" y="55"/>
                                  </a:lnTo>
                                  <a:lnTo>
                                    <a:pt x="30" y="71"/>
                                  </a:lnTo>
                                  <a:lnTo>
                                    <a:pt x="30" y="83"/>
                                  </a:lnTo>
                                  <a:lnTo>
                                    <a:pt x="24" y="101"/>
                                  </a:lnTo>
                                  <a:lnTo>
                                    <a:pt x="17" y="115"/>
                                  </a:lnTo>
                                  <a:lnTo>
                                    <a:pt x="3" y="138"/>
                                  </a:lnTo>
                                </a:path>
                              </a:pathLst>
                            </a:custGeom>
                            <a:noFill/>
                            <a:ln w="19050">
                              <a:solidFill>
                                <a:srgbClr val="000000"/>
                              </a:solidFill>
                              <a:round/>
                              <a:headEnd/>
                              <a:tailEnd/>
                            </a:ln>
                          </p:spPr>
                          <p:txBody>
                            <a:bodyPr/>
                            <a:lstStyle/>
                            <a:p>
                              <a:endParaRPr lang="en-US"/>
                            </a:p>
                          </p:txBody>
                        </p:sp>
                      </p:grpSp>
                      <p:grpSp>
                        <p:nvGrpSpPr>
                          <p:cNvPr id="35984" name="Group 209"/>
                          <p:cNvGrpSpPr>
                            <a:grpSpLocks/>
                          </p:cNvGrpSpPr>
                          <p:nvPr/>
                        </p:nvGrpSpPr>
                        <p:grpSpPr bwMode="auto">
                          <a:xfrm>
                            <a:off x="4517" y="1349"/>
                            <a:ext cx="44" cy="34"/>
                            <a:chOff x="4517" y="1349"/>
                            <a:chExt cx="44" cy="34"/>
                          </a:xfrm>
                        </p:grpSpPr>
                        <p:sp>
                          <p:nvSpPr>
                            <p:cNvPr id="35985" name="Oval 210"/>
                            <p:cNvSpPr>
                              <a:spLocks noChangeArrowheads="1"/>
                            </p:cNvSpPr>
                            <p:nvPr/>
                          </p:nvSpPr>
                          <p:spPr bwMode="auto">
                            <a:xfrm>
                              <a:off x="4544" y="1349"/>
                              <a:ext cx="17" cy="34"/>
                            </a:xfrm>
                            <a:prstGeom prst="ellipse">
                              <a:avLst/>
                            </a:prstGeom>
                            <a:solidFill>
                              <a:srgbClr val="000000"/>
                            </a:solidFill>
                            <a:ln w="9525">
                              <a:noFill/>
                              <a:round/>
                              <a:headEnd/>
                              <a:tailEnd/>
                            </a:ln>
                          </p:spPr>
                          <p:txBody>
                            <a:bodyPr/>
                            <a:lstStyle/>
                            <a:p>
                              <a:endParaRPr lang="en-US"/>
                            </a:p>
                          </p:txBody>
                        </p:sp>
                        <p:sp>
                          <p:nvSpPr>
                            <p:cNvPr id="35986" name="Oval 211"/>
                            <p:cNvSpPr>
                              <a:spLocks noChangeArrowheads="1"/>
                            </p:cNvSpPr>
                            <p:nvPr/>
                          </p:nvSpPr>
                          <p:spPr bwMode="auto">
                            <a:xfrm>
                              <a:off x="4517" y="1349"/>
                              <a:ext cx="18" cy="34"/>
                            </a:xfrm>
                            <a:prstGeom prst="ellipse">
                              <a:avLst/>
                            </a:prstGeom>
                            <a:solidFill>
                              <a:srgbClr val="000000"/>
                            </a:solidFill>
                            <a:ln w="9525">
                              <a:noFill/>
                              <a:round/>
                              <a:headEnd/>
                              <a:tailEnd/>
                            </a:ln>
                          </p:spPr>
                          <p:txBody>
                            <a:bodyPr/>
                            <a:lstStyle/>
                            <a:p>
                              <a:endParaRPr lang="en-US"/>
                            </a:p>
                          </p:txBody>
                        </p:sp>
                      </p:grpSp>
                    </p:grpSp>
                  </p:grpSp>
                  <p:grpSp>
                    <p:nvGrpSpPr>
                      <p:cNvPr id="35969" name="Group 212"/>
                      <p:cNvGrpSpPr>
                        <a:grpSpLocks/>
                      </p:cNvGrpSpPr>
                      <p:nvPr/>
                    </p:nvGrpSpPr>
                    <p:grpSpPr bwMode="auto">
                      <a:xfrm>
                        <a:off x="3854" y="1399"/>
                        <a:ext cx="649" cy="432"/>
                        <a:chOff x="3854" y="1399"/>
                        <a:chExt cx="649" cy="432"/>
                      </a:xfrm>
                    </p:grpSpPr>
                    <p:grpSp>
                      <p:nvGrpSpPr>
                        <p:cNvPr id="35970" name="Group 213"/>
                        <p:cNvGrpSpPr>
                          <a:grpSpLocks/>
                        </p:cNvGrpSpPr>
                        <p:nvPr/>
                      </p:nvGrpSpPr>
                      <p:grpSpPr bwMode="auto">
                        <a:xfrm>
                          <a:off x="3854" y="1503"/>
                          <a:ext cx="504" cy="328"/>
                          <a:chOff x="3854" y="1503"/>
                          <a:chExt cx="504" cy="328"/>
                        </a:xfrm>
                      </p:grpSpPr>
                      <p:grpSp>
                        <p:nvGrpSpPr>
                          <p:cNvPr id="35975" name="Group 214"/>
                          <p:cNvGrpSpPr>
                            <a:grpSpLocks/>
                          </p:cNvGrpSpPr>
                          <p:nvPr/>
                        </p:nvGrpSpPr>
                        <p:grpSpPr bwMode="auto">
                          <a:xfrm>
                            <a:off x="3854" y="1606"/>
                            <a:ext cx="199" cy="225"/>
                            <a:chOff x="3854" y="1606"/>
                            <a:chExt cx="199" cy="225"/>
                          </a:xfrm>
                        </p:grpSpPr>
                        <p:sp>
                          <p:nvSpPr>
                            <p:cNvPr id="35979" name="Freeform 215"/>
                            <p:cNvSpPr>
                              <a:spLocks/>
                            </p:cNvSpPr>
                            <p:nvPr/>
                          </p:nvSpPr>
                          <p:spPr bwMode="auto">
                            <a:xfrm>
                              <a:off x="3854" y="1606"/>
                              <a:ext cx="199" cy="225"/>
                            </a:xfrm>
                            <a:custGeom>
                              <a:avLst/>
                              <a:gdLst>
                                <a:gd name="T0" fmla="*/ 0 w 199"/>
                                <a:gd name="T1" fmla="*/ 8 h 225"/>
                                <a:gd name="T2" fmla="*/ 24 w 199"/>
                                <a:gd name="T3" fmla="*/ 0 h 225"/>
                                <a:gd name="T4" fmla="*/ 51 w 199"/>
                                <a:gd name="T5" fmla="*/ 3 h 225"/>
                                <a:gd name="T6" fmla="*/ 67 w 199"/>
                                <a:gd name="T7" fmla="*/ 15 h 225"/>
                                <a:gd name="T8" fmla="*/ 75 w 199"/>
                                <a:gd name="T9" fmla="*/ 25 h 225"/>
                                <a:gd name="T10" fmla="*/ 91 w 199"/>
                                <a:gd name="T11" fmla="*/ 32 h 225"/>
                                <a:gd name="T12" fmla="*/ 116 w 199"/>
                                <a:gd name="T13" fmla="*/ 40 h 225"/>
                                <a:gd name="T14" fmla="*/ 139 w 199"/>
                                <a:gd name="T15" fmla="*/ 42 h 225"/>
                                <a:gd name="T16" fmla="*/ 197 w 199"/>
                                <a:gd name="T17" fmla="*/ 128 h 225"/>
                                <a:gd name="T18" fmla="*/ 199 w 199"/>
                                <a:gd name="T19" fmla="*/ 156 h 225"/>
                                <a:gd name="T20" fmla="*/ 194 w 199"/>
                                <a:gd name="T21" fmla="*/ 180 h 225"/>
                                <a:gd name="T22" fmla="*/ 183 w 199"/>
                                <a:gd name="T23" fmla="*/ 200 h 225"/>
                                <a:gd name="T24" fmla="*/ 174 w 199"/>
                                <a:gd name="T25" fmla="*/ 205 h 225"/>
                                <a:gd name="T26" fmla="*/ 157 w 199"/>
                                <a:gd name="T27" fmla="*/ 201 h 225"/>
                                <a:gd name="T28" fmla="*/ 144 w 199"/>
                                <a:gd name="T29" fmla="*/ 215 h 225"/>
                                <a:gd name="T30" fmla="*/ 118 w 199"/>
                                <a:gd name="T31" fmla="*/ 225 h 225"/>
                                <a:gd name="T32" fmla="*/ 105 w 199"/>
                                <a:gd name="T33" fmla="*/ 205 h 225"/>
                                <a:gd name="T34" fmla="*/ 91 w 199"/>
                                <a:gd name="T35" fmla="*/ 171 h 225"/>
                                <a:gd name="T36" fmla="*/ 75 w 199"/>
                                <a:gd name="T37" fmla="*/ 185 h 225"/>
                                <a:gd name="T38" fmla="*/ 58 w 199"/>
                                <a:gd name="T39" fmla="*/ 180 h 225"/>
                                <a:gd name="T40" fmla="*/ 49 w 199"/>
                                <a:gd name="T41" fmla="*/ 170 h 225"/>
                                <a:gd name="T42" fmla="*/ 33 w 199"/>
                                <a:gd name="T43" fmla="*/ 117 h 225"/>
                                <a:gd name="T44" fmla="*/ 28 w 199"/>
                                <a:gd name="T45" fmla="*/ 97 h 225"/>
                                <a:gd name="T46" fmla="*/ 7 w 199"/>
                                <a:gd name="T47" fmla="*/ 62 h 225"/>
                                <a:gd name="T48" fmla="*/ 3 w 199"/>
                                <a:gd name="T49" fmla="*/ 35 h 225"/>
                                <a:gd name="T50" fmla="*/ 0 w 199"/>
                                <a:gd name="T51" fmla="*/ 8 h 2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225"/>
                                <a:gd name="T80" fmla="*/ 199 w 199"/>
                                <a:gd name="T81" fmla="*/ 225 h 22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225">
                                  <a:moveTo>
                                    <a:pt x="0" y="8"/>
                                  </a:moveTo>
                                  <a:lnTo>
                                    <a:pt x="24" y="0"/>
                                  </a:lnTo>
                                  <a:lnTo>
                                    <a:pt x="51" y="3"/>
                                  </a:lnTo>
                                  <a:lnTo>
                                    <a:pt x="67" y="15"/>
                                  </a:lnTo>
                                  <a:lnTo>
                                    <a:pt x="75" y="25"/>
                                  </a:lnTo>
                                  <a:lnTo>
                                    <a:pt x="91" y="32"/>
                                  </a:lnTo>
                                  <a:lnTo>
                                    <a:pt x="116" y="40"/>
                                  </a:lnTo>
                                  <a:lnTo>
                                    <a:pt x="139" y="42"/>
                                  </a:lnTo>
                                  <a:lnTo>
                                    <a:pt x="197" y="128"/>
                                  </a:lnTo>
                                  <a:lnTo>
                                    <a:pt x="199" y="156"/>
                                  </a:lnTo>
                                  <a:lnTo>
                                    <a:pt x="194" y="180"/>
                                  </a:lnTo>
                                  <a:lnTo>
                                    <a:pt x="183" y="200"/>
                                  </a:lnTo>
                                  <a:lnTo>
                                    <a:pt x="174" y="205"/>
                                  </a:lnTo>
                                  <a:lnTo>
                                    <a:pt x="157" y="201"/>
                                  </a:lnTo>
                                  <a:lnTo>
                                    <a:pt x="144" y="215"/>
                                  </a:lnTo>
                                  <a:lnTo>
                                    <a:pt x="118" y="225"/>
                                  </a:lnTo>
                                  <a:lnTo>
                                    <a:pt x="105" y="205"/>
                                  </a:lnTo>
                                  <a:lnTo>
                                    <a:pt x="91" y="171"/>
                                  </a:lnTo>
                                  <a:lnTo>
                                    <a:pt x="75" y="185"/>
                                  </a:lnTo>
                                  <a:lnTo>
                                    <a:pt x="58" y="180"/>
                                  </a:lnTo>
                                  <a:lnTo>
                                    <a:pt x="49" y="170"/>
                                  </a:lnTo>
                                  <a:lnTo>
                                    <a:pt x="33" y="117"/>
                                  </a:lnTo>
                                  <a:lnTo>
                                    <a:pt x="28" y="97"/>
                                  </a:lnTo>
                                  <a:lnTo>
                                    <a:pt x="7" y="62"/>
                                  </a:lnTo>
                                  <a:lnTo>
                                    <a:pt x="3" y="35"/>
                                  </a:lnTo>
                                  <a:lnTo>
                                    <a:pt x="0" y="8"/>
                                  </a:lnTo>
                                  <a:close/>
                                </a:path>
                              </a:pathLst>
                            </a:custGeom>
                            <a:solidFill>
                              <a:srgbClr val="7F7F9F"/>
                            </a:solidFill>
                            <a:ln w="19050">
                              <a:solidFill>
                                <a:srgbClr val="000000"/>
                              </a:solidFill>
                              <a:round/>
                              <a:headEnd/>
                              <a:tailEnd/>
                            </a:ln>
                          </p:spPr>
                          <p:txBody>
                            <a:bodyPr/>
                            <a:lstStyle/>
                            <a:p>
                              <a:endParaRPr lang="en-US"/>
                            </a:p>
                          </p:txBody>
                        </p:sp>
                        <p:sp>
                          <p:nvSpPr>
                            <p:cNvPr id="35980" name="Freeform 216"/>
                            <p:cNvSpPr>
                              <a:spLocks/>
                            </p:cNvSpPr>
                            <p:nvPr/>
                          </p:nvSpPr>
                          <p:spPr bwMode="auto">
                            <a:xfrm>
                              <a:off x="3892" y="1631"/>
                              <a:ext cx="53" cy="146"/>
                            </a:xfrm>
                            <a:custGeom>
                              <a:avLst/>
                              <a:gdLst>
                                <a:gd name="T0" fmla="*/ 29 w 53"/>
                                <a:gd name="T1" fmla="*/ 3 h 146"/>
                                <a:gd name="T2" fmla="*/ 16 w 53"/>
                                <a:gd name="T3" fmla="*/ 0 h 146"/>
                                <a:gd name="T4" fmla="*/ 7 w 53"/>
                                <a:gd name="T5" fmla="*/ 0 h 146"/>
                                <a:gd name="T6" fmla="*/ 0 w 53"/>
                                <a:gd name="T7" fmla="*/ 8 h 146"/>
                                <a:gd name="T8" fmla="*/ 0 w 53"/>
                                <a:gd name="T9" fmla="*/ 38 h 146"/>
                                <a:gd name="T10" fmla="*/ 6 w 53"/>
                                <a:gd name="T11" fmla="*/ 50 h 146"/>
                                <a:gd name="T12" fmla="*/ 20 w 53"/>
                                <a:gd name="T13" fmla="*/ 65 h 146"/>
                                <a:gd name="T14" fmla="*/ 32 w 53"/>
                                <a:gd name="T15" fmla="*/ 87 h 146"/>
                                <a:gd name="T16" fmla="*/ 43 w 53"/>
                                <a:gd name="T17" fmla="*/ 110 h 146"/>
                                <a:gd name="T18" fmla="*/ 53 w 53"/>
                                <a:gd name="T19" fmla="*/ 146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
                                <a:gd name="T31" fmla="*/ 0 h 146"/>
                                <a:gd name="T32" fmla="*/ 53 w 53"/>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 h="146">
                                  <a:moveTo>
                                    <a:pt x="29" y="3"/>
                                  </a:moveTo>
                                  <a:lnTo>
                                    <a:pt x="16" y="0"/>
                                  </a:lnTo>
                                  <a:lnTo>
                                    <a:pt x="7" y="0"/>
                                  </a:lnTo>
                                  <a:lnTo>
                                    <a:pt x="0" y="8"/>
                                  </a:lnTo>
                                  <a:lnTo>
                                    <a:pt x="0" y="38"/>
                                  </a:lnTo>
                                  <a:lnTo>
                                    <a:pt x="6" y="50"/>
                                  </a:lnTo>
                                  <a:lnTo>
                                    <a:pt x="20" y="65"/>
                                  </a:lnTo>
                                  <a:lnTo>
                                    <a:pt x="32" y="87"/>
                                  </a:lnTo>
                                  <a:lnTo>
                                    <a:pt x="43" y="110"/>
                                  </a:lnTo>
                                  <a:lnTo>
                                    <a:pt x="53" y="146"/>
                                  </a:lnTo>
                                </a:path>
                              </a:pathLst>
                            </a:custGeom>
                            <a:noFill/>
                            <a:ln w="19050">
                              <a:solidFill>
                                <a:srgbClr val="000000"/>
                              </a:solidFill>
                              <a:round/>
                              <a:headEnd/>
                              <a:tailEnd/>
                            </a:ln>
                          </p:spPr>
                          <p:txBody>
                            <a:bodyPr/>
                            <a:lstStyle/>
                            <a:p>
                              <a:endParaRPr lang="en-US"/>
                            </a:p>
                          </p:txBody>
                        </p:sp>
                      </p:grpSp>
                      <p:grpSp>
                        <p:nvGrpSpPr>
                          <p:cNvPr id="35976" name="Group 217"/>
                          <p:cNvGrpSpPr>
                            <a:grpSpLocks/>
                          </p:cNvGrpSpPr>
                          <p:nvPr/>
                        </p:nvGrpSpPr>
                        <p:grpSpPr bwMode="auto">
                          <a:xfrm>
                            <a:off x="3961" y="1503"/>
                            <a:ext cx="397" cy="249"/>
                            <a:chOff x="3961" y="1503"/>
                            <a:chExt cx="397" cy="249"/>
                          </a:xfrm>
                        </p:grpSpPr>
                        <p:sp>
                          <p:nvSpPr>
                            <p:cNvPr id="35977" name="Freeform 218"/>
                            <p:cNvSpPr>
                              <a:spLocks/>
                            </p:cNvSpPr>
                            <p:nvPr/>
                          </p:nvSpPr>
                          <p:spPr bwMode="auto">
                            <a:xfrm>
                              <a:off x="3961" y="1503"/>
                              <a:ext cx="397" cy="249"/>
                            </a:xfrm>
                            <a:custGeom>
                              <a:avLst/>
                              <a:gdLst>
                                <a:gd name="T0" fmla="*/ 0 w 397"/>
                                <a:gd name="T1" fmla="*/ 98 h 249"/>
                                <a:gd name="T2" fmla="*/ 2 w 397"/>
                                <a:gd name="T3" fmla="*/ 123 h 249"/>
                                <a:gd name="T4" fmla="*/ 16 w 397"/>
                                <a:gd name="T5" fmla="*/ 148 h 249"/>
                                <a:gd name="T6" fmla="*/ 25 w 397"/>
                                <a:gd name="T7" fmla="*/ 166 h 249"/>
                                <a:gd name="T8" fmla="*/ 37 w 397"/>
                                <a:gd name="T9" fmla="*/ 206 h 249"/>
                                <a:gd name="T10" fmla="*/ 58 w 397"/>
                                <a:gd name="T11" fmla="*/ 228 h 249"/>
                                <a:gd name="T12" fmla="*/ 90 w 397"/>
                                <a:gd name="T13" fmla="*/ 249 h 249"/>
                                <a:gd name="T14" fmla="*/ 120 w 397"/>
                                <a:gd name="T15" fmla="*/ 243 h 249"/>
                                <a:gd name="T16" fmla="*/ 141 w 397"/>
                                <a:gd name="T17" fmla="*/ 208 h 249"/>
                                <a:gd name="T18" fmla="*/ 157 w 397"/>
                                <a:gd name="T19" fmla="*/ 160 h 249"/>
                                <a:gd name="T20" fmla="*/ 168 w 397"/>
                                <a:gd name="T21" fmla="*/ 121 h 249"/>
                                <a:gd name="T22" fmla="*/ 207 w 397"/>
                                <a:gd name="T23" fmla="*/ 145 h 249"/>
                                <a:gd name="T24" fmla="*/ 221 w 397"/>
                                <a:gd name="T25" fmla="*/ 101 h 249"/>
                                <a:gd name="T26" fmla="*/ 244 w 397"/>
                                <a:gd name="T27" fmla="*/ 125 h 249"/>
                                <a:gd name="T28" fmla="*/ 267 w 397"/>
                                <a:gd name="T29" fmla="*/ 131 h 249"/>
                                <a:gd name="T30" fmla="*/ 286 w 397"/>
                                <a:gd name="T31" fmla="*/ 128 h 249"/>
                                <a:gd name="T32" fmla="*/ 297 w 397"/>
                                <a:gd name="T33" fmla="*/ 123 h 249"/>
                                <a:gd name="T34" fmla="*/ 306 w 397"/>
                                <a:gd name="T35" fmla="*/ 118 h 249"/>
                                <a:gd name="T36" fmla="*/ 313 w 397"/>
                                <a:gd name="T37" fmla="*/ 126 h 249"/>
                                <a:gd name="T38" fmla="*/ 397 w 397"/>
                                <a:gd name="T39" fmla="*/ 103 h 249"/>
                                <a:gd name="T40" fmla="*/ 304 w 397"/>
                                <a:gd name="T41" fmla="*/ 15 h 249"/>
                                <a:gd name="T42" fmla="*/ 233 w 397"/>
                                <a:gd name="T43" fmla="*/ 3 h 249"/>
                                <a:gd name="T44" fmla="*/ 194 w 397"/>
                                <a:gd name="T45" fmla="*/ 0 h 249"/>
                                <a:gd name="T46" fmla="*/ 124 w 397"/>
                                <a:gd name="T47" fmla="*/ 3 h 249"/>
                                <a:gd name="T48" fmla="*/ 113 w 397"/>
                                <a:gd name="T49" fmla="*/ 20 h 249"/>
                                <a:gd name="T50" fmla="*/ 76 w 397"/>
                                <a:gd name="T51" fmla="*/ 38 h 249"/>
                                <a:gd name="T52" fmla="*/ 44 w 397"/>
                                <a:gd name="T53" fmla="*/ 83 h 249"/>
                                <a:gd name="T54" fmla="*/ 0 w 397"/>
                                <a:gd name="T55" fmla="*/ 98 h 24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97"/>
                                <a:gd name="T85" fmla="*/ 0 h 249"/>
                                <a:gd name="T86" fmla="*/ 397 w 397"/>
                                <a:gd name="T87" fmla="*/ 249 h 24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97" h="249">
                                  <a:moveTo>
                                    <a:pt x="0" y="98"/>
                                  </a:moveTo>
                                  <a:lnTo>
                                    <a:pt x="2" y="123"/>
                                  </a:lnTo>
                                  <a:lnTo>
                                    <a:pt x="16" y="148"/>
                                  </a:lnTo>
                                  <a:lnTo>
                                    <a:pt x="25" y="166"/>
                                  </a:lnTo>
                                  <a:lnTo>
                                    <a:pt x="37" y="206"/>
                                  </a:lnTo>
                                  <a:lnTo>
                                    <a:pt x="58" y="228"/>
                                  </a:lnTo>
                                  <a:lnTo>
                                    <a:pt x="90" y="249"/>
                                  </a:lnTo>
                                  <a:lnTo>
                                    <a:pt x="120" y="243"/>
                                  </a:lnTo>
                                  <a:lnTo>
                                    <a:pt x="141" y="208"/>
                                  </a:lnTo>
                                  <a:lnTo>
                                    <a:pt x="157" y="160"/>
                                  </a:lnTo>
                                  <a:lnTo>
                                    <a:pt x="168" y="121"/>
                                  </a:lnTo>
                                  <a:lnTo>
                                    <a:pt x="207" y="145"/>
                                  </a:lnTo>
                                  <a:lnTo>
                                    <a:pt x="221" y="101"/>
                                  </a:lnTo>
                                  <a:lnTo>
                                    <a:pt x="244" y="125"/>
                                  </a:lnTo>
                                  <a:lnTo>
                                    <a:pt x="267" y="131"/>
                                  </a:lnTo>
                                  <a:lnTo>
                                    <a:pt x="286" y="128"/>
                                  </a:lnTo>
                                  <a:lnTo>
                                    <a:pt x="297" y="123"/>
                                  </a:lnTo>
                                  <a:lnTo>
                                    <a:pt x="306" y="118"/>
                                  </a:lnTo>
                                  <a:lnTo>
                                    <a:pt x="313" y="126"/>
                                  </a:lnTo>
                                  <a:lnTo>
                                    <a:pt x="397" y="103"/>
                                  </a:lnTo>
                                  <a:lnTo>
                                    <a:pt x="304" y="15"/>
                                  </a:lnTo>
                                  <a:lnTo>
                                    <a:pt x="233" y="3"/>
                                  </a:lnTo>
                                  <a:lnTo>
                                    <a:pt x="194" y="0"/>
                                  </a:lnTo>
                                  <a:lnTo>
                                    <a:pt x="124" y="3"/>
                                  </a:lnTo>
                                  <a:lnTo>
                                    <a:pt x="113" y="20"/>
                                  </a:lnTo>
                                  <a:lnTo>
                                    <a:pt x="76" y="38"/>
                                  </a:lnTo>
                                  <a:lnTo>
                                    <a:pt x="44" y="83"/>
                                  </a:lnTo>
                                  <a:lnTo>
                                    <a:pt x="0" y="98"/>
                                  </a:lnTo>
                                  <a:close/>
                                </a:path>
                              </a:pathLst>
                            </a:custGeom>
                            <a:solidFill>
                              <a:srgbClr val="800080"/>
                            </a:solidFill>
                            <a:ln w="19050">
                              <a:solidFill>
                                <a:srgbClr val="000000"/>
                              </a:solidFill>
                              <a:round/>
                              <a:headEnd/>
                              <a:tailEnd/>
                            </a:ln>
                          </p:spPr>
                          <p:txBody>
                            <a:bodyPr/>
                            <a:lstStyle/>
                            <a:p>
                              <a:endParaRPr lang="en-US"/>
                            </a:p>
                          </p:txBody>
                        </p:sp>
                        <p:sp>
                          <p:nvSpPr>
                            <p:cNvPr id="35978" name="Freeform 219"/>
                            <p:cNvSpPr>
                              <a:spLocks/>
                            </p:cNvSpPr>
                            <p:nvPr/>
                          </p:nvSpPr>
                          <p:spPr bwMode="auto">
                            <a:xfrm>
                              <a:off x="3981" y="1531"/>
                              <a:ext cx="224" cy="113"/>
                            </a:xfrm>
                            <a:custGeom>
                              <a:avLst/>
                              <a:gdLst>
                                <a:gd name="T0" fmla="*/ 0 w 224"/>
                                <a:gd name="T1" fmla="*/ 113 h 113"/>
                                <a:gd name="T2" fmla="*/ 33 w 224"/>
                                <a:gd name="T3" fmla="*/ 85 h 113"/>
                                <a:gd name="T4" fmla="*/ 54 w 224"/>
                                <a:gd name="T5" fmla="*/ 70 h 113"/>
                                <a:gd name="T6" fmla="*/ 74 w 224"/>
                                <a:gd name="T7" fmla="*/ 37 h 113"/>
                                <a:gd name="T8" fmla="*/ 98 w 224"/>
                                <a:gd name="T9" fmla="*/ 25 h 113"/>
                                <a:gd name="T10" fmla="*/ 109 w 224"/>
                                <a:gd name="T11" fmla="*/ 3 h 113"/>
                                <a:gd name="T12" fmla="*/ 166 w 224"/>
                                <a:gd name="T13" fmla="*/ 0 h 113"/>
                                <a:gd name="T14" fmla="*/ 224 w 224"/>
                                <a:gd name="T15" fmla="*/ 5 h 113"/>
                                <a:gd name="T16" fmla="*/ 0 60000 65536"/>
                                <a:gd name="T17" fmla="*/ 0 60000 65536"/>
                                <a:gd name="T18" fmla="*/ 0 60000 65536"/>
                                <a:gd name="T19" fmla="*/ 0 60000 65536"/>
                                <a:gd name="T20" fmla="*/ 0 60000 65536"/>
                                <a:gd name="T21" fmla="*/ 0 60000 65536"/>
                                <a:gd name="T22" fmla="*/ 0 60000 65536"/>
                                <a:gd name="T23" fmla="*/ 0 60000 65536"/>
                                <a:gd name="T24" fmla="*/ 0 w 224"/>
                                <a:gd name="T25" fmla="*/ 0 h 113"/>
                                <a:gd name="T26" fmla="*/ 224 w 224"/>
                                <a:gd name="T27" fmla="*/ 113 h 1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4" h="113">
                                  <a:moveTo>
                                    <a:pt x="0" y="113"/>
                                  </a:moveTo>
                                  <a:lnTo>
                                    <a:pt x="33" y="85"/>
                                  </a:lnTo>
                                  <a:lnTo>
                                    <a:pt x="54" y="70"/>
                                  </a:lnTo>
                                  <a:lnTo>
                                    <a:pt x="74" y="37"/>
                                  </a:lnTo>
                                  <a:lnTo>
                                    <a:pt x="98" y="25"/>
                                  </a:lnTo>
                                  <a:lnTo>
                                    <a:pt x="109" y="3"/>
                                  </a:lnTo>
                                  <a:lnTo>
                                    <a:pt x="166" y="0"/>
                                  </a:lnTo>
                                  <a:lnTo>
                                    <a:pt x="224" y="5"/>
                                  </a:lnTo>
                                </a:path>
                              </a:pathLst>
                            </a:custGeom>
                            <a:noFill/>
                            <a:ln w="19050">
                              <a:solidFill>
                                <a:srgbClr val="000000"/>
                              </a:solidFill>
                              <a:round/>
                              <a:headEnd/>
                              <a:tailEnd/>
                            </a:ln>
                          </p:spPr>
                          <p:txBody>
                            <a:bodyPr/>
                            <a:lstStyle/>
                            <a:p>
                              <a:endParaRPr lang="en-US"/>
                            </a:p>
                          </p:txBody>
                        </p:sp>
                      </p:grpSp>
                    </p:grpSp>
                    <p:grpSp>
                      <p:nvGrpSpPr>
                        <p:cNvPr id="35971" name="Group 220"/>
                        <p:cNvGrpSpPr>
                          <a:grpSpLocks/>
                        </p:cNvGrpSpPr>
                        <p:nvPr/>
                      </p:nvGrpSpPr>
                      <p:grpSpPr bwMode="auto">
                        <a:xfrm>
                          <a:off x="4150" y="1399"/>
                          <a:ext cx="353" cy="227"/>
                          <a:chOff x="4150" y="1399"/>
                          <a:chExt cx="353" cy="227"/>
                        </a:xfrm>
                      </p:grpSpPr>
                      <p:sp>
                        <p:nvSpPr>
                          <p:cNvPr id="35972" name="Freeform 221"/>
                          <p:cNvSpPr>
                            <a:spLocks/>
                          </p:cNvSpPr>
                          <p:nvPr/>
                        </p:nvSpPr>
                        <p:spPr bwMode="auto">
                          <a:xfrm>
                            <a:off x="4150" y="1399"/>
                            <a:ext cx="353" cy="227"/>
                          </a:xfrm>
                          <a:custGeom>
                            <a:avLst/>
                            <a:gdLst>
                              <a:gd name="T0" fmla="*/ 0 w 353"/>
                              <a:gd name="T1" fmla="*/ 19 h 227"/>
                              <a:gd name="T2" fmla="*/ 32 w 353"/>
                              <a:gd name="T3" fmla="*/ 4 h 227"/>
                              <a:gd name="T4" fmla="*/ 78 w 353"/>
                              <a:gd name="T5" fmla="*/ 0 h 227"/>
                              <a:gd name="T6" fmla="*/ 111 w 353"/>
                              <a:gd name="T7" fmla="*/ 4 h 227"/>
                              <a:gd name="T8" fmla="*/ 168 w 353"/>
                              <a:gd name="T9" fmla="*/ 12 h 227"/>
                              <a:gd name="T10" fmla="*/ 217 w 353"/>
                              <a:gd name="T11" fmla="*/ 24 h 227"/>
                              <a:gd name="T12" fmla="*/ 231 w 353"/>
                              <a:gd name="T13" fmla="*/ 39 h 227"/>
                              <a:gd name="T14" fmla="*/ 353 w 353"/>
                              <a:gd name="T15" fmla="*/ 67 h 227"/>
                              <a:gd name="T16" fmla="*/ 337 w 353"/>
                              <a:gd name="T17" fmla="*/ 112 h 227"/>
                              <a:gd name="T18" fmla="*/ 318 w 353"/>
                              <a:gd name="T19" fmla="*/ 149 h 227"/>
                              <a:gd name="T20" fmla="*/ 293 w 353"/>
                              <a:gd name="T21" fmla="*/ 167 h 227"/>
                              <a:gd name="T22" fmla="*/ 244 w 353"/>
                              <a:gd name="T23" fmla="*/ 200 h 227"/>
                              <a:gd name="T24" fmla="*/ 226 w 353"/>
                              <a:gd name="T25" fmla="*/ 227 h 227"/>
                              <a:gd name="T26" fmla="*/ 203 w 353"/>
                              <a:gd name="T27" fmla="*/ 224 h 227"/>
                              <a:gd name="T28" fmla="*/ 184 w 353"/>
                              <a:gd name="T29" fmla="*/ 219 h 227"/>
                              <a:gd name="T30" fmla="*/ 164 w 353"/>
                              <a:gd name="T31" fmla="*/ 184 h 227"/>
                              <a:gd name="T32" fmla="*/ 129 w 353"/>
                              <a:gd name="T33" fmla="*/ 149 h 227"/>
                              <a:gd name="T34" fmla="*/ 94 w 353"/>
                              <a:gd name="T35" fmla="*/ 89 h 227"/>
                              <a:gd name="T36" fmla="*/ 125 w 353"/>
                              <a:gd name="T37" fmla="*/ 69 h 227"/>
                              <a:gd name="T38" fmla="*/ 90 w 353"/>
                              <a:gd name="T39" fmla="*/ 62 h 227"/>
                              <a:gd name="T40" fmla="*/ 49 w 353"/>
                              <a:gd name="T41" fmla="*/ 60 h 227"/>
                              <a:gd name="T42" fmla="*/ 35 w 353"/>
                              <a:gd name="T43" fmla="*/ 62 h 227"/>
                              <a:gd name="T44" fmla="*/ 0 w 353"/>
                              <a:gd name="T45" fmla="*/ 19 h 2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53"/>
                              <a:gd name="T70" fmla="*/ 0 h 227"/>
                              <a:gd name="T71" fmla="*/ 353 w 353"/>
                              <a:gd name="T72" fmla="*/ 227 h 2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53" h="227">
                                <a:moveTo>
                                  <a:pt x="0" y="19"/>
                                </a:moveTo>
                                <a:lnTo>
                                  <a:pt x="32" y="4"/>
                                </a:lnTo>
                                <a:lnTo>
                                  <a:pt x="78" y="0"/>
                                </a:lnTo>
                                <a:lnTo>
                                  <a:pt x="111" y="4"/>
                                </a:lnTo>
                                <a:lnTo>
                                  <a:pt x="168" y="12"/>
                                </a:lnTo>
                                <a:lnTo>
                                  <a:pt x="217" y="24"/>
                                </a:lnTo>
                                <a:lnTo>
                                  <a:pt x="231" y="39"/>
                                </a:lnTo>
                                <a:lnTo>
                                  <a:pt x="353" y="67"/>
                                </a:lnTo>
                                <a:lnTo>
                                  <a:pt x="337" y="112"/>
                                </a:lnTo>
                                <a:lnTo>
                                  <a:pt x="318" y="149"/>
                                </a:lnTo>
                                <a:lnTo>
                                  <a:pt x="293" y="167"/>
                                </a:lnTo>
                                <a:lnTo>
                                  <a:pt x="244" y="200"/>
                                </a:lnTo>
                                <a:lnTo>
                                  <a:pt x="226" y="227"/>
                                </a:lnTo>
                                <a:lnTo>
                                  <a:pt x="203" y="224"/>
                                </a:lnTo>
                                <a:lnTo>
                                  <a:pt x="184" y="219"/>
                                </a:lnTo>
                                <a:lnTo>
                                  <a:pt x="164" y="184"/>
                                </a:lnTo>
                                <a:lnTo>
                                  <a:pt x="129" y="149"/>
                                </a:lnTo>
                                <a:lnTo>
                                  <a:pt x="94" y="89"/>
                                </a:lnTo>
                                <a:lnTo>
                                  <a:pt x="125" y="69"/>
                                </a:lnTo>
                                <a:lnTo>
                                  <a:pt x="90" y="62"/>
                                </a:lnTo>
                                <a:lnTo>
                                  <a:pt x="49" y="60"/>
                                </a:lnTo>
                                <a:lnTo>
                                  <a:pt x="35" y="62"/>
                                </a:lnTo>
                                <a:lnTo>
                                  <a:pt x="0" y="19"/>
                                </a:lnTo>
                                <a:close/>
                              </a:path>
                            </a:pathLst>
                          </a:custGeom>
                          <a:solidFill>
                            <a:srgbClr val="FF9FDF"/>
                          </a:solidFill>
                          <a:ln w="19050">
                            <a:solidFill>
                              <a:srgbClr val="000000"/>
                            </a:solidFill>
                            <a:round/>
                            <a:headEnd/>
                            <a:tailEnd/>
                          </a:ln>
                        </p:spPr>
                        <p:txBody>
                          <a:bodyPr/>
                          <a:lstStyle/>
                          <a:p>
                            <a:endParaRPr lang="en-US"/>
                          </a:p>
                        </p:txBody>
                      </p:sp>
                      <p:sp>
                        <p:nvSpPr>
                          <p:cNvPr id="35973" name="Freeform 222"/>
                          <p:cNvSpPr>
                            <a:spLocks/>
                          </p:cNvSpPr>
                          <p:nvPr/>
                        </p:nvSpPr>
                        <p:spPr bwMode="auto">
                          <a:xfrm>
                            <a:off x="4267" y="1428"/>
                            <a:ext cx="98" cy="28"/>
                          </a:xfrm>
                          <a:custGeom>
                            <a:avLst/>
                            <a:gdLst>
                              <a:gd name="T0" fmla="*/ 0 w 98"/>
                              <a:gd name="T1" fmla="*/ 28 h 28"/>
                              <a:gd name="T2" fmla="*/ 12 w 98"/>
                              <a:gd name="T3" fmla="*/ 15 h 28"/>
                              <a:gd name="T4" fmla="*/ 22 w 98"/>
                              <a:gd name="T5" fmla="*/ 6 h 28"/>
                              <a:gd name="T6" fmla="*/ 42 w 98"/>
                              <a:gd name="T7" fmla="*/ 0 h 28"/>
                              <a:gd name="T8" fmla="*/ 60 w 98"/>
                              <a:gd name="T9" fmla="*/ 0 h 28"/>
                              <a:gd name="T10" fmla="*/ 98 w 98"/>
                              <a:gd name="T11" fmla="*/ 5 h 28"/>
                              <a:gd name="T12" fmla="*/ 0 60000 65536"/>
                              <a:gd name="T13" fmla="*/ 0 60000 65536"/>
                              <a:gd name="T14" fmla="*/ 0 60000 65536"/>
                              <a:gd name="T15" fmla="*/ 0 60000 65536"/>
                              <a:gd name="T16" fmla="*/ 0 60000 65536"/>
                              <a:gd name="T17" fmla="*/ 0 60000 65536"/>
                              <a:gd name="T18" fmla="*/ 0 w 98"/>
                              <a:gd name="T19" fmla="*/ 0 h 28"/>
                              <a:gd name="T20" fmla="*/ 98 w 98"/>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98" h="28">
                                <a:moveTo>
                                  <a:pt x="0" y="28"/>
                                </a:moveTo>
                                <a:lnTo>
                                  <a:pt x="12" y="15"/>
                                </a:lnTo>
                                <a:lnTo>
                                  <a:pt x="22" y="6"/>
                                </a:lnTo>
                                <a:lnTo>
                                  <a:pt x="42" y="0"/>
                                </a:lnTo>
                                <a:lnTo>
                                  <a:pt x="60" y="0"/>
                                </a:lnTo>
                                <a:lnTo>
                                  <a:pt x="98" y="5"/>
                                </a:lnTo>
                              </a:path>
                            </a:pathLst>
                          </a:custGeom>
                          <a:noFill/>
                          <a:ln w="19050">
                            <a:solidFill>
                              <a:srgbClr val="000000"/>
                            </a:solidFill>
                            <a:round/>
                            <a:headEnd/>
                            <a:tailEnd/>
                          </a:ln>
                        </p:spPr>
                        <p:txBody>
                          <a:bodyPr/>
                          <a:lstStyle/>
                          <a:p>
                            <a:endParaRPr lang="en-US"/>
                          </a:p>
                        </p:txBody>
                      </p:sp>
                      <p:sp>
                        <p:nvSpPr>
                          <p:cNvPr id="35974" name="Freeform 223"/>
                          <p:cNvSpPr>
                            <a:spLocks/>
                          </p:cNvSpPr>
                          <p:nvPr/>
                        </p:nvSpPr>
                        <p:spPr bwMode="auto">
                          <a:xfrm>
                            <a:off x="4277" y="1468"/>
                            <a:ext cx="166" cy="115"/>
                          </a:xfrm>
                          <a:custGeom>
                            <a:avLst/>
                            <a:gdLst>
                              <a:gd name="T0" fmla="*/ 166 w 166"/>
                              <a:gd name="T1" fmla="*/ 21 h 115"/>
                              <a:gd name="T2" fmla="*/ 125 w 166"/>
                              <a:gd name="T3" fmla="*/ 45 h 115"/>
                              <a:gd name="T4" fmla="*/ 117 w 166"/>
                              <a:gd name="T5" fmla="*/ 35 h 115"/>
                              <a:gd name="T6" fmla="*/ 102 w 166"/>
                              <a:gd name="T7" fmla="*/ 36 h 115"/>
                              <a:gd name="T8" fmla="*/ 0 w 166"/>
                              <a:gd name="T9" fmla="*/ 0 h 115"/>
                              <a:gd name="T10" fmla="*/ 5 w 166"/>
                              <a:gd name="T11" fmla="*/ 65 h 115"/>
                              <a:gd name="T12" fmla="*/ 127 w 166"/>
                              <a:gd name="T13" fmla="*/ 115 h 115"/>
                              <a:gd name="T14" fmla="*/ 0 60000 65536"/>
                              <a:gd name="T15" fmla="*/ 0 60000 65536"/>
                              <a:gd name="T16" fmla="*/ 0 60000 65536"/>
                              <a:gd name="T17" fmla="*/ 0 60000 65536"/>
                              <a:gd name="T18" fmla="*/ 0 60000 65536"/>
                              <a:gd name="T19" fmla="*/ 0 60000 65536"/>
                              <a:gd name="T20" fmla="*/ 0 60000 65536"/>
                              <a:gd name="T21" fmla="*/ 0 w 166"/>
                              <a:gd name="T22" fmla="*/ 0 h 115"/>
                              <a:gd name="T23" fmla="*/ 166 w 166"/>
                              <a:gd name="T24" fmla="*/ 115 h 1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115">
                                <a:moveTo>
                                  <a:pt x="166" y="21"/>
                                </a:moveTo>
                                <a:lnTo>
                                  <a:pt x="125" y="45"/>
                                </a:lnTo>
                                <a:lnTo>
                                  <a:pt x="117" y="35"/>
                                </a:lnTo>
                                <a:lnTo>
                                  <a:pt x="102" y="36"/>
                                </a:lnTo>
                                <a:lnTo>
                                  <a:pt x="0" y="0"/>
                                </a:lnTo>
                                <a:lnTo>
                                  <a:pt x="5" y="65"/>
                                </a:lnTo>
                                <a:lnTo>
                                  <a:pt x="127" y="115"/>
                                </a:lnTo>
                              </a:path>
                            </a:pathLst>
                          </a:custGeom>
                          <a:noFill/>
                          <a:ln w="19050">
                            <a:solidFill>
                              <a:srgbClr val="000000"/>
                            </a:solidFill>
                            <a:round/>
                            <a:headEnd/>
                            <a:tailEnd/>
                          </a:ln>
                        </p:spPr>
                        <p:txBody>
                          <a:bodyPr/>
                          <a:lstStyle/>
                          <a:p>
                            <a:endParaRPr lang="en-US"/>
                          </a:p>
                        </p:txBody>
                      </p:sp>
                    </p:grpSp>
                  </p:grpSp>
                </p:grpSp>
                <p:grpSp>
                  <p:nvGrpSpPr>
                    <p:cNvPr id="35965" name="Group 224"/>
                    <p:cNvGrpSpPr>
                      <a:grpSpLocks/>
                    </p:cNvGrpSpPr>
                    <p:nvPr/>
                  </p:nvGrpSpPr>
                  <p:grpSpPr bwMode="auto">
                    <a:xfrm>
                      <a:off x="4102" y="1389"/>
                      <a:ext cx="184" cy="147"/>
                      <a:chOff x="4102" y="1389"/>
                      <a:chExt cx="184" cy="147"/>
                    </a:xfrm>
                  </p:grpSpPr>
                  <p:sp>
                    <p:nvSpPr>
                      <p:cNvPr id="35966" name="Freeform 225"/>
                      <p:cNvSpPr>
                        <a:spLocks/>
                      </p:cNvSpPr>
                      <p:nvPr/>
                    </p:nvSpPr>
                    <p:spPr bwMode="auto">
                      <a:xfrm>
                        <a:off x="4102" y="1389"/>
                        <a:ext cx="92" cy="55"/>
                      </a:xfrm>
                      <a:custGeom>
                        <a:avLst/>
                        <a:gdLst>
                          <a:gd name="T0" fmla="*/ 92 w 92"/>
                          <a:gd name="T1" fmla="*/ 10 h 55"/>
                          <a:gd name="T2" fmla="*/ 60 w 92"/>
                          <a:gd name="T3" fmla="*/ 55 h 55"/>
                          <a:gd name="T4" fmla="*/ 9 w 92"/>
                          <a:gd name="T5" fmla="*/ 45 h 55"/>
                          <a:gd name="T6" fmla="*/ 0 w 92"/>
                          <a:gd name="T7" fmla="*/ 35 h 55"/>
                          <a:gd name="T8" fmla="*/ 2 w 92"/>
                          <a:gd name="T9" fmla="*/ 0 h 55"/>
                          <a:gd name="T10" fmla="*/ 92 w 92"/>
                          <a:gd name="T11" fmla="*/ 10 h 55"/>
                          <a:gd name="T12" fmla="*/ 0 60000 65536"/>
                          <a:gd name="T13" fmla="*/ 0 60000 65536"/>
                          <a:gd name="T14" fmla="*/ 0 60000 65536"/>
                          <a:gd name="T15" fmla="*/ 0 60000 65536"/>
                          <a:gd name="T16" fmla="*/ 0 60000 65536"/>
                          <a:gd name="T17" fmla="*/ 0 60000 65536"/>
                          <a:gd name="T18" fmla="*/ 0 w 92"/>
                          <a:gd name="T19" fmla="*/ 0 h 55"/>
                          <a:gd name="T20" fmla="*/ 92 w 92"/>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92" h="55">
                            <a:moveTo>
                              <a:pt x="92" y="10"/>
                            </a:moveTo>
                            <a:lnTo>
                              <a:pt x="60" y="55"/>
                            </a:lnTo>
                            <a:lnTo>
                              <a:pt x="9" y="45"/>
                            </a:lnTo>
                            <a:lnTo>
                              <a:pt x="0" y="35"/>
                            </a:lnTo>
                            <a:lnTo>
                              <a:pt x="2" y="0"/>
                            </a:lnTo>
                            <a:lnTo>
                              <a:pt x="92" y="10"/>
                            </a:lnTo>
                            <a:close/>
                          </a:path>
                        </a:pathLst>
                      </a:custGeom>
                      <a:solidFill>
                        <a:srgbClr val="FFBF7F"/>
                      </a:solidFill>
                      <a:ln w="19050">
                        <a:solidFill>
                          <a:srgbClr val="000000"/>
                        </a:solidFill>
                        <a:round/>
                        <a:headEnd/>
                        <a:tailEnd/>
                      </a:ln>
                    </p:spPr>
                    <p:txBody>
                      <a:bodyPr/>
                      <a:lstStyle/>
                      <a:p>
                        <a:endParaRPr lang="en-US"/>
                      </a:p>
                    </p:txBody>
                  </p:sp>
                  <p:sp>
                    <p:nvSpPr>
                      <p:cNvPr id="35967" name="Freeform 226"/>
                      <p:cNvSpPr>
                        <a:spLocks/>
                      </p:cNvSpPr>
                      <p:nvPr/>
                    </p:nvSpPr>
                    <p:spPr bwMode="auto">
                      <a:xfrm>
                        <a:off x="4161" y="1428"/>
                        <a:ext cx="125" cy="108"/>
                      </a:xfrm>
                      <a:custGeom>
                        <a:avLst/>
                        <a:gdLst>
                          <a:gd name="T0" fmla="*/ 121 w 125"/>
                          <a:gd name="T1" fmla="*/ 40 h 108"/>
                          <a:gd name="T2" fmla="*/ 93 w 125"/>
                          <a:gd name="T3" fmla="*/ 23 h 108"/>
                          <a:gd name="T4" fmla="*/ 83 w 125"/>
                          <a:gd name="T5" fmla="*/ 8 h 108"/>
                          <a:gd name="T6" fmla="*/ 70 w 125"/>
                          <a:gd name="T7" fmla="*/ 5 h 108"/>
                          <a:gd name="T8" fmla="*/ 44 w 125"/>
                          <a:gd name="T9" fmla="*/ 0 h 108"/>
                          <a:gd name="T10" fmla="*/ 14 w 125"/>
                          <a:gd name="T11" fmla="*/ 3 h 108"/>
                          <a:gd name="T12" fmla="*/ 5 w 125"/>
                          <a:gd name="T13" fmla="*/ 6 h 108"/>
                          <a:gd name="T14" fmla="*/ 0 w 125"/>
                          <a:gd name="T15" fmla="*/ 15 h 108"/>
                          <a:gd name="T16" fmla="*/ 1 w 125"/>
                          <a:gd name="T17" fmla="*/ 30 h 108"/>
                          <a:gd name="T18" fmla="*/ 10 w 125"/>
                          <a:gd name="T19" fmla="*/ 45 h 108"/>
                          <a:gd name="T20" fmla="*/ 24 w 125"/>
                          <a:gd name="T21" fmla="*/ 51 h 108"/>
                          <a:gd name="T22" fmla="*/ 33 w 125"/>
                          <a:gd name="T23" fmla="*/ 56 h 108"/>
                          <a:gd name="T24" fmla="*/ 28 w 125"/>
                          <a:gd name="T25" fmla="*/ 75 h 108"/>
                          <a:gd name="T26" fmla="*/ 35 w 125"/>
                          <a:gd name="T27" fmla="*/ 101 h 108"/>
                          <a:gd name="T28" fmla="*/ 56 w 125"/>
                          <a:gd name="T29" fmla="*/ 95 h 108"/>
                          <a:gd name="T30" fmla="*/ 125 w 125"/>
                          <a:gd name="T31" fmla="*/ 108 h 108"/>
                          <a:gd name="T32" fmla="*/ 121 w 125"/>
                          <a:gd name="T33" fmla="*/ 40 h 10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5"/>
                          <a:gd name="T52" fmla="*/ 0 h 108"/>
                          <a:gd name="T53" fmla="*/ 125 w 125"/>
                          <a:gd name="T54" fmla="*/ 108 h 10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5" h="108">
                            <a:moveTo>
                              <a:pt x="121" y="40"/>
                            </a:moveTo>
                            <a:lnTo>
                              <a:pt x="93" y="23"/>
                            </a:lnTo>
                            <a:lnTo>
                              <a:pt x="83" y="8"/>
                            </a:lnTo>
                            <a:lnTo>
                              <a:pt x="70" y="5"/>
                            </a:lnTo>
                            <a:lnTo>
                              <a:pt x="44" y="0"/>
                            </a:lnTo>
                            <a:lnTo>
                              <a:pt x="14" y="3"/>
                            </a:lnTo>
                            <a:lnTo>
                              <a:pt x="5" y="6"/>
                            </a:lnTo>
                            <a:lnTo>
                              <a:pt x="0" y="15"/>
                            </a:lnTo>
                            <a:lnTo>
                              <a:pt x="1" y="30"/>
                            </a:lnTo>
                            <a:lnTo>
                              <a:pt x="10" y="45"/>
                            </a:lnTo>
                            <a:lnTo>
                              <a:pt x="24" y="51"/>
                            </a:lnTo>
                            <a:lnTo>
                              <a:pt x="33" y="56"/>
                            </a:lnTo>
                            <a:lnTo>
                              <a:pt x="28" y="75"/>
                            </a:lnTo>
                            <a:lnTo>
                              <a:pt x="35" y="101"/>
                            </a:lnTo>
                            <a:lnTo>
                              <a:pt x="56" y="95"/>
                            </a:lnTo>
                            <a:lnTo>
                              <a:pt x="125" y="108"/>
                            </a:lnTo>
                            <a:lnTo>
                              <a:pt x="121" y="40"/>
                            </a:lnTo>
                            <a:close/>
                          </a:path>
                        </a:pathLst>
                      </a:custGeom>
                      <a:solidFill>
                        <a:srgbClr val="FFBF7F"/>
                      </a:solidFill>
                      <a:ln w="19050">
                        <a:solidFill>
                          <a:srgbClr val="000000"/>
                        </a:solidFill>
                        <a:round/>
                        <a:headEnd/>
                        <a:tailEnd/>
                      </a:ln>
                    </p:spPr>
                    <p:txBody>
                      <a:bodyPr/>
                      <a:lstStyle/>
                      <a:p>
                        <a:endParaRPr lang="en-US"/>
                      </a:p>
                    </p:txBody>
                  </p:sp>
                </p:grpSp>
              </p:grpSp>
            </p:grpSp>
            <p:grpSp>
              <p:nvGrpSpPr>
                <p:cNvPr id="35853" name="Group 227"/>
                <p:cNvGrpSpPr>
                  <a:grpSpLocks/>
                </p:cNvGrpSpPr>
                <p:nvPr/>
              </p:nvGrpSpPr>
              <p:grpSpPr bwMode="auto">
                <a:xfrm>
                  <a:off x="3462" y="996"/>
                  <a:ext cx="907" cy="761"/>
                  <a:chOff x="3462" y="996"/>
                  <a:chExt cx="907" cy="761"/>
                </a:xfrm>
              </p:grpSpPr>
              <p:grpSp>
                <p:nvGrpSpPr>
                  <p:cNvPr id="35913" name="Group 228"/>
                  <p:cNvGrpSpPr>
                    <a:grpSpLocks/>
                  </p:cNvGrpSpPr>
                  <p:nvPr/>
                </p:nvGrpSpPr>
                <p:grpSpPr bwMode="auto">
                  <a:xfrm>
                    <a:off x="3462" y="996"/>
                    <a:ext cx="907" cy="761"/>
                    <a:chOff x="3462" y="996"/>
                    <a:chExt cx="907" cy="761"/>
                  </a:xfrm>
                </p:grpSpPr>
                <p:grpSp>
                  <p:nvGrpSpPr>
                    <p:cNvPr id="35915" name="Group 229"/>
                    <p:cNvGrpSpPr>
                      <a:grpSpLocks/>
                    </p:cNvGrpSpPr>
                    <p:nvPr/>
                  </p:nvGrpSpPr>
                  <p:grpSpPr bwMode="auto">
                    <a:xfrm>
                      <a:off x="3462" y="996"/>
                      <a:ext cx="907" cy="761"/>
                      <a:chOff x="3462" y="996"/>
                      <a:chExt cx="907" cy="761"/>
                    </a:xfrm>
                  </p:grpSpPr>
                  <p:grpSp>
                    <p:nvGrpSpPr>
                      <p:cNvPr id="35924" name="Group 230"/>
                      <p:cNvGrpSpPr>
                        <a:grpSpLocks/>
                      </p:cNvGrpSpPr>
                      <p:nvPr/>
                    </p:nvGrpSpPr>
                    <p:grpSpPr bwMode="auto">
                      <a:xfrm>
                        <a:off x="4049" y="996"/>
                        <a:ext cx="320" cy="337"/>
                        <a:chOff x="4049" y="996"/>
                        <a:chExt cx="320" cy="337"/>
                      </a:xfrm>
                    </p:grpSpPr>
                    <p:grpSp>
                      <p:nvGrpSpPr>
                        <p:cNvPr id="35944" name="Group 231"/>
                        <p:cNvGrpSpPr>
                          <a:grpSpLocks/>
                        </p:cNvGrpSpPr>
                        <p:nvPr/>
                      </p:nvGrpSpPr>
                      <p:grpSpPr bwMode="auto">
                        <a:xfrm>
                          <a:off x="4049" y="1033"/>
                          <a:ext cx="253" cy="300"/>
                          <a:chOff x="4049" y="1033"/>
                          <a:chExt cx="253" cy="300"/>
                        </a:xfrm>
                      </p:grpSpPr>
                      <p:grpSp>
                        <p:nvGrpSpPr>
                          <p:cNvPr id="35957" name="Group 232"/>
                          <p:cNvGrpSpPr>
                            <a:grpSpLocks/>
                          </p:cNvGrpSpPr>
                          <p:nvPr/>
                        </p:nvGrpSpPr>
                        <p:grpSpPr bwMode="auto">
                          <a:xfrm>
                            <a:off x="4076" y="1196"/>
                            <a:ext cx="136" cy="85"/>
                            <a:chOff x="4076" y="1196"/>
                            <a:chExt cx="136" cy="85"/>
                          </a:xfrm>
                        </p:grpSpPr>
                        <p:sp>
                          <p:nvSpPr>
                            <p:cNvPr id="35959" name="Freeform 233"/>
                            <p:cNvSpPr>
                              <a:spLocks/>
                            </p:cNvSpPr>
                            <p:nvPr/>
                          </p:nvSpPr>
                          <p:spPr bwMode="auto">
                            <a:xfrm>
                              <a:off x="4076" y="1196"/>
                              <a:ext cx="136" cy="85"/>
                            </a:xfrm>
                            <a:custGeom>
                              <a:avLst/>
                              <a:gdLst>
                                <a:gd name="T0" fmla="*/ 136 w 136"/>
                                <a:gd name="T1" fmla="*/ 37 h 85"/>
                                <a:gd name="T2" fmla="*/ 120 w 136"/>
                                <a:gd name="T3" fmla="*/ 45 h 85"/>
                                <a:gd name="T4" fmla="*/ 104 w 136"/>
                                <a:gd name="T5" fmla="*/ 53 h 85"/>
                                <a:gd name="T6" fmla="*/ 90 w 136"/>
                                <a:gd name="T7" fmla="*/ 67 h 85"/>
                                <a:gd name="T8" fmla="*/ 81 w 136"/>
                                <a:gd name="T9" fmla="*/ 85 h 85"/>
                                <a:gd name="T10" fmla="*/ 62 w 136"/>
                                <a:gd name="T11" fmla="*/ 83 h 85"/>
                                <a:gd name="T12" fmla="*/ 16 w 136"/>
                                <a:gd name="T13" fmla="*/ 68 h 85"/>
                                <a:gd name="T14" fmla="*/ 0 w 136"/>
                                <a:gd name="T15" fmla="*/ 43 h 85"/>
                                <a:gd name="T16" fmla="*/ 21 w 136"/>
                                <a:gd name="T17" fmla="*/ 2 h 85"/>
                                <a:gd name="T18" fmla="*/ 88 w 136"/>
                                <a:gd name="T19" fmla="*/ 0 h 85"/>
                                <a:gd name="T20" fmla="*/ 122 w 136"/>
                                <a:gd name="T21" fmla="*/ 12 h 85"/>
                                <a:gd name="T22" fmla="*/ 136 w 136"/>
                                <a:gd name="T23" fmla="*/ 37 h 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6"/>
                                <a:gd name="T37" fmla="*/ 0 h 85"/>
                                <a:gd name="T38" fmla="*/ 136 w 136"/>
                                <a:gd name="T39" fmla="*/ 85 h 8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6" h="85">
                                  <a:moveTo>
                                    <a:pt x="136" y="37"/>
                                  </a:moveTo>
                                  <a:lnTo>
                                    <a:pt x="120" y="45"/>
                                  </a:lnTo>
                                  <a:lnTo>
                                    <a:pt x="104" y="53"/>
                                  </a:lnTo>
                                  <a:lnTo>
                                    <a:pt x="90" y="67"/>
                                  </a:lnTo>
                                  <a:lnTo>
                                    <a:pt x="81" y="85"/>
                                  </a:lnTo>
                                  <a:lnTo>
                                    <a:pt x="62" y="83"/>
                                  </a:lnTo>
                                  <a:lnTo>
                                    <a:pt x="16" y="68"/>
                                  </a:lnTo>
                                  <a:lnTo>
                                    <a:pt x="0" y="43"/>
                                  </a:lnTo>
                                  <a:lnTo>
                                    <a:pt x="21" y="2"/>
                                  </a:lnTo>
                                  <a:lnTo>
                                    <a:pt x="88" y="0"/>
                                  </a:lnTo>
                                  <a:lnTo>
                                    <a:pt x="122" y="12"/>
                                  </a:lnTo>
                                  <a:lnTo>
                                    <a:pt x="136" y="37"/>
                                  </a:lnTo>
                                  <a:close/>
                                </a:path>
                              </a:pathLst>
                            </a:custGeom>
                            <a:solidFill>
                              <a:srgbClr val="FFFFFF"/>
                            </a:solidFill>
                            <a:ln w="19050">
                              <a:solidFill>
                                <a:srgbClr val="000000"/>
                              </a:solidFill>
                              <a:round/>
                              <a:headEnd/>
                              <a:tailEnd/>
                            </a:ln>
                          </p:spPr>
                          <p:txBody>
                            <a:bodyPr/>
                            <a:lstStyle/>
                            <a:p>
                              <a:endParaRPr lang="en-US"/>
                            </a:p>
                          </p:txBody>
                        </p:sp>
                        <p:sp>
                          <p:nvSpPr>
                            <p:cNvPr id="35960" name="Freeform 234"/>
                            <p:cNvSpPr>
                              <a:spLocks/>
                            </p:cNvSpPr>
                            <p:nvPr/>
                          </p:nvSpPr>
                          <p:spPr bwMode="auto">
                            <a:xfrm>
                              <a:off x="4122" y="1214"/>
                              <a:ext cx="19" cy="45"/>
                            </a:xfrm>
                            <a:custGeom>
                              <a:avLst/>
                              <a:gdLst>
                                <a:gd name="T0" fmla="*/ 19 w 19"/>
                                <a:gd name="T1" fmla="*/ 0 h 45"/>
                                <a:gd name="T2" fmla="*/ 5 w 19"/>
                                <a:gd name="T3" fmla="*/ 19 h 45"/>
                                <a:gd name="T4" fmla="*/ 0 w 19"/>
                                <a:gd name="T5" fmla="*/ 45 h 45"/>
                                <a:gd name="T6" fmla="*/ 0 60000 65536"/>
                                <a:gd name="T7" fmla="*/ 0 60000 65536"/>
                                <a:gd name="T8" fmla="*/ 0 60000 65536"/>
                                <a:gd name="T9" fmla="*/ 0 w 19"/>
                                <a:gd name="T10" fmla="*/ 0 h 45"/>
                                <a:gd name="T11" fmla="*/ 19 w 19"/>
                                <a:gd name="T12" fmla="*/ 45 h 45"/>
                              </a:gdLst>
                              <a:ahLst/>
                              <a:cxnLst>
                                <a:cxn ang="T6">
                                  <a:pos x="T0" y="T1"/>
                                </a:cxn>
                                <a:cxn ang="T7">
                                  <a:pos x="T2" y="T3"/>
                                </a:cxn>
                                <a:cxn ang="T8">
                                  <a:pos x="T4" y="T5"/>
                                </a:cxn>
                              </a:cxnLst>
                              <a:rect l="T9" t="T10" r="T11" b="T12"/>
                              <a:pathLst>
                                <a:path w="19" h="45">
                                  <a:moveTo>
                                    <a:pt x="19" y="0"/>
                                  </a:moveTo>
                                  <a:lnTo>
                                    <a:pt x="5" y="19"/>
                                  </a:lnTo>
                                  <a:lnTo>
                                    <a:pt x="0" y="45"/>
                                  </a:lnTo>
                                </a:path>
                              </a:pathLst>
                            </a:custGeom>
                            <a:noFill/>
                            <a:ln w="19050">
                              <a:solidFill>
                                <a:srgbClr val="000000"/>
                              </a:solidFill>
                              <a:round/>
                              <a:headEnd/>
                              <a:tailEnd/>
                            </a:ln>
                          </p:spPr>
                          <p:txBody>
                            <a:bodyPr/>
                            <a:lstStyle/>
                            <a:p>
                              <a:endParaRPr lang="en-US"/>
                            </a:p>
                          </p:txBody>
                        </p:sp>
                        <p:sp>
                          <p:nvSpPr>
                            <p:cNvPr id="35961" name="Freeform 235"/>
                            <p:cNvSpPr>
                              <a:spLocks/>
                            </p:cNvSpPr>
                            <p:nvPr/>
                          </p:nvSpPr>
                          <p:spPr bwMode="auto">
                            <a:xfrm>
                              <a:off x="4147" y="1218"/>
                              <a:ext cx="26" cy="48"/>
                            </a:xfrm>
                            <a:custGeom>
                              <a:avLst/>
                              <a:gdLst>
                                <a:gd name="T0" fmla="*/ 26 w 26"/>
                                <a:gd name="T1" fmla="*/ 0 h 48"/>
                                <a:gd name="T2" fmla="*/ 3 w 26"/>
                                <a:gd name="T3" fmla="*/ 21 h 48"/>
                                <a:gd name="T4" fmla="*/ 0 w 26"/>
                                <a:gd name="T5" fmla="*/ 48 h 48"/>
                                <a:gd name="T6" fmla="*/ 0 60000 65536"/>
                                <a:gd name="T7" fmla="*/ 0 60000 65536"/>
                                <a:gd name="T8" fmla="*/ 0 60000 65536"/>
                                <a:gd name="T9" fmla="*/ 0 w 26"/>
                                <a:gd name="T10" fmla="*/ 0 h 48"/>
                                <a:gd name="T11" fmla="*/ 26 w 26"/>
                                <a:gd name="T12" fmla="*/ 48 h 48"/>
                              </a:gdLst>
                              <a:ahLst/>
                              <a:cxnLst>
                                <a:cxn ang="T6">
                                  <a:pos x="T0" y="T1"/>
                                </a:cxn>
                                <a:cxn ang="T7">
                                  <a:pos x="T2" y="T3"/>
                                </a:cxn>
                                <a:cxn ang="T8">
                                  <a:pos x="T4" y="T5"/>
                                </a:cxn>
                              </a:cxnLst>
                              <a:rect l="T9" t="T10" r="T11" b="T12"/>
                              <a:pathLst>
                                <a:path w="26" h="48">
                                  <a:moveTo>
                                    <a:pt x="26" y="0"/>
                                  </a:moveTo>
                                  <a:lnTo>
                                    <a:pt x="3" y="21"/>
                                  </a:lnTo>
                                  <a:lnTo>
                                    <a:pt x="0" y="48"/>
                                  </a:lnTo>
                                </a:path>
                              </a:pathLst>
                            </a:custGeom>
                            <a:noFill/>
                            <a:ln w="19050">
                              <a:solidFill>
                                <a:srgbClr val="000000"/>
                              </a:solidFill>
                              <a:round/>
                              <a:headEnd/>
                              <a:tailEnd/>
                            </a:ln>
                          </p:spPr>
                          <p:txBody>
                            <a:bodyPr/>
                            <a:lstStyle/>
                            <a:p>
                              <a:endParaRPr lang="en-US"/>
                            </a:p>
                          </p:txBody>
                        </p:sp>
                      </p:grpSp>
                      <p:sp>
                        <p:nvSpPr>
                          <p:cNvPr id="35958" name="Freeform 236"/>
                          <p:cNvSpPr>
                            <a:spLocks/>
                          </p:cNvSpPr>
                          <p:nvPr/>
                        </p:nvSpPr>
                        <p:spPr bwMode="auto">
                          <a:xfrm>
                            <a:off x="4049" y="1033"/>
                            <a:ext cx="253" cy="300"/>
                          </a:xfrm>
                          <a:custGeom>
                            <a:avLst/>
                            <a:gdLst>
                              <a:gd name="T0" fmla="*/ 6 w 253"/>
                              <a:gd name="T1" fmla="*/ 216 h 300"/>
                              <a:gd name="T2" fmla="*/ 15 w 253"/>
                              <a:gd name="T3" fmla="*/ 176 h 300"/>
                              <a:gd name="T4" fmla="*/ 13 w 253"/>
                              <a:gd name="T5" fmla="*/ 135 h 300"/>
                              <a:gd name="T6" fmla="*/ 4 w 253"/>
                              <a:gd name="T7" fmla="*/ 105 h 300"/>
                              <a:gd name="T8" fmla="*/ 2 w 253"/>
                              <a:gd name="T9" fmla="*/ 70 h 300"/>
                              <a:gd name="T10" fmla="*/ 18 w 253"/>
                              <a:gd name="T11" fmla="*/ 58 h 300"/>
                              <a:gd name="T12" fmla="*/ 48 w 253"/>
                              <a:gd name="T13" fmla="*/ 58 h 300"/>
                              <a:gd name="T14" fmla="*/ 75 w 253"/>
                              <a:gd name="T15" fmla="*/ 48 h 300"/>
                              <a:gd name="T16" fmla="*/ 105 w 253"/>
                              <a:gd name="T17" fmla="*/ 15 h 300"/>
                              <a:gd name="T18" fmla="*/ 142 w 253"/>
                              <a:gd name="T19" fmla="*/ 2 h 300"/>
                              <a:gd name="T20" fmla="*/ 184 w 253"/>
                              <a:gd name="T21" fmla="*/ 3 h 300"/>
                              <a:gd name="T22" fmla="*/ 212 w 253"/>
                              <a:gd name="T23" fmla="*/ 18 h 300"/>
                              <a:gd name="T24" fmla="*/ 239 w 253"/>
                              <a:gd name="T25" fmla="*/ 52 h 300"/>
                              <a:gd name="T26" fmla="*/ 253 w 253"/>
                              <a:gd name="T27" fmla="*/ 93 h 300"/>
                              <a:gd name="T28" fmla="*/ 246 w 253"/>
                              <a:gd name="T29" fmla="*/ 143 h 300"/>
                              <a:gd name="T30" fmla="*/ 219 w 253"/>
                              <a:gd name="T31" fmla="*/ 188 h 300"/>
                              <a:gd name="T32" fmla="*/ 240 w 253"/>
                              <a:gd name="T33" fmla="*/ 216 h 300"/>
                              <a:gd name="T34" fmla="*/ 240 w 253"/>
                              <a:gd name="T35" fmla="*/ 240 h 300"/>
                              <a:gd name="T36" fmla="*/ 235 w 253"/>
                              <a:gd name="T37" fmla="*/ 258 h 300"/>
                              <a:gd name="T38" fmla="*/ 223 w 253"/>
                              <a:gd name="T39" fmla="*/ 285 h 300"/>
                              <a:gd name="T40" fmla="*/ 195 w 253"/>
                              <a:gd name="T41" fmla="*/ 300 h 300"/>
                              <a:gd name="T42" fmla="*/ 170 w 253"/>
                              <a:gd name="T43" fmla="*/ 281 h 300"/>
                              <a:gd name="T44" fmla="*/ 180 w 253"/>
                              <a:gd name="T45" fmla="*/ 233 h 300"/>
                              <a:gd name="T46" fmla="*/ 165 w 253"/>
                              <a:gd name="T47" fmla="*/ 210 h 300"/>
                              <a:gd name="T48" fmla="*/ 145 w 253"/>
                              <a:gd name="T49" fmla="*/ 191 h 300"/>
                              <a:gd name="T50" fmla="*/ 117 w 253"/>
                              <a:gd name="T51" fmla="*/ 178 h 300"/>
                              <a:gd name="T52" fmla="*/ 59 w 253"/>
                              <a:gd name="T53" fmla="*/ 185 h 300"/>
                              <a:gd name="T54" fmla="*/ 45 w 253"/>
                              <a:gd name="T55" fmla="*/ 208 h 300"/>
                              <a:gd name="T56" fmla="*/ 55 w 253"/>
                              <a:gd name="T57" fmla="*/ 226 h 300"/>
                              <a:gd name="T58" fmla="*/ 85 w 253"/>
                              <a:gd name="T59" fmla="*/ 231 h 300"/>
                              <a:gd name="T60" fmla="*/ 108 w 253"/>
                              <a:gd name="T61" fmla="*/ 248 h 300"/>
                              <a:gd name="T62" fmla="*/ 92 w 253"/>
                              <a:gd name="T63" fmla="*/ 278 h 3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3"/>
                              <a:gd name="T97" fmla="*/ 0 h 300"/>
                              <a:gd name="T98" fmla="*/ 253 w 253"/>
                              <a:gd name="T99" fmla="*/ 300 h 3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3" h="300">
                                <a:moveTo>
                                  <a:pt x="9" y="236"/>
                                </a:moveTo>
                                <a:lnTo>
                                  <a:pt x="6" y="216"/>
                                </a:lnTo>
                                <a:lnTo>
                                  <a:pt x="8" y="195"/>
                                </a:lnTo>
                                <a:lnTo>
                                  <a:pt x="15" y="176"/>
                                </a:lnTo>
                                <a:lnTo>
                                  <a:pt x="11" y="153"/>
                                </a:lnTo>
                                <a:lnTo>
                                  <a:pt x="13" y="135"/>
                                </a:lnTo>
                                <a:lnTo>
                                  <a:pt x="6" y="123"/>
                                </a:lnTo>
                                <a:lnTo>
                                  <a:pt x="4" y="105"/>
                                </a:lnTo>
                                <a:lnTo>
                                  <a:pt x="0" y="87"/>
                                </a:lnTo>
                                <a:lnTo>
                                  <a:pt x="2" y="70"/>
                                </a:lnTo>
                                <a:lnTo>
                                  <a:pt x="8" y="63"/>
                                </a:lnTo>
                                <a:lnTo>
                                  <a:pt x="18" y="58"/>
                                </a:lnTo>
                                <a:lnTo>
                                  <a:pt x="36" y="55"/>
                                </a:lnTo>
                                <a:lnTo>
                                  <a:pt x="48" y="58"/>
                                </a:lnTo>
                                <a:lnTo>
                                  <a:pt x="68" y="65"/>
                                </a:lnTo>
                                <a:lnTo>
                                  <a:pt x="75" y="48"/>
                                </a:lnTo>
                                <a:lnTo>
                                  <a:pt x="87" y="33"/>
                                </a:lnTo>
                                <a:lnTo>
                                  <a:pt x="105" y="15"/>
                                </a:lnTo>
                                <a:lnTo>
                                  <a:pt x="124" y="7"/>
                                </a:lnTo>
                                <a:lnTo>
                                  <a:pt x="142" y="2"/>
                                </a:lnTo>
                                <a:lnTo>
                                  <a:pt x="165" y="0"/>
                                </a:lnTo>
                                <a:lnTo>
                                  <a:pt x="184" y="3"/>
                                </a:lnTo>
                                <a:lnTo>
                                  <a:pt x="198" y="8"/>
                                </a:lnTo>
                                <a:lnTo>
                                  <a:pt x="212" y="18"/>
                                </a:lnTo>
                                <a:lnTo>
                                  <a:pt x="226" y="33"/>
                                </a:lnTo>
                                <a:lnTo>
                                  <a:pt x="239" y="52"/>
                                </a:lnTo>
                                <a:lnTo>
                                  <a:pt x="248" y="68"/>
                                </a:lnTo>
                                <a:lnTo>
                                  <a:pt x="253" y="93"/>
                                </a:lnTo>
                                <a:lnTo>
                                  <a:pt x="253" y="117"/>
                                </a:lnTo>
                                <a:lnTo>
                                  <a:pt x="246" y="143"/>
                                </a:lnTo>
                                <a:lnTo>
                                  <a:pt x="233" y="170"/>
                                </a:lnTo>
                                <a:lnTo>
                                  <a:pt x="219" y="188"/>
                                </a:lnTo>
                                <a:lnTo>
                                  <a:pt x="228" y="200"/>
                                </a:lnTo>
                                <a:lnTo>
                                  <a:pt x="240" y="216"/>
                                </a:lnTo>
                                <a:lnTo>
                                  <a:pt x="246" y="230"/>
                                </a:lnTo>
                                <a:lnTo>
                                  <a:pt x="240" y="240"/>
                                </a:lnTo>
                                <a:lnTo>
                                  <a:pt x="228" y="248"/>
                                </a:lnTo>
                                <a:lnTo>
                                  <a:pt x="235" y="258"/>
                                </a:lnTo>
                                <a:lnTo>
                                  <a:pt x="232" y="271"/>
                                </a:lnTo>
                                <a:lnTo>
                                  <a:pt x="223" y="285"/>
                                </a:lnTo>
                                <a:lnTo>
                                  <a:pt x="210" y="296"/>
                                </a:lnTo>
                                <a:lnTo>
                                  <a:pt x="195" y="300"/>
                                </a:lnTo>
                                <a:lnTo>
                                  <a:pt x="179" y="295"/>
                                </a:lnTo>
                                <a:lnTo>
                                  <a:pt x="170" y="281"/>
                                </a:lnTo>
                                <a:lnTo>
                                  <a:pt x="175" y="258"/>
                                </a:lnTo>
                                <a:lnTo>
                                  <a:pt x="180" y="233"/>
                                </a:lnTo>
                                <a:lnTo>
                                  <a:pt x="175" y="218"/>
                                </a:lnTo>
                                <a:lnTo>
                                  <a:pt x="165" y="210"/>
                                </a:lnTo>
                                <a:lnTo>
                                  <a:pt x="149" y="205"/>
                                </a:lnTo>
                                <a:lnTo>
                                  <a:pt x="145" y="191"/>
                                </a:lnTo>
                                <a:lnTo>
                                  <a:pt x="135" y="183"/>
                                </a:lnTo>
                                <a:lnTo>
                                  <a:pt x="117" y="178"/>
                                </a:lnTo>
                                <a:lnTo>
                                  <a:pt x="71" y="180"/>
                                </a:lnTo>
                                <a:lnTo>
                                  <a:pt x="59" y="185"/>
                                </a:lnTo>
                                <a:lnTo>
                                  <a:pt x="48" y="193"/>
                                </a:lnTo>
                                <a:lnTo>
                                  <a:pt x="45" y="208"/>
                                </a:lnTo>
                                <a:lnTo>
                                  <a:pt x="48" y="220"/>
                                </a:lnTo>
                                <a:lnTo>
                                  <a:pt x="55" y="226"/>
                                </a:lnTo>
                                <a:lnTo>
                                  <a:pt x="69" y="226"/>
                                </a:lnTo>
                                <a:lnTo>
                                  <a:pt x="85" y="231"/>
                                </a:lnTo>
                                <a:lnTo>
                                  <a:pt x="101" y="238"/>
                                </a:lnTo>
                                <a:lnTo>
                                  <a:pt x="108" y="248"/>
                                </a:lnTo>
                                <a:lnTo>
                                  <a:pt x="106" y="265"/>
                                </a:lnTo>
                                <a:lnTo>
                                  <a:pt x="92" y="278"/>
                                </a:lnTo>
                                <a:lnTo>
                                  <a:pt x="9" y="236"/>
                                </a:lnTo>
                                <a:close/>
                              </a:path>
                            </a:pathLst>
                          </a:custGeom>
                          <a:solidFill>
                            <a:srgbClr val="FFBF5F"/>
                          </a:solidFill>
                          <a:ln w="19050">
                            <a:solidFill>
                              <a:srgbClr val="000000"/>
                            </a:solidFill>
                            <a:round/>
                            <a:headEnd/>
                            <a:tailEnd/>
                          </a:ln>
                        </p:spPr>
                        <p:txBody>
                          <a:bodyPr/>
                          <a:lstStyle/>
                          <a:p>
                            <a:endParaRPr lang="en-US"/>
                          </a:p>
                        </p:txBody>
                      </p:sp>
                    </p:grpSp>
                    <p:grpSp>
                      <p:nvGrpSpPr>
                        <p:cNvPr id="35945" name="Group 237"/>
                        <p:cNvGrpSpPr>
                          <a:grpSpLocks/>
                        </p:cNvGrpSpPr>
                        <p:nvPr/>
                      </p:nvGrpSpPr>
                      <p:grpSpPr bwMode="auto">
                        <a:xfrm>
                          <a:off x="4076" y="996"/>
                          <a:ext cx="293" cy="217"/>
                          <a:chOff x="4076" y="996"/>
                          <a:chExt cx="293" cy="217"/>
                        </a:xfrm>
                      </p:grpSpPr>
                      <p:grpSp>
                        <p:nvGrpSpPr>
                          <p:cNvPr id="35946" name="Group 238"/>
                          <p:cNvGrpSpPr>
                            <a:grpSpLocks/>
                          </p:cNvGrpSpPr>
                          <p:nvPr/>
                        </p:nvGrpSpPr>
                        <p:grpSpPr bwMode="auto">
                          <a:xfrm>
                            <a:off x="4076" y="996"/>
                            <a:ext cx="293" cy="170"/>
                            <a:chOff x="4076" y="996"/>
                            <a:chExt cx="293" cy="170"/>
                          </a:xfrm>
                        </p:grpSpPr>
                        <p:sp>
                          <p:nvSpPr>
                            <p:cNvPr id="35950" name="Line 239"/>
                            <p:cNvSpPr>
                              <a:spLocks noChangeShapeType="1"/>
                            </p:cNvSpPr>
                            <p:nvPr/>
                          </p:nvSpPr>
                          <p:spPr bwMode="auto">
                            <a:xfrm flipV="1">
                              <a:off x="4076" y="1118"/>
                              <a:ext cx="11" cy="18"/>
                            </a:xfrm>
                            <a:prstGeom prst="line">
                              <a:avLst/>
                            </a:prstGeom>
                            <a:noFill/>
                            <a:ln w="19050">
                              <a:solidFill>
                                <a:srgbClr val="000000"/>
                              </a:solidFill>
                              <a:round/>
                              <a:headEnd/>
                              <a:tailEnd/>
                            </a:ln>
                          </p:spPr>
                          <p:txBody>
                            <a:bodyPr/>
                            <a:lstStyle/>
                            <a:p>
                              <a:endParaRPr lang="en-US"/>
                            </a:p>
                          </p:txBody>
                        </p:sp>
                        <p:sp>
                          <p:nvSpPr>
                            <p:cNvPr id="35951" name="Freeform 240"/>
                            <p:cNvSpPr>
                              <a:spLocks/>
                            </p:cNvSpPr>
                            <p:nvPr/>
                          </p:nvSpPr>
                          <p:spPr bwMode="auto">
                            <a:xfrm>
                              <a:off x="4087" y="996"/>
                              <a:ext cx="91" cy="94"/>
                            </a:xfrm>
                            <a:custGeom>
                              <a:avLst/>
                              <a:gdLst>
                                <a:gd name="T0" fmla="*/ 0 w 91"/>
                                <a:gd name="T1" fmla="*/ 94 h 94"/>
                                <a:gd name="T2" fmla="*/ 12 w 91"/>
                                <a:gd name="T3" fmla="*/ 45 h 94"/>
                                <a:gd name="T4" fmla="*/ 19 w 91"/>
                                <a:gd name="T5" fmla="*/ 32 h 94"/>
                                <a:gd name="T6" fmla="*/ 31 w 91"/>
                                <a:gd name="T7" fmla="*/ 24 h 94"/>
                                <a:gd name="T8" fmla="*/ 51 w 91"/>
                                <a:gd name="T9" fmla="*/ 19 h 94"/>
                                <a:gd name="T10" fmla="*/ 65 w 91"/>
                                <a:gd name="T11" fmla="*/ 15 h 94"/>
                                <a:gd name="T12" fmla="*/ 79 w 91"/>
                                <a:gd name="T13" fmla="*/ 10 h 94"/>
                                <a:gd name="T14" fmla="*/ 91 w 91"/>
                                <a:gd name="T15" fmla="*/ 0 h 94"/>
                                <a:gd name="T16" fmla="*/ 0 60000 65536"/>
                                <a:gd name="T17" fmla="*/ 0 60000 65536"/>
                                <a:gd name="T18" fmla="*/ 0 60000 65536"/>
                                <a:gd name="T19" fmla="*/ 0 60000 65536"/>
                                <a:gd name="T20" fmla="*/ 0 60000 65536"/>
                                <a:gd name="T21" fmla="*/ 0 60000 65536"/>
                                <a:gd name="T22" fmla="*/ 0 60000 65536"/>
                                <a:gd name="T23" fmla="*/ 0 60000 65536"/>
                                <a:gd name="T24" fmla="*/ 0 w 91"/>
                                <a:gd name="T25" fmla="*/ 0 h 94"/>
                                <a:gd name="T26" fmla="*/ 91 w 91"/>
                                <a:gd name="T27" fmla="*/ 94 h 9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 h="94">
                                  <a:moveTo>
                                    <a:pt x="0" y="94"/>
                                  </a:moveTo>
                                  <a:lnTo>
                                    <a:pt x="12" y="45"/>
                                  </a:lnTo>
                                  <a:lnTo>
                                    <a:pt x="19" y="32"/>
                                  </a:lnTo>
                                  <a:lnTo>
                                    <a:pt x="31" y="24"/>
                                  </a:lnTo>
                                  <a:lnTo>
                                    <a:pt x="51" y="19"/>
                                  </a:lnTo>
                                  <a:lnTo>
                                    <a:pt x="65" y="15"/>
                                  </a:lnTo>
                                  <a:lnTo>
                                    <a:pt x="79" y="10"/>
                                  </a:lnTo>
                                  <a:lnTo>
                                    <a:pt x="91" y="0"/>
                                  </a:lnTo>
                                </a:path>
                              </a:pathLst>
                            </a:custGeom>
                            <a:noFill/>
                            <a:ln w="19050">
                              <a:solidFill>
                                <a:srgbClr val="000000"/>
                              </a:solidFill>
                              <a:round/>
                              <a:headEnd/>
                              <a:tailEnd/>
                            </a:ln>
                          </p:spPr>
                          <p:txBody>
                            <a:bodyPr/>
                            <a:lstStyle/>
                            <a:p>
                              <a:endParaRPr lang="en-US"/>
                            </a:p>
                          </p:txBody>
                        </p:sp>
                        <p:sp>
                          <p:nvSpPr>
                            <p:cNvPr id="35952" name="Freeform 241"/>
                            <p:cNvSpPr>
                              <a:spLocks/>
                            </p:cNvSpPr>
                            <p:nvPr/>
                          </p:nvSpPr>
                          <p:spPr bwMode="auto">
                            <a:xfrm>
                              <a:off x="4102" y="1023"/>
                              <a:ext cx="69" cy="83"/>
                            </a:xfrm>
                            <a:custGeom>
                              <a:avLst/>
                              <a:gdLst>
                                <a:gd name="T0" fmla="*/ 69 w 69"/>
                                <a:gd name="T1" fmla="*/ 0 h 83"/>
                                <a:gd name="T2" fmla="*/ 52 w 69"/>
                                <a:gd name="T3" fmla="*/ 0 h 83"/>
                                <a:gd name="T4" fmla="*/ 37 w 69"/>
                                <a:gd name="T5" fmla="*/ 8 h 83"/>
                                <a:gd name="T6" fmla="*/ 34 w 69"/>
                                <a:gd name="T7" fmla="*/ 22 h 83"/>
                                <a:gd name="T8" fmla="*/ 25 w 69"/>
                                <a:gd name="T9" fmla="*/ 48 h 83"/>
                                <a:gd name="T10" fmla="*/ 0 w 69"/>
                                <a:gd name="T11" fmla="*/ 83 h 83"/>
                                <a:gd name="T12" fmla="*/ 0 60000 65536"/>
                                <a:gd name="T13" fmla="*/ 0 60000 65536"/>
                                <a:gd name="T14" fmla="*/ 0 60000 65536"/>
                                <a:gd name="T15" fmla="*/ 0 60000 65536"/>
                                <a:gd name="T16" fmla="*/ 0 60000 65536"/>
                                <a:gd name="T17" fmla="*/ 0 60000 65536"/>
                                <a:gd name="T18" fmla="*/ 0 w 69"/>
                                <a:gd name="T19" fmla="*/ 0 h 83"/>
                                <a:gd name="T20" fmla="*/ 69 w 69"/>
                                <a:gd name="T21" fmla="*/ 83 h 83"/>
                              </a:gdLst>
                              <a:ahLst/>
                              <a:cxnLst>
                                <a:cxn ang="T12">
                                  <a:pos x="T0" y="T1"/>
                                </a:cxn>
                                <a:cxn ang="T13">
                                  <a:pos x="T2" y="T3"/>
                                </a:cxn>
                                <a:cxn ang="T14">
                                  <a:pos x="T4" y="T5"/>
                                </a:cxn>
                                <a:cxn ang="T15">
                                  <a:pos x="T6" y="T7"/>
                                </a:cxn>
                                <a:cxn ang="T16">
                                  <a:pos x="T8" y="T9"/>
                                </a:cxn>
                                <a:cxn ang="T17">
                                  <a:pos x="T10" y="T11"/>
                                </a:cxn>
                              </a:cxnLst>
                              <a:rect l="T18" t="T19" r="T20" b="T21"/>
                              <a:pathLst>
                                <a:path w="69" h="83">
                                  <a:moveTo>
                                    <a:pt x="69" y="0"/>
                                  </a:moveTo>
                                  <a:lnTo>
                                    <a:pt x="52" y="0"/>
                                  </a:lnTo>
                                  <a:lnTo>
                                    <a:pt x="37" y="8"/>
                                  </a:lnTo>
                                  <a:lnTo>
                                    <a:pt x="34" y="22"/>
                                  </a:lnTo>
                                  <a:lnTo>
                                    <a:pt x="25" y="48"/>
                                  </a:lnTo>
                                  <a:lnTo>
                                    <a:pt x="0" y="83"/>
                                  </a:lnTo>
                                </a:path>
                              </a:pathLst>
                            </a:custGeom>
                            <a:noFill/>
                            <a:ln w="19050">
                              <a:solidFill>
                                <a:srgbClr val="000000"/>
                              </a:solidFill>
                              <a:round/>
                              <a:headEnd/>
                              <a:tailEnd/>
                            </a:ln>
                          </p:spPr>
                          <p:txBody>
                            <a:bodyPr/>
                            <a:lstStyle/>
                            <a:p>
                              <a:endParaRPr lang="en-US"/>
                            </a:p>
                          </p:txBody>
                        </p:sp>
                        <p:sp>
                          <p:nvSpPr>
                            <p:cNvPr id="35953" name="Freeform 242"/>
                            <p:cNvSpPr>
                              <a:spLocks/>
                            </p:cNvSpPr>
                            <p:nvPr/>
                          </p:nvSpPr>
                          <p:spPr bwMode="auto">
                            <a:xfrm>
                              <a:off x="4199" y="1008"/>
                              <a:ext cx="112" cy="30"/>
                            </a:xfrm>
                            <a:custGeom>
                              <a:avLst/>
                              <a:gdLst>
                                <a:gd name="T0" fmla="*/ 0 w 112"/>
                                <a:gd name="T1" fmla="*/ 30 h 30"/>
                                <a:gd name="T2" fmla="*/ 18 w 112"/>
                                <a:gd name="T3" fmla="*/ 15 h 30"/>
                                <a:gd name="T4" fmla="*/ 34 w 112"/>
                                <a:gd name="T5" fmla="*/ 3 h 30"/>
                                <a:gd name="T6" fmla="*/ 48 w 112"/>
                                <a:gd name="T7" fmla="*/ 0 h 30"/>
                                <a:gd name="T8" fmla="*/ 64 w 112"/>
                                <a:gd name="T9" fmla="*/ 2 h 30"/>
                                <a:gd name="T10" fmla="*/ 89 w 112"/>
                                <a:gd name="T11" fmla="*/ 8 h 30"/>
                                <a:gd name="T12" fmla="*/ 112 w 112"/>
                                <a:gd name="T13" fmla="*/ 17 h 30"/>
                                <a:gd name="T14" fmla="*/ 0 60000 65536"/>
                                <a:gd name="T15" fmla="*/ 0 60000 65536"/>
                                <a:gd name="T16" fmla="*/ 0 60000 65536"/>
                                <a:gd name="T17" fmla="*/ 0 60000 65536"/>
                                <a:gd name="T18" fmla="*/ 0 60000 65536"/>
                                <a:gd name="T19" fmla="*/ 0 60000 65536"/>
                                <a:gd name="T20" fmla="*/ 0 60000 65536"/>
                                <a:gd name="T21" fmla="*/ 0 w 112"/>
                                <a:gd name="T22" fmla="*/ 0 h 30"/>
                                <a:gd name="T23" fmla="*/ 112 w 112"/>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2" h="30">
                                  <a:moveTo>
                                    <a:pt x="0" y="30"/>
                                  </a:moveTo>
                                  <a:lnTo>
                                    <a:pt x="18" y="15"/>
                                  </a:lnTo>
                                  <a:lnTo>
                                    <a:pt x="34" y="3"/>
                                  </a:lnTo>
                                  <a:lnTo>
                                    <a:pt x="48" y="0"/>
                                  </a:lnTo>
                                  <a:lnTo>
                                    <a:pt x="64" y="2"/>
                                  </a:lnTo>
                                  <a:lnTo>
                                    <a:pt x="89" y="8"/>
                                  </a:lnTo>
                                  <a:lnTo>
                                    <a:pt x="112" y="17"/>
                                  </a:lnTo>
                                </a:path>
                              </a:pathLst>
                            </a:custGeom>
                            <a:noFill/>
                            <a:ln w="19050">
                              <a:solidFill>
                                <a:srgbClr val="000000"/>
                              </a:solidFill>
                              <a:round/>
                              <a:headEnd/>
                              <a:tailEnd/>
                            </a:ln>
                          </p:spPr>
                          <p:txBody>
                            <a:bodyPr/>
                            <a:lstStyle/>
                            <a:p>
                              <a:endParaRPr lang="en-US"/>
                            </a:p>
                          </p:txBody>
                        </p:sp>
                        <p:sp>
                          <p:nvSpPr>
                            <p:cNvPr id="35954" name="Freeform 243"/>
                            <p:cNvSpPr>
                              <a:spLocks/>
                            </p:cNvSpPr>
                            <p:nvPr/>
                          </p:nvSpPr>
                          <p:spPr bwMode="auto">
                            <a:xfrm>
                              <a:off x="4159" y="1060"/>
                              <a:ext cx="194" cy="21"/>
                            </a:xfrm>
                            <a:custGeom>
                              <a:avLst/>
                              <a:gdLst>
                                <a:gd name="T0" fmla="*/ 0 w 194"/>
                                <a:gd name="T1" fmla="*/ 20 h 21"/>
                                <a:gd name="T2" fmla="*/ 16 w 194"/>
                                <a:gd name="T3" fmla="*/ 8 h 21"/>
                                <a:gd name="T4" fmla="*/ 30 w 194"/>
                                <a:gd name="T5" fmla="*/ 3 h 21"/>
                                <a:gd name="T6" fmla="*/ 51 w 194"/>
                                <a:gd name="T7" fmla="*/ 0 h 21"/>
                                <a:gd name="T8" fmla="*/ 72 w 194"/>
                                <a:gd name="T9" fmla="*/ 1 h 21"/>
                                <a:gd name="T10" fmla="*/ 90 w 194"/>
                                <a:gd name="T11" fmla="*/ 10 h 21"/>
                                <a:gd name="T12" fmla="*/ 109 w 194"/>
                                <a:gd name="T13" fmla="*/ 18 h 21"/>
                                <a:gd name="T14" fmla="*/ 129 w 194"/>
                                <a:gd name="T15" fmla="*/ 21 h 21"/>
                                <a:gd name="T16" fmla="*/ 150 w 194"/>
                                <a:gd name="T17" fmla="*/ 16 h 21"/>
                                <a:gd name="T18" fmla="*/ 169 w 194"/>
                                <a:gd name="T19" fmla="*/ 13 h 21"/>
                                <a:gd name="T20" fmla="*/ 194 w 194"/>
                                <a:gd name="T21" fmla="*/ 15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4"/>
                                <a:gd name="T34" fmla="*/ 0 h 21"/>
                                <a:gd name="T35" fmla="*/ 194 w 194"/>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4" h="21">
                                  <a:moveTo>
                                    <a:pt x="0" y="20"/>
                                  </a:moveTo>
                                  <a:lnTo>
                                    <a:pt x="16" y="8"/>
                                  </a:lnTo>
                                  <a:lnTo>
                                    <a:pt x="30" y="3"/>
                                  </a:lnTo>
                                  <a:lnTo>
                                    <a:pt x="51" y="0"/>
                                  </a:lnTo>
                                  <a:lnTo>
                                    <a:pt x="72" y="1"/>
                                  </a:lnTo>
                                  <a:lnTo>
                                    <a:pt x="90" y="10"/>
                                  </a:lnTo>
                                  <a:lnTo>
                                    <a:pt x="109" y="18"/>
                                  </a:lnTo>
                                  <a:lnTo>
                                    <a:pt x="129" y="21"/>
                                  </a:lnTo>
                                  <a:lnTo>
                                    <a:pt x="150" y="16"/>
                                  </a:lnTo>
                                  <a:lnTo>
                                    <a:pt x="169" y="13"/>
                                  </a:lnTo>
                                  <a:lnTo>
                                    <a:pt x="194" y="15"/>
                                  </a:lnTo>
                                </a:path>
                              </a:pathLst>
                            </a:custGeom>
                            <a:noFill/>
                            <a:ln w="19050">
                              <a:solidFill>
                                <a:srgbClr val="000000"/>
                              </a:solidFill>
                              <a:round/>
                              <a:headEnd/>
                              <a:tailEnd/>
                            </a:ln>
                          </p:spPr>
                          <p:txBody>
                            <a:bodyPr/>
                            <a:lstStyle/>
                            <a:p>
                              <a:endParaRPr lang="en-US"/>
                            </a:p>
                          </p:txBody>
                        </p:sp>
                        <p:sp>
                          <p:nvSpPr>
                            <p:cNvPr id="35955" name="Freeform 244"/>
                            <p:cNvSpPr>
                              <a:spLocks/>
                            </p:cNvSpPr>
                            <p:nvPr/>
                          </p:nvSpPr>
                          <p:spPr bwMode="auto">
                            <a:xfrm>
                              <a:off x="4217" y="1096"/>
                              <a:ext cx="152" cy="32"/>
                            </a:xfrm>
                            <a:custGeom>
                              <a:avLst/>
                              <a:gdLst>
                                <a:gd name="T0" fmla="*/ 0 w 152"/>
                                <a:gd name="T1" fmla="*/ 0 h 32"/>
                                <a:gd name="T2" fmla="*/ 14 w 152"/>
                                <a:gd name="T3" fmla="*/ 10 h 32"/>
                                <a:gd name="T4" fmla="*/ 34 w 152"/>
                                <a:gd name="T5" fmla="*/ 24 h 32"/>
                                <a:gd name="T6" fmla="*/ 55 w 152"/>
                                <a:gd name="T7" fmla="*/ 29 h 32"/>
                                <a:gd name="T8" fmla="*/ 80 w 152"/>
                                <a:gd name="T9" fmla="*/ 30 h 32"/>
                                <a:gd name="T10" fmla="*/ 97 w 152"/>
                                <a:gd name="T11" fmla="*/ 27 h 32"/>
                                <a:gd name="T12" fmla="*/ 118 w 152"/>
                                <a:gd name="T13" fmla="*/ 24 h 32"/>
                                <a:gd name="T14" fmla="*/ 152 w 152"/>
                                <a:gd name="T15" fmla="*/ 32 h 32"/>
                                <a:gd name="T16" fmla="*/ 0 60000 65536"/>
                                <a:gd name="T17" fmla="*/ 0 60000 65536"/>
                                <a:gd name="T18" fmla="*/ 0 60000 65536"/>
                                <a:gd name="T19" fmla="*/ 0 60000 65536"/>
                                <a:gd name="T20" fmla="*/ 0 60000 65536"/>
                                <a:gd name="T21" fmla="*/ 0 60000 65536"/>
                                <a:gd name="T22" fmla="*/ 0 60000 65536"/>
                                <a:gd name="T23" fmla="*/ 0 60000 65536"/>
                                <a:gd name="T24" fmla="*/ 0 w 152"/>
                                <a:gd name="T25" fmla="*/ 0 h 32"/>
                                <a:gd name="T26" fmla="*/ 152 w 152"/>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2" h="32">
                                  <a:moveTo>
                                    <a:pt x="0" y="0"/>
                                  </a:moveTo>
                                  <a:lnTo>
                                    <a:pt x="14" y="10"/>
                                  </a:lnTo>
                                  <a:lnTo>
                                    <a:pt x="34" y="24"/>
                                  </a:lnTo>
                                  <a:lnTo>
                                    <a:pt x="55" y="29"/>
                                  </a:lnTo>
                                  <a:lnTo>
                                    <a:pt x="80" y="30"/>
                                  </a:lnTo>
                                  <a:lnTo>
                                    <a:pt x="97" y="27"/>
                                  </a:lnTo>
                                  <a:lnTo>
                                    <a:pt x="118" y="24"/>
                                  </a:lnTo>
                                  <a:lnTo>
                                    <a:pt x="152" y="32"/>
                                  </a:lnTo>
                                </a:path>
                              </a:pathLst>
                            </a:custGeom>
                            <a:noFill/>
                            <a:ln w="19050">
                              <a:solidFill>
                                <a:srgbClr val="000000"/>
                              </a:solidFill>
                              <a:round/>
                              <a:headEnd/>
                              <a:tailEnd/>
                            </a:ln>
                          </p:spPr>
                          <p:txBody>
                            <a:bodyPr/>
                            <a:lstStyle/>
                            <a:p>
                              <a:endParaRPr lang="en-US"/>
                            </a:p>
                          </p:txBody>
                        </p:sp>
                        <p:sp>
                          <p:nvSpPr>
                            <p:cNvPr id="35956" name="Freeform 245"/>
                            <p:cNvSpPr>
                              <a:spLocks/>
                            </p:cNvSpPr>
                            <p:nvPr/>
                          </p:nvSpPr>
                          <p:spPr bwMode="auto">
                            <a:xfrm>
                              <a:off x="4141" y="1091"/>
                              <a:ext cx="194" cy="75"/>
                            </a:xfrm>
                            <a:custGeom>
                              <a:avLst/>
                              <a:gdLst>
                                <a:gd name="T0" fmla="*/ 0 w 194"/>
                                <a:gd name="T1" fmla="*/ 12 h 75"/>
                                <a:gd name="T2" fmla="*/ 13 w 194"/>
                                <a:gd name="T3" fmla="*/ 5 h 75"/>
                                <a:gd name="T4" fmla="*/ 28 w 194"/>
                                <a:gd name="T5" fmla="*/ 0 h 75"/>
                                <a:gd name="T6" fmla="*/ 41 w 194"/>
                                <a:gd name="T7" fmla="*/ 4 h 75"/>
                                <a:gd name="T8" fmla="*/ 51 w 194"/>
                                <a:gd name="T9" fmla="*/ 10 h 75"/>
                                <a:gd name="T10" fmla="*/ 60 w 194"/>
                                <a:gd name="T11" fmla="*/ 20 h 75"/>
                                <a:gd name="T12" fmla="*/ 67 w 194"/>
                                <a:gd name="T13" fmla="*/ 34 h 75"/>
                                <a:gd name="T14" fmla="*/ 81 w 194"/>
                                <a:gd name="T15" fmla="*/ 45 h 75"/>
                                <a:gd name="T16" fmla="*/ 94 w 194"/>
                                <a:gd name="T17" fmla="*/ 52 h 75"/>
                                <a:gd name="T18" fmla="*/ 118 w 194"/>
                                <a:gd name="T19" fmla="*/ 64 h 75"/>
                                <a:gd name="T20" fmla="*/ 143 w 194"/>
                                <a:gd name="T21" fmla="*/ 70 h 75"/>
                                <a:gd name="T22" fmla="*/ 170 w 194"/>
                                <a:gd name="T23" fmla="*/ 75 h 75"/>
                                <a:gd name="T24" fmla="*/ 194 w 194"/>
                                <a:gd name="T25" fmla="*/ 69 h 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4"/>
                                <a:gd name="T40" fmla="*/ 0 h 75"/>
                                <a:gd name="T41" fmla="*/ 194 w 194"/>
                                <a:gd name="T42" fmla="*/ 75 h 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4" h="75">
                                  <a:moveTo>
                                    <a:pt x="0" y="12"/>
                                  </a:moveTo>
                                  <a:lnTo>
                                    <a:pt x="13" y="5"/>
                                  </a:lnTo>
                                  <a:lnTo>
                                    <a:pt x="28" y="0"/>
                                  </a:lnTo>
                                  <a:lnTo>
                                    <a:pt x="41" y="4"/>
                                  </a:lnTo>
                                  <a:lnTo>
                                    <a:pt x="51" y="10"/>
                                  </a:lnTo>
                                  <a:lnTo>
                                    <a:pt x="60" y="20"/>
                                  </a:lnTo>
                                  <a:lnTo>
                                    <a:pt x="67" y="34"/>
                                  </a:lnTo>
                                  <a:lnTo>
                                    <a:pt x="81" y="45"/>
                                  </a:lnTo>
                                  <a:lnTo>
                                    <a:pt x="94" y="52"/>
                                  </a:lnTo>
                                  <a:lnTo>
                                    <a:pt x="118" y="64"/>
                                  </a:lnTo>
                                  <a:lnTo>
                                    <a:pt x="143" y="70"/>
                                  </a:lnTo>
                                  <a:lnTo>
                                    <a:pt x="170" y="75"/>
                                  </a:lnTo>
                                  <a:lnTo>
                                    <a:pt x="194" y="69"/>
                                  </a:lnTo>
                                </a:path>
                              </a:pathLst>
                            </a:custGeom>
                            <a:noFill/>
                            <a:ln w="19050">
                              <a:solidFill>
                                <a:srgbClr val="000000"/>
                              </a:solidFill>
                              <a:round/>
                              <a:headEnd/>
                              <a:tailEnd/>
                            </a:ln>
                          </p:spPr>
                          <p:txBody>
                            <a:bodyPr/>
                            <a:lstStyle/>
                            <a:p>
                              <a:endParaRPr lang="en-US"/>
                            </a:p>
                          </p:txBody>
                        </p:sp>
                      </p:grpSp>
                      <p:grpSp>
                        <p:nvGrpSpPr>
                          <p:cNvPr id="35947" name="Group 246"/>
                          <p:cNvGrpSpPr>
                            <a:grpSpLocks/>
                          </p:cNvGrpSpPr>
                          <p:nvPr/>
                        </p:nvGrpSpPr>
                        <p:grpSpPr bwMode="auto">
                          <a:xfrm>
                            <a:off x="4226" y="1170"/>
                            <a:ext cx="46" cy="43"/>
                            <a:chOff x="4226" y="1170"/>
                            <a:chExt cx="46" cy="43"/>
                          </a:xfrm>
                        </p:grpSpPr>
                        <p:sp>
                          <p:nvSpPr>
                            <p:cNvPr id="35948" name="Oval 247"/>
                            <p:cNvSpPr>
                              <a:spLocks noChangeArrowheads="1"/>
                            </p:cNvSpPr>
                            <p:nvPr/>
                          </p:nvSpPr>
                          <p:spPr bwMode="auto">
                            <a:xfrm>
                              <a:off x="4226" y="1170"/>
                              <a:ext cx="16" cy="33"/>
                            </a:xfrm>
                            <a:prstGeom prst="ellipse">
                              <a:avLst/>
                            </a:prstGeom>
                            <a:solidFill>
                              <a:srgbClr val="000000"/>
                            </a:solidFill>
                            <a:ln w="9525">
                              <a:noFill/>
                              <a:round/>
                              <a:headEnd/>
                              <a:tailEnd/>
                            </a:ln>
                          </p:spPr>
                          <p:txBody>
                            <a:bodyPr/>
                            <a:lstStyle/>
                            <a:p>
                              <a:endParaRPr lang="en-US"/>
                            </a:p>
                          </p:txBody>
                        </p:sp>
                        <p:sp>
                          <p:nvSpPr>
                            <p:cNvPr id="35949" name="Oval 248"/>
                            <p:cNvSpPr>
                              <a:spLocks noChangeArrowheads="1"/>
                            </p:cNvSpPr>
                            <p:nvPr/>
                          </p:nvSpPr>
                          <p:spPr bwMode="auto">
                            <a:xfrm>
                              <a:off x="4256" y="1180"/>
                              <a:ext cx="16" cy="33"/>
                            </a:xfrm>
                            <a:prstGeom prst="ellipse">
                              <a:avLst/>
                            </a:prstGeom>
                            <a:solidFill>
                              <a:srgbClr val="000000"/>
                            </a:solidFill>
                            <a:ln w="9525">
                              <a:noFill/>
                              <a:round/>
                              <a:headEnd/>
                              <a:tailEnd/>
                            </a:ln>
                          </p:spPr>
                          <p:txBody>
                            <a:bodyPr/>
                            <a:lstStyle/>
                            <a:p>
                              <a:endParaRPr lang="en-US"/>
                            </a:p>
                          </p:txBody>
                        </p:sp>
                      </p:grpSp>
                    </p:grpSp>
                  </p:grpSp>
                  <p:grpSp>
                    <p:nvGrpSpPr>
                      <p:cNvPr id="35925" name="Group 249"/>
                      <p:cNvGrpSpPr>
                        <a:grpSpLocks/>
                      </p:cNvGrpSpPr>
                      <p:nvPr/>
                    </p:nvGrpSpPr>
                    <p:grpSpPr bwMode="auto">
                      <a:xfrm>
                        <a:off x="3462" y="1263"/>
                        <a:ext cx="688" cy="494"/>
                        <a:chOff x="3462" y="1263"/>
                        <a:chExt cx="688" cy="494"/>
                      </a:xfrm>
                    </p:grpSpPr>
                    <p:grpSp>
                      <p:nvGrpSpPr>
                        <p:cNvPr id="35926" name="Group 250"/>
                        <p:cNvGrpSpPr>
                          <a:grpSpLocks/>
                        </p:cNvGrpSpPr>
                        <p:nvPr/>
                      </p:nvGrpSpPr>
                      <p:grpSpPr bwMode="auto">
                        <a:xfrm>
                          <a:off x="3462" y="1383"/>
                          <a:ext cx="570" cy="374"/>
                          <a:chOff x="3462" y="1383"/>
                          <a:chExt cx="570" cy="374"/>
                        </a:xfrm>
                      </p:grpSpPr>
                      <p:grpSp>
                        <p:nvGrpSpPr>
                          <p:cNvPr id="35935" name="Group 251"/>
                          <p:cNvGrpSpPr>
                            <a:grpSpLocks/>
                          </p:cNvGrpSpPr>
                          <p:nvPr/>
                        </p:nvGrpSpPr>
                        <p:grpSpPr bwMode="auto">
                          <a:xfrm>
                            <a:off x="3462" y="1531"/>
                            <a:ext cx="220" cy="226"/>
                            <a:chOff x="3462" y="1531"/>
                            <a:chExt cx="220" cy="226"/>
                          </a:xfrm>
                        </p:grpSpPr>
                        <p:sp>
                          <p:nvSpPr>
                            <p:cNvPr id="35939" name="Freeform 252"/>
                            <p:cNvSpPr>
                              <a:spLocks/>
                            </p:cNvSpPr>
                            <p:nvPr/>
                          </p:nvSpPr>
                          <p:spPr bwMode="auto">
                            <a:xfrm>
                              <a:off x="3476" y="1531"/>
                              <a:ext cx="206" cy="223"/>
                            </a:xfrm>
                            <a:custGeom>
                              <a:avLst/>
                              <a:gdLst>
                                <a:gd name="T0" fmla="*/ 0 w 206"/>
                                <a:gd name="T1" fmla="*/ 20 h 223"/>
                                <a:gd name="T2" fmla="*/ 26 w 206"/>
                                <a:gd name="T3" fmla="*/ 110 h 223"/>
                                <a:gd name="T4" fmla="*/ 111 w 206"/>
                                <a:gd name="T5" fmla="*/ 221 h 223"/>
                                <a:gd name="T6" fmla="*/ 146 w 206"/>
                                <a:gd name="T7" fmla="*/ 215 h 223"/>
                                <a:gd name="T8" fmla="*/ 159 w 206"/>
                                <a:gd name="T9" fmla="*/ 221 h 223"/>
                                <a:gd name="T10" fmla="*/ 173 w 206"/>
                                <a:gd name="T11" fmla="*/ 223 h 223"/>
                                <a:gd name="T12" fmla="*/ 185 w 206"/>
                                <a:gd name="T13" fmla="*/ 218 h 223"/>
                                <a:gd name="T14" fmla="*/ 194 w 206"/>
                                <a:gd name="T15" fmla="*/ 205 h 223"/>
                                <a:gd name="T16" fmla="*/ 198 w 206"/>
                                <a:gd name="T17" fmla="*/ 175 h 223"/>
                                <a:gd name="T18" fmla="*/ 206 w 206"/>
                                <a:gd name="T19" fmla="*/ 162 h 223"/>
                                <a:gd name="T20" fmla="*/ 199 w 206"/>
                                <a:gd name="T21" fmla="*/ 93 h 223"/>
                                <a:gd name="T22" fmla="*/ 138 w 206"/>
                                <a:gd name="T23" fmla="*/ 65 h 223"/>
                                <a:gd name="T24" fmla="*/ 116 w 206"/>
                                <a:gd name="T25" fmla="*/ 40 h 223"/>
                                <a:gd name="T26" fmla="*/ 99 w 206"/>
                                <a:gd name="T27" fmla="*/ 37 h 223"/>
                                <a:gd name="T28" fmla="*/ 69 w 206"/>
                                <a:gd name="T29" fmla="*/ 35 h 223"/>
                                <a:gd name="T30" fmla="*/ 55 w 206"/>
                                <a:gd name="T31" fmla="*/ 18 h 223"/>
                                <a:gd name="T32" fmla="*/ 35 w 206"/>
                                <a:gd name="T33" fmla="*/ 5 h 223"/>
                                <a:gd name="T34" fmla="*/ 19 w 206"/>
                                <a:gd name="T35" fmla="*/ 0 h 223"/>
                                <a:gd name="T36" fmla="*/ 5 w 206"/>
                                <a:gd name="T37" fmla="*/ 3 h 223"/>
                                <a:gd name="T38" fmla="*/ 0 w 206"/>
                                <a:gd name="T39" fmla="*/ 20 h 2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6"/>
                                <a:gd name="T61" fmla="*/ 0 h 223"/>
                                <a:gd name="T62" fmla="*/ 206 w 206"/>
                                <a:gd name="T63" fmla="*/ 223 h 2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6" h="223">
                                  <a:moveTo>
                                    <a:pt x="0" y="20"/>
                                  </a:moveTo>
                                  <a:lnTo>
                                    <a:pt x="26" y="110"/>
                                  </a:lnTo>
                                  <a:lnTo>
                                    <a:pt x="111" y="221"/>
                                  </a:lnTo>
                                  <a:lnTo>
                                    <a:pt x="146" y="215"/>
                                  </a:lnTo>
                                  <a:lnTo>
                                    <a:pt x="159" y="221"/>
                                  </a:lnTo>
                                  <a:lnTo>
                                    <a:pt x="173" y="223"/>
                                  </a:lnTo>
                                  <a:lnTo>
                                    <a:pt x="185" y="218"/>
                                  </a:lnTo>
                                  <a:lnTo>
                                    <a:pt x="194" y="205"/>
                                  </a:lnTo>
                                  <a:lnTo>
                                    <a:pt x="198" y="175"/>
                                  </a:lnTo>
                                  <a:lnTo>
                                    <a:pt x="206" y="162"/>
                                  </a:lnTo>
                                  <a:lnTo>
                                    <a:pt x="199" y="93"/>
                                  </a:lnTo>
                                  <a:lnTo>
                                    <a:pt x="138" y="65"/>
                                  </a:lnTo>
                                  <a:lnTo>
                                    <a:pt x="116" y="40"/>
                                  </a:lnTo>
                                  <a:lnTo>
                                    <a:pt x="99" y="37"/>
                                  </a:lnTo>
                                  <a:lnTo>
                                    <a:pt x="69" y="35"/>
                                  </a:lnTo>
                                  <a:lnTo>
                                    <a:pt x="55" y="18"/>
                                  </a:lnTo>
                                  <a:lnTo>
                                    <a:pt x="35" y="5"/>
                                  </a:lnTo>
                                  <a:lnTo>
                                    <a:pt x="19" y="0"/>
                                  </a:lnTo>
                                  <a:lnTo>
                                    <a:pt x="5" y="3"/>
                                  </a:lnTo>
                                  <a:lnTo>
                                    <a:pt x="0" y="20"/>
                                  </a:lnTo>
                                  <a:close/>
                                </a:path>
                              </a:pathLst>
                            </a:custGeom>
                            <a:solidFill>
                              <a:srgbClr val="BF7F1F"/>
                            </a:solidFill>
                            <a:ln w="19050">
                              <a:solidFill>
                                <a:srgbClr val="000000"/>
                              </a:solidFill>
                              <a:round/>
                              <a:headEnd/>
                              <a:tailEnd/>
                            </a:ln>
                          </p:spPr>
                          <p:txBody>
                            <a:bodyPr/>
                            <a:lstStyle/>
                            <a:p>
                              <a:endParaRPr lang="en-US"/>
                            </a:p>
                          </p:txBody>
                        </p:sp>
                        <p:sp>
                          <p:nvSpPr>
                            <p:cNvPr id="35940" name="Freeform 253"/>
                            <p:cNvSpPr>
                              <a:spLocks/>
                            </p:cNvSpPr>
                            <p:nvPr/>
                          </p:nvSpPr>
                          <p:spPr bwMode="auto">
                            <a:xfrm>
                              <a:off x="3508" y="1561"/>
                              <a:ext cx="116" cy="183"/>
                            </a:xfrm>
                            <a:custGeom>
                              <a:avLst/>
                              <a:gdLst>
                                <a:gd name="T0" fmla="*/ 26 w 116"/>
                                <a:gd name="T1" fmla="*/ 0 h 183"/>
                                <a:gd name="T2" fmla="*/ 3 w 116"/>
                                <a:gd name="T3" fmla="*/ 2 h 183"/>
                                <a:gd name="T4" fmla="*/ 0 w 116"/>
                                <a:gd name="T5" fmla="*/ 15 h 183"/>
                                <a:gd name="T6" fmla="*/ 0 w 116"/>
                                <a:gd name="T7" fmla="*/ 37 h 183"/>
                                <a:gd name="T8" fmla="*/ 7 w 116"/>
                                <a:gd name="T9" fmla="*/ 53 h 183"/>
                                <a:gd name="T10" fmla="*/ 24 w 116"/>
                                <a:gd name="T11" fmla="*/ 65 h 183"/>
                                <a:gd name="T12" fmla="*/ 42 w 116"/>
                                <a:gd name="T13" fmla="*/ 95 h 183"/>
                                <a:gd name="T14" fmla="*/ 47 w 116"/>
                                <a:gd name="T15" fmla="*/ 108 h 183"/>
                                <a:gd name="T16" fmla="*/ 58 w 116"/>
                                <a:gd name="T17" fmla="*/ 118 h 183"/>
                                <a:gd name="T18" fmla="*/ 60 w 116"/>
                                <a:gd name="T19" fmla="*/ 130 h 183"/>
                                <a:gd name="T20" fmla="*/ 95 w 116"/>
                                <a:gd name="T21" fmla="*/ 150 h 183"/>
                                <a:gd name="T22" fmla="*/ 116 w 116"/>
                                <a:gd name="T23" fmla="*/ 183 h 1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6"/>
                                <a:gd name="T37" fmla="*/ 0 h 183"/>
                                <a:gd name="T38" fmla="*/ 116 w 116"/>
                                <a:gd name="T39" fmla="*/ 183 h 18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6" h="183">
                                  <a:moveTo>
                                    <a:pt x="26" y="0"/>
                                  </a:moveTo>
                                  <a:lnTo>
                                    <a:pt x="3" y="2"/>
                                  </a:lnTo>
                                  <a:lnTo>
                                    <a:pt x="0" y="15"/>
                                  </a:lnTo>
                                  <a:lnTo>
                                    <a:pt x="0" y="37"/>
                                  </a:lnTo>
                                  <a:lnTo>
                                    <a:pt x="7" y="53"/>
                                  </a:lnTo>
                                  <a:lnTo>
                                    <a:pt x="24" y="65"/>
                                  </a:lnTo>
                                  <a:lnTo>
                                    <a:pt x="42" y="95"/>
                                  </a:lnTo>
                                  <a:lnTo>
                                    <a:pt x="47" y="108"/>
                                  </a:lnTo>
                                  <a:lnTo>
                                    <a:pt x="58" y="118"/>
                                  </a:lnTo>
                                  <a:lnTo>
                                    <a:pt x="60" y="130"/>
                                  </a:lnTo>
                                  <a:lnTo>
                                    <a:pt x="95" y="150"/>
                                  </a:lnTo>
                                  <a:lnTo>
                                    <a:pt x="116" y="183"/>
                                  </a:lnTo>
                                </a:path>
                              </a:pathLst>
                            </a:custGeom>
                            <a:noFill/>
                            <a:ln w="19050">
                              <a:solidFill>
                                <a:srgbClr val="000000"/>
                              </a:solidFill>
                              <a:round/>
                              <a:headEnd/>
                              <a:tailEnd/>
                            </a:ln>
                          </p:spPr>
                          <p:txBody>
                            <a:bodyPr/>
                            <a:lstStyle/>
                            <a:p>
                              <a:endParaRPr lang="en-US"/>
                            </a:p>
                          </p:txBody>
                        </p:sp>
                        <p:grpSp>
                          <p:nvGrpSpPr>
                            <p:cNvPr id="35941" name="Group 254"/>
                            <p:cNvGrpSpPr>
                              <a:grpSpLocks/>
                            </p:cNvGrpSpPr>
                            <p:nvPr/>
                          </p:nvGrpSpPr>
                          <p:grpSpPr bwMode="auto">
                            <a:xfrm>
                              <a:off x="3462" y="1544"/>
                              <a:ext cx="130" cy="213"/>
                              <a:chOff x="3462" y="1544"/>
                              <a:chExt cx="130" cy="213"/>
                            </a:xfrm>
                          </p:grpSpPr>
                          <p:sp>
                            <p:nvSpPr>
                              <p:cNvPr id="35942" name="Freeform 255"/>
                              <p:cNvSpPr>
                                <a:spLocks/>
                              </p:cNvSpPr>
                              <p:nvPr/>
                            </p:nvSpPr>
                            <p:spPr bwMode="auto">
                              <a:xfrm>
                                <a:off x="3462" y="1544"/>
                                <a:ext cx="130" cy="213"/>
                              </a:xfrm>
                              <a:custGeom>
                                <a:avLst/>
                                <a:gdLst>
                                  <a:gd name="T0" fmla="*/ 10 w 130"/>
                                  <a:gd name="T1" fmla="*/ 0 h 213"/>
                                  <a:gd name="T2" fmla="*/ 26 w 130"/>
                                  <a:gd name="T3" fmla="*/ 19 h 213"/>
                                  <a:gd name="T4" fmla="*/ 37 w 130"/>
                                  <a:gd name="T5" fmla="*/ 35 h 213"/>
                                  <a:gd name="T6" fmla="*/ 46 w 130"/>
                                  <a:gd name="T7" fmla="*/ 59 h 213"/>
                                  <a:gd name="T8" fmla="*/ 46 w 130"/>
                                  <a:gd name="T9" fmla="*/ 79 h 213"/>
                                  <a:gd name="T10" fmla="*/ 55 w 130"/>
                                  <a:gd name="T11" fmla="*/ 100 h 213"/>
                                  <a:gd name="T12" fmla="*/ 65 w 130"/>
                                  <a:gd name="T13" fmla="*/ 117 h 213"/>
                                  <a:gd name="T14" fmla="*/ 79 w 130"/>
                                  <a:gd name="T15" fmla="*/ 134 h 213"/>
                                  <a:gd name="T16" fmla="*/ 99 w 130"/>
                                  <a:gd name="T17" fmla="*/ 155 h 213"/>
                                  <a:gd name="T18" fmla="*/ 111 w 130"/>
                                  <a:gd name="T19" fmla="*/ 177 h 213"/>
                                  <a:gd name="T20" fmla="*/ 127 w 130"/>
                                  <a:gd name="T21" fmla="*/ 202 h 213"/>
                                  <a:gd name="T22" fmla="*/ 130 w 130"/>
                                  <a:gd name="T23" fmla="*/ 213 h 213"/>
                                  <a:gd name="T24" fmla="*/ 113 w 130"/>
                                  <a:gd name="T25" fmla="*/ 213 h 213"/>
                                  <a:gd name="T26" fmla="*/ 85 w 130"/>
                                  <a:gd name="T27" fmla="*/ 207 h 213"/>
                                  <a:gd name="T28" fmla="*/ 60 w 130"/>
                                  <a:gd name="T29" fmla="*/ 185 h 213"/>
                                  <a:gd name="T30" fmla="*/ 48 w 130"/>
                                  <a:gd name="T31" fmla="*/ 157 h 213"/>
                                  <a:gd name="T32" fmla="*/ 37 w 130"/>
                                  <a:gd name="T33" fmla="*/ 132 h 213"/>
                                  <a:gd name="T34" fmla="*/ 25 w 130"/>
                                  <a:gd name="T35" fmla="*/ 110 h 213"/>
                                  <a:gd name="T36" fmla="*/ 5 w 130"/>
                                  <a:gd name="T37" fmla="*/ 85 h 213"/>
                                  <a:gd name="T38" fmla="*/ 0 w 130"/>
                                  <a:gd name="T39" fmla="*/ 47 h 213"/>
                                  <a:gd name="T40" fmla="*/ 2 w 130"/>
                                  <a:gd name="T41" fmla="*/ 27 h 213"/>
                                  <a:gd name="T42" fmla="*/ 10 w 130"/>
                                  <a:gd name="T43" fmla="*/ 0 h 2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0"/>
                                  <a:gd name="T67" fmla="*/ 0 h 213"/>
                                  <a:gd name="T68" fmla="*/ 130 w 130"/>
                                  <a:gd name="T69" fmla="*/ 213 h 21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0" h="213">
                                    <a:moveTo>
                                      <a:pt x="10" y="0"/>
                                    </a:moveTo>
                                    <a:lnTo>
                                      <a:pt x="26" y="19"/>
                                    </a:lnTo>
                                    <a:lnTo>
                                      <a:pt x="37" y="35"/>
                                    </a:lnTo>
                                    <a:lnTo>
                                      <a:pt x="46" y="59"/>
                                    </a:lnTo>
                                    <a:lnTo>
                                      <a:pt x="46" y="79"/>
                                    </a:lnTo>
                                    <a:lnTo>
                                      <a:pt x="55" y="100"/>
                                    </a:lnTo>
                                    <a:lnTo>
                                      <a:pt x="65" y="117"/>
                                    </a:lnTo>
                                    <a:lnTo>
                                      <a:pt x="79" y="134"/>
                                    </a:lnTo>
                                    <a:lnTo>
                                      <a:pt x="99" y="155"/>
                                    </a:lnTo>
                                    <a:lnTo>
                                      <a:pt x="111" y="177"/>
                                    </a:lnTo>
                                    <a:lnTo>
                                      <a:pt x="127" y="202"/>
                                    </a:lnTo>
                                    <a:lnTo>
                                      <a:pt x="130" y="213"/>
                                    </a:lnTo>
                                    <a:lnTo>
                                      <a:pt x="113" y="213"/>
                                    </a:lnTo>
                                    <a:lnTo>
                                      <a:pt x="85" y="207"/>
                                    </a:lnTo>
                                    <a:lnTo>
                                      <a:pt x="60" y="185"/>
                                    </a:lnTo>
                                    <a:lnTo>
                                      <a:pt x="48" y="157"/>
                                    </a:lnTo>
                                    <a:lnTo>
                                      <a:pt x="37" y="132"/>
                                    </a:lnTo>
                                    <a:lnTo>
                                      <a:pt x="25" y="110"/>
                                    </a:lnTo>
                                    <a:lnTo>
                                      <a:pt x="5" y="85"/>
                                    </a:lnTo>
                                    <a:lnTo>
                                      <a:pt x="0" y="47"/>
                                    </a:lnTo>
                                    <a:lnTo>
                                      <a:pt x="2" y="27"/>
                                    </a:lnTo>
                                    <a:lnTo>
                                      <a:pt x="10" y="0"/>
                                    </a:lnTo>
                                    <a:close/>
                                  </a:path>
                                </a:pathLst>
                              </a:custGeom>
                              <a:solidFill>
                                <a:srgbClr val="7F5F3F"/>
                              </a:solidFill>
                              <a:ln w="19050">
                                <a:solidFill>
                                  <a:srgbClr val="000000"/>
                                </a:solidFill>
                                <a:round/>
                                <a:headEnd/>
                                <a:tailEnd/>
                              </a:ln>
                            </p:spPr>
                            <p:txBody>
                              <a:bodyPr/>
                              <a:lstStyle/>
                              <a:p>
                                <a:endParaRPr lang="en-US"/>
                              </a:p>
                            </p:txBody>
                          </p:sp>
                          <p:sp>
                            <p:nvSpPr>
                              <p:cNvPr id="35943" name="Line 256"/>
                              <p:cNvSpPr>
                                <a:spLocks noChangeShapeType="1"/>
                              </p:cNvSpPr>
                              <p:nvPr/>
                            </p:nvSpPr>
                            <p:spPr bwMode="auto">
                              <a:xfrm flipV="1">
                                <a:off x="3531" y="1699"/>
                                <a:ext cx="24" cy="9"/>
                              </a:xfrm>
                              <a:prstGeom prst="line">
                                <a:avLst/>
                              </a:prstGeom>
                              <a:noFill/>
                              <a:ln w="19050">
                                <a:solidFill>
                                  <a:srgbClr val="000000"/>
                                </a:solidFill>
                                <a:round/>
                                <a:headEnd/>
                                <a:tailEnd/>
                              </a:ln>
                            </p:spPr>
                            <p:txBody>
                              <a:bodyPr/>
                              <a:lstStyle/>
                              <a:p>
                                <a:endParaRPr lang="en-US"/>
                              </a:p>
                            </p:txBody>
                          </p:sp>
                        </p:grpSp>
                      </p:grpSp>
                      <p:grpSp>
                        <p:nvGrpSpPr>
                          <p:cNvPr id="35936" name="Group 257"/>
                          <p:cNvGrpSpPr>
                            <a:grpSpLocks/>
                          </p:cNvGrpSpPr>
                          <p:nvPr/>
                        </p:nvGrpSpPr>
                        <p:grpSpPr bwMode="auto">
                          <a:xfrm>
                            <a:off x="3605" y="1383"/>
                            <a:ext cx="427" cy="313"/>
                            <a:chOff x="3605" y="1383"/>
                            <a:chExt cx="427" cy="313"/>
                          </a:xfrm>
                        </p:grpSpPr>
                        <p:sp>
                          <p:nvSpPr>
                            <p:cNvPr id="35937" name="Freeform 258"/>
                            <p:cNvSpPr>
                              <a:spLocks/>
                            </p:cNvSpPr>
                            <p:nvPr/>
                          </p:nvSpPr>
                          <p:spPr bwMode="auto">
                            <a:xfrm>
                              <a:off x="3605" y="1383"/>
                              <a:ext cx="427" cy="313"/>
                            </a:xfrm>
                            <a:custGeom>
                              <a:avLst/>
                              <a:gdLst>
                                <a:gd name="T0" fmla="*/ 377 w 427"/>
                                <a:gd name="T1" fmla="*/ 8 h 313"/>
                                <a:gd name="T2" fmla="*/ 351 w 427"/>
                                <a:gd name="T3" fmla="*/ 3 h 313"/>
                                <a:gd name="T4" fmla="*/ 321 w 427"/>
                                <a:gd name="T5" fmla="*/ 0 h 313"/>
                                <a:gd name="T6" fmla="*/ 300 w 427"/>
                                <a:gd name="T7" fmla="*/ 13 h 313"/>
                                <a:gd name="T8" fmla="*/ 277 w 427"/>
                                <a:gd name="T9" fmla="*/ 35 h 313"/>
                                <a:gd name="T10" fmla="*/ 256 w 427"/>
                                <a:gd name="T11" fmla="*/ 36 h 313"/>
                                <a:gd name="T12" fmla="*/ 234 w 427"/>
                                <a:gd name="T13" fmla="*/ 40 h 313"/>
                                <a:gd name="T14" fmla="*/ 224 w 427"/>
                                <a:gd name="T15" fmla="*/ 40 h 313"/>
                                <a:gd name="T16" fmla="*/ 208 w 427"/>
                                <a:gd name="T17" fmla="*/ 40 h 313"/>
                                <a:gd name="T18" fmla="*/ 197 w 427"/>
                                <a:gd name="T19" fmla="*/ 43 h 313"/>
                                <a:gd name="T20" fmla="*/ 187 w 427"/>
                                <a:gd name="T21" fmla="*/ 53 h 313"/>
                                <a:gd name="T22" fmla="*/ 176 w 427"/>
                                <a:gd name="T23" fmla="*/ 65 h 313"/>
                                <a:gd name="T24" fmla="*/ 160 w 427"/>
                                <a:gd name="T25" fmla="*/ 75 h 313"/>
                                <a:gd name="T26" fmla="*/ 125 w 427"/>
                                <a:gd name="T27" fmla="*/ 98 h 313"/>
                                <a:gd name="T28" fmla="*/ 67 w 427"/>
                                <a:gd name="T29" fmla="*/ 133 h 313"/>
                                <a:gd name="T30" fmla="*/ 12 w 427"/>
                                <a:gd name="T31" fmla="*/ 168 h 313"/>
                                <a:gd name="T32" fmla="*/ 0 w 427"/>
                                <a:gd name="T33" fmla="*/ 215 h 313"/>
                                <a:gd name="T34" fmla="*/ 12 w 427"/>
                                <a:gd name="T35" fmla="*/ 231 h 313"/>
                                <a:gd name="T36" fmla="*/ 12 w 427"/>
                                <a:gd name="T37" fmla="*/ 243 h 313"/>
                                <a:gd name="T38" fmla="*/ 25 w 427"/>
                                <a:gd name="T39" fmla="*/ 248 h 313"/>
                                <a:gd name="T40" fmla="*/ 39 w 427"/>
                                <a:gd name="T41" fmla="*/ 261 h 313"/>
                                <a:gd name="T42" fmla="*/ 46 w 427"/>
                                <a:gd name="T43" fmla="*/ 275 h 313"/>
                                <a:gd name="T44" fmla="*/ 54 w 427"/>
                                <a:gd name="T45" fmla="*/ 280 h 313"/>
                                <a:gd name="T46" fmla="*/ 65 w 427"/>
                                <a:gd name="T47" fmla="*/ 288 h 313"/>
                                <a:gd name="T48" fmla="*/ 70 w 427"/>
                                <a:gd name="T49" fmla="*/ 301 h 313"/>
                                <a:gd name="T50" fmla="*/ 77 w 427"/>
                                <a:gd name="T51" fmla="*/ 313 h 313"/>
                                <a:gd name="T52" fmla="*/ 92 w 427"/>
                                <a:gd name="T53" fmla="*/ 305 h 313"/>
                                <a:gd name="T54" fmla="*/ 109 w 427"/>
                                <a:gd name="T55" fmla="*/ 291 h 313"/>
                                <a:gd name="T56" fmla="*/ 116 w 427"/>
                                <a:gd name="T57" fmla="*/ 275 h 313"/>
                                <a:gd name="T58" fmla="*/ 123 w 427"/>
                                <a:gd name="T59" fmla="*/ 263 h 313"/>
                                <a:gd name="T60" fmla="*/ 123 w 427"/>
                                <a:gd name="T61" fmla="*/ 238 h 313"/>
                                <a:gd name="T62" fmla="*/ 144 w 427"/>
                                <a:gd name="T63" fmla="*/ 213 h 313"/>
                                <a:gd name="T64" fmla="*/ 166 w 427"/>
                                <a:gd name="T65" fmla="*/ 228 h 313"/>
                                <a:gd name="T66" fmla="*/ 178 w 427"/>
                                <a:gd name="T67" fmla="*/ 231 h 313"/>
                                <a:gd name="T68" fmla="*/ 201 w 427"/>
                                <a:gd name="T69" fmla="*/ 198 h 313"/>
                                <a:gd name="T70" fmla="*/ 266 w 427"/>
                                <a:gd name="T71" fmla="*/ 185 h 313"/>
                                <a:gd name="T72" fmla="*/ 316 w 427"/>
                                <a:gd name="T73" fmla="*/ 173 h 313"/>
                                <a:gd name="T74" fmla="*/ 344 w 427"/>
                                <a:gd name="T75" fmla="*/ 178 h 313"/>
                                <a:gd name="T76" fmla="*/ 363 w 427"/>
                                <a:gd name="T77" fmla="*/ 176 h 313"/>
                                <a:gd name="T78" fmla="*/ 386 w 427"/>
                                <a:gd name="T79" fmla="*/ 168 h 313"/>
                                <a:gd name="T80" fmla="*/ 404 w 427"/>
                                <a:gd name="T81" fmla="*/ 153 h 313"/>
                                <a:gd name="T82" fmla="*/ 414 w 427"/>
                                <a:gd name="T83" fmla="*/ 130 h 313"/>
                                <a:gd name="T84" fmla="*/ 427 w 427"/>
                                <a:gd name="T85" fmla="*/ 80 h 313"/>
                                <a:gd name="T86" fmla="*/ 377 w 427"/>
                                <a:gd name="T87" fmla="*/ 8 h 31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7"/>
                                <a:gd name="T133" fmla="*/ 0 h 313"/>
                                <a:gd name="T134" fmla="*/ 427 w 427"/>
                                <a:gd name="T135" fmla="*/ 313 h 31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7" h="313">
                                  <a:moveTo>
                                    <a:pt x="377" y="8"/>
                                  </a:moveTo>
                                  <a:lnTo>
                                    <a:pt x="351" y="3"/>
                                  </a:lnTo>
                                  <a:lnTo>
                                    <a:pt x="321" y="0"/>
                                  </a:lnTo>
                                  <a:lnTo>
                                    <a:pt x="300" y="13"/>
                                  </a:lnTo>
                                  <a:lnTo>
                                    <a:pt x="277" y="35"/>
                                  </a:lnTo>
                                  <a:lnTo>
                                    <a:pt x="256" y="36"/>
                                  </a:lnTo>
                                  <a:lnTo>
                                    <a:pt x="234" y="40"/>
                                  </a:lnTo>
                                  <a:lnTo>
                                    <a:pt x="224" y="40"/>
                                  </a:lnTo>
                                  <a:lnTo>
                                    <a:pt x="208" y="40"/>
                                  </a:lnTo>
                                  <a:lnTo>
                                    <a:pt x="197" y="43"/>
                                  </a:lnTo>
                                  <a:lnTo>
                                    <a:pt x="187" y="53"/>
                                  </a:lnTo>
                                  <a:lnTo>
                                    <a:pt x="176" y="65"/>
                                  </a:lnTo>
                                  <a:lnTo>
                                    <a:pt x="160" y="75"/>
                                  </a:lnTo>
                                  <a:lnTo>
                                    <a:pt x="125" y="98"/>
                                  </a:lnTo>
                                  <a:lnTo>
                                    <a:pt x="67" y="133"/>
                                  </a:lnTo>
                                  <a:lnTo>
                                    <a:pt x="12" y="168"/>
                                  </a:lnTo>
                                  <a:lnTo>
                                    <a:pt x="0" y="215"/>
                                  </a:lnTo>
                                  <a:lnTo>
                                    <a:pt x="12" y="231"/>
                                  </a:lnTo>
                                  <a:lnTo>
                                    <a:pt x="12" y="243"/>
                                  </a:lnTo>
                                  <a:lnTo>
                                    <a:pt x="25" y="248"/>
                                  </a:lnTo>
                                  <a:lnTo>
                                    <a:pt x="39" y="261"/>
                                  </a:lnTo>
                                  <a:lnTo>
                                    <a:pt x="46" y="275"/>
                                  </a:lnTo>
                                  <a:lnTo>
                                    <a:pt x="54" y="280"/>
                                  </a:lnTo>
                                  <a:lnTo>
                                    <a:pt x="65" y="288"/>
                                  </a:lnTo>
                                  <a:lnTo>
                                    <a:pt x="70" y="301"/>
                                  </a:lnTo>
                                  <a:lnTo>
                                    <a:pt x="77" y="313"/>
                                  </a:lnTo>
                                  <a:lnTo>
                                    <a:pt x="92" y="305"/>
                                  </a:lnTo>
                                  <a:lnTo>
                                    <a:pt x="109" y="291"/>
                                  </a:lnTo>
                                  <a:lnTo>
                                    <a:pt x="116" y="275"/>
                                  </a:lnTo>
                                  <a:lnTo>
                                    <a:pt x="123" y="263"/>
                                  </a:lnTo>
                                  <a:lnTo>
                                    <a:pt x="123" y="238"/>
                                  </a:lnTo>
                                  <a:lnTo>
                                    <a:pt x="144" y="213"/>
                                  </a:lnTo>
                                  <a:lnTo>
                                    <a:pt x="166" y="228"/>
                                  </a:lnTo>
                                  <a:lnTo>
                                    <a:pt x="178" y="231"/>
                                  </a:lnTo>
                                  <a:lnTo>
                                    <a:pt x="201" y="198"/>
                                  </a:lnTo>
                                  <a:lnTo>
                                    <a:pt x="266" y="185"/>
                                  </a:lnTo>
                                  <a:lnTo>
                                    <a:pt x="316" y="173"/>
                                  </a:lnTo>
                                  <a:lnTo>
                                    <a:pt x="344" y="178"/>
                                  </a:lnTo>
                                  <a:lnTo>
                                    <a:pt x="363" y="176"/>
                                  </a:lnTo>
                                  <a:lnTo>
                                    <a:pt x="386" y="168"/>
                                  </a:lnTo>
                                  <a:lnTo>
                                    <a:pt x="404" y="153"/>
                                  </a:lnTo>
                                  <a:lnTo>
                                    <a:pt x="414" y="130"/>
                                  </a:lnTo>
                                  <a:lnTo>
                                    <a:pt x="427" y="80"/>
                                  </a:lnTo>
                                  <a:lnTo>
                                    <a:pt x="377" y="8"/>
                                  </a:lnTo>
                                  <a:close/>
                                </a:path>
                              </a:pathLst>
                            </a:custGeom>
                            <a:solidFill>
                              <a:srgbClr val="008080"/>
                            </a:solidFill>
                            <a:ln w="19050">
                              <a:solidFill>
                                <a:srgbClr val="000000"/>
                              </a:solidFill>
                              <a:round/>
                              <a:headEnd/>
                              <a:tailEnd/>
                            </a:ln>
                          </p:spPr>
                          <p:txBody>
                            <a:bodyPr/>
                            <a:lstStyle/>
                            <a:p>
                              <a:endParaRPr lang="en-US"/>
                            </a:p>
                          </p:txBody>
                        </p:sp>
                        <p:sp>
                          <p:nvSpPr>
                            <p:cNvPr id="35938" name="Freeform 259"/>
                            <p:cNvSpPr>
                              <a:spLocks/>
                            </p:cNvSpPr>
                            <p:nvPr/>
                          </p:nvSpPr>
                          <p:spPr bwMode="auto">
                            <a:xfrm>
                              <a:off x="3608" y="1431"/>
                              <a:ext cx="366" cy="160"/>
                            </a:xfrm>
                            <a:custGeom>
                              <a:avLst/>
                              <a:gdLst>
                                <a:gd name="T0" fmla="*/ 0 w 366"/>
                                <a:gd name="T1" fmla="*/ 160 h 160"/>
                                <a:gd name="T2" fmla="*/ 140 w 366"/>
                                <a:gd name="T3" fmla="*/ 65 h 160"/>
                                <a:gd name="T4" fmla="*/ 209 w 366"/>
                                <a:gd name="T5" fmla="*/ 27 h 160"/>
                                <a:gd name="T6" fmla="*/ 366 w 366"/>
                                <a:gd name="T7" fmla="*/ 0 h 160"/>
                                <a:gd name="T8" fmla="*/ 0 60000 65536"/>
                                <a:gd name="T9" fmla="*/ 0 60000 65536"/>
                                <a:gd name="T10" fmla="*/ 0 60000 65536"/>
                                <a:gd name="T11" fmla="*/ 0 60000 65536"/>
                                <a:gd name="T12" fmla="*/ 0 w 366"/>
                                <a:gd name="T13" fmla="*/ 0 h 160"/>
                                <a:gd name="T14" fmla="*/ 366 w 366"/>
                                <a:gd name="T15" fmla="*/ 160 h 160"/>
                              </a:gdLst>
                              <a:ahLst/>
                              <a:cxnLst>
                                <a:cxn ang="T8">
                                  <a:pos x="T0" y="T1"/>
                                </a:cxn>
                                <a:cxn ang="T9">
                                  <a:pos x="T2" y="T3"/>
                                </a:cxn>
                                <a:cxn ang="T10">
                                  <a:pos x="T4" y="T5"/>
                                </a:cxn>
                                <a:cxn ang="T11">
                                  <a:pos x="T6" y="T7"/>
                                </a:cxn>
                              </a:cxnLst>
                              <a:rect l="T12" t="T13" r="T14" b="T15"/>
                              <a:pathLst>
                                <a:path w="366" h="160">
                                  <a:moveTo>
                                    <a:pt x="0" y="160"/>
                                  </a:moveTo>
                                  <a:lnTo>
                                    <a:pt x="140" y="65"/>
                                  </a:lnTo>
                                  <a:lnTo>
                                    <a:pt x="209" y="27"/>
                                  </a:lnTo>
                                  <a:lnTo>
                                    <a:pt x="366" y="0"/>
                                  </a:lnTo>
                                </a:path>
                              </a:pathLst>
                            </a:custGeom>
                            <a:noFill/>
                            <a:ln w="19050">
                              <a:solidFill>
                                <a:srgbClr val="000000"/>
                              </a:solidFill>
                              <a:round/>
                              <a:headEnd/>
                              <a:tailEnd/>
                            </a:ln>
                          </p:spPr>
                          <p:txBody>
                            <a:bodyPr/>
                            <a:lstStyle/>
                            <a:p>
                              <a:endParaRPr lang="en-US"/>
                            </a:p>
                          </p:txBody>
                        </p:sp>
                      </p:grpSp>
                    </p:grpSp>
                    <p:grpSp>
                      <p:nvGrpSpPr>
                        <p:cNvPr id="35927" name="Group 260"/>
                        <p:cNvGrpSpPr>
                          <a:grpSpLocks/>
                        </p:cNvGrpSpPr>
                        <p:nvPr/>
                      </p:nvGrpSpPr>
                      <p:grpSpPr bwMode="auto">
                        <a:xfrm>
                          <a:off x="3905" y="1263"/>
                          <a:ext cx="245" cy="250"/>
                          <a:chOff x="3905" y="1263"/>
                          <a:chExt cx="245" cy="250"/>
                        </a:xfrm>
                      </p:grpSpPr>
                      <p:grpSp>
                        <p:nvGrpSpPr>
                          <p:cNvPr id="35928" name="Group 261"/>
                          <p:cNvGrpSpPr>
                            <a:grpSpLocks/>
                          </p:cNvGrpSpPr>
                          <p:nvPr/>
                        </p:nvGrpSpPr>
                        <p:grpSpPr bwMode="auto">
                          <a:xfrm>
                            <a:off x="3905" y="1264"/>
                            <a:ext cx="242" cy="249"/>
                            <a:chOff x="3905" y="1264"/>
                            <a:chExt cx="242" cy="249"/>
                          </a:xfrm>
                        </p:grpSpPr>
                        <p:sp>
                          <p:nvSpPr>
                            <p:cNvPr id="35930" name="Freeform 262"/>
                            <p:cNvSpPr>
                              <a:spLocks/>
                            </p:cNvSpPr>
                            <p:nvPr/>
                          </p:nvSpPr>
                          <p:spPr bwMode="auto">
                            <a:xfrm>
                              <a:off x="3905" y="1264"/>
                              <a:ext cx="242" cy="249"/>
                            </a:xfrm>
                            <a:custGeom>
                              <a:avLst/>
                              <a:gdLst>
                                <a:gd name="T0" fmla="*/ 0 w 242"/>
                                <a:gd name="T1" fmla="*/ 95 h 249"/>
                                <a:gd name="T2" fmla="*/ 28 w 242"/>
                                <a:gd name="T3" fmla="*/ 85 h 249"/>
                                <a:gd name="T4" fmla="*/ 51 w 242"/>
                                <a:gd name="T5" fmla="*/ 79 h 249"/>
                                <a:gd name="T6" fmla="*/ 81 w 242"/>
                                <a:gd name="T7" fmla="*/ 72 h 249"/>
                                <a:gd name="T8" fmla="*/ 92 w 242"/>
                                <a:gd name="T9" fmla="*/ 69 h 249"/>
                                <a:gd name="T10" fmla="*/ 100 w 242"/>
                                <a:gd name="T11" fmla="*/ 57 h 249"/>
                                <a:gd name="T12" fmla="*/ 113 w 242"/>
                                <a:gd name="T13" fmla="*/ 32 h 249"/>
                                <a:gd name="T14" fmla="*/ 118 w 242"/>
                                <a:gd name="T15" fmla="*/ 14 h 249"/>
                                <a:gd name="T16" fmla="*/ 150 w 242"/>
                                <a:gd name="T17" fmla="*/ 0 h 249"/>
                                <a:gd name="T18" fmla="*/ 240 w 242"/>
                                <a:gd name="T19" fmla="*/ 72 h 249"/>
                                <a:gd name="T20" fmla="*/ 242 w 242"/>
                                <a:gd name="T21" fmla="*/ 89 h 249"/>
                                <a:gd name="T22" fmla="*/ 233 w 242"/>
                                <a:gd name="T23" fmla="*/ 112 h 249"/>
                                <a:gd name="T24" fmla="*/ 220 w 242"/>
                                <a:gd name="T25" fmla="*/ 139 h 249"/>
                                <a:gd name="T26" fmla="*/ 210 w 242"/>
                                <a:gd name="T27" fmla="*/ 155 h 249"/>
                                <a:gd name="T28" fmla="*/ 192 w 242"/>
                                <a:gd name="T29" fmla="*/ 172 h 249"/>
                                <a:gd name="T30" fmla="*/ 173 w 242"/>
                                <a:gd name="T31" fmla="*/ 190 h 249"/>
                                <a:gd name="T32" fmla="*/ 171 w 242"/>
                                <a:gd name="T33" fmla="*/ 214 h 249"/>
                                <a:gd name="T34" fmla="*/ 166 w 242"/>
                                <a:gd name="T35" fmla="*/ 237 h 249"/>
                                <a:gd name="T36" fmla="*/ 153 w 242"/>
                                <a:gd name="T37" fmla="*/ 247 h 249"/>
                                <a:gd name="T38" fmla="*/ 139 w 242"/>
                                <a:gd name="T39" fmla="*/ 249 h 249"/>
                                <a:gd name="T40" fmla="*/ 97 w 242"/>
                                <a:gd name="T41" fmla="*/ 239 h 249"/>
                                <a:gd name="T42" fmla="*/ 102 w 242"/>
                                <a:gd name="T43" fmla="*/ 232 h 249"/>
                                <a:gd name="T44" fmla="*/ 100 w 242"/>
                                <a:gd name="T45" fmla="*/ 217 h 249"/>
                                <a:gd name="T46" fmla="*/ 92 w 242"/>
                                <a:gd name="T47" fmla="*/ 202 h 249"/>
                                <a:gd name="T48" fmla="*/ 92 w 242"/>
                                <a:gd name="T49" fmla="*/ 187 h 249"/>
                                <a:gd name="T50" fmla="*/ 83 w 242"/>
                                <a:gd name="T51" fmla="*/ 175 h 249"/>
                                <a:gd name="T52" fmla="*/ 74 w 242"/>
                                <a:gd name="T53" fmla="*/ 164 h 249"/>
                                <a:gd name="T54" fmla="*/ 65 w 242"/>
                                <a:gd name="T55" fmla="*/ 150 h 249"/>
                                <a:gd name="T56" fmla="*/ 62 w 242"/>
                                <a:gd name="T57" fmla="*/ 145 h 249"/>
                                <a:gd name="T58" fmla="*/ 49 w 242"/>
                                <a:gd name="T59" fmla="*/ 119 h 249"/>
                                <a:gd name="T60" fmla="*/ 0 w 242"/>
                                <a:gd name="T61" fmla="*/ 95 h 2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42"/>
                                <a:gd name="T94" fmla="*/ 0 h 249"/>
                                <a:gd name="T95" fmla="*/ 242 w 242"/>
                                <a:gd name="T96" fmla="*/ 249 h 24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42" h="249">
                                  <a:moveTo>
                                    <a:pt x="0" y="95"/>
                                  </a:moveTo>
                                  <a:lnTo>
                                    <a:pt x="28" y="85"/>
                                  </a:lnTo>
                                  <a:lnTo>
                                    <a:pt x="51" y="79"/>
                                  </a:lnTo>
                                  <a:lnTo>
                                    <a:pt x="81" y="72"/>
                                  </a:lnTo>
                                  <a:lnTo>
                                    <a:pt x="92" y="69"/>
                                  </a:lnTo>
                                  <a:lnTo>
                                    <a:pt x="100" y="57"/>
                                  </a:lnTo>
                                  <a:lnTo>
                                    <a:pt x="113" y="32"/>
                                  </a:lnTo>
                                  <a:lnTo>
                                    <a:pt x="118" y="14"/>
                                  </a:lnTo>
                                  <a:lnTo>
                                    <a:pt x="150" y="0"/>
                                  </a:lnTo>
                                  <a:lnTo>
                                    <a:pt x="240" y="72"/>
                                  </a:lnTo>
                                  <a:lnTo>
                                    <a:pt x="242" y="89"/>
                                  </a:lnTo>
                                  <a:lnTo>
                                    <a:pt x="233" y="112"/>
                                  </a:lnTo>
                                  <a:lnTo>
                                    <a:pt x="220" y="139"/>
                                  </a:lnTo>
                                  <a:lnTo>
                                    <a:pt x="210" y="155"/>
                                  </a:lnTo>
                                  <a:lnTo>
                                    <a:pt x="192" y="172"/>
                                  </a:lnTo>
                                  <a:lnTo>
                                    <a:pt x="173" y="190"/>
                                  </a:lnTo>
                                  <a:lnTo>
                                    <a:pt x="171" y="214"/>
                                  </a:lnTo>
                                  <a:lnTo>
                                    <a:pt x="166" y="237"/>
                                  </a:lnTo>
                                  <a:lnTo>
                                    <a:pt x="153" y="247"/>
                                  </a:lnTo>
                                  <a:lnTo>
                                    <a:pt x="139" y="249"/>
                                  </a:lnTo>
                                  <a:lnTo>
                                    <a:pt x="97" y="239"/>
                                  </a:lnTo>
                                  <a:lnTo>
                                    <a:pt x="102" y="232"/>
                                  </a:lnTo>
                                  <a:lnTo>
                                    <a:pt x="100" y="217"/>
                                  </a:lnTo>
                                  <a:lnTo>
                                    <a:pt x="92" y="202"/>
                                  </a:lnTo>
                                  <a:lnTo>
                                    <a:pt x="92" y="187"/>
                                  </a:lnTo>
                                  <a:lnTo>
                                    <a:pt x="83" y="175"/>
                                  </a:lnTo>
                                  <a:lnTo>
                                    <a:pt x="74" y="164"/>
                                  </a:lnTo>
                                  <a:lnTo>
                                    <a:pt x="65" y="150"/>
                                  </a:lnTo>
                                  <a:lnTo>
                                    <a:pt x="62" y="145"/>
                                  </a:lnTo>
                                  <a:lnTo>
                                    <a:pt x="49" y="119"/>
                                  </a:lnTo>
                                  <a:lnTo>
                                    <a:pt x="0" y="95"/>
                                  </a:lnTo>
                                  <a:close/>
                                </a:path>
                              </a:pathLst>
                            </a:custGeom>
                            <a:solidFill>
                              <a:srgbClr val="FFFF00"/>
                            </a:solidFill>
                            <a:ln w="19050">
                              <a:solidFill>
                                <a:srgbClr val="000000"/>
                              </a:solidFill>
                              <a:round/>
                              <a:headEnd/>
                              <a:tailEnd/>
                            </a:ln>
                          </p:spPr>
                          <p:txBody>
                            <a:bodyPr/>
                            <a:lstStyle/>
                            <a:p>
                              <a:endParaRPr lang="en-US"/>
                            </a:p>
                          </p:txBody>
                        </p:sp>
                        <p:grpSp>
                          <p:nvGrpSpPr>
                            <p:cNvPr id="35931" name="Group 263"/>
                            <p:cNvGrpSpPr>
                              <a:grpSpLocks/>
                            </p:cNvGrpSpPr>
                            <p:nvPr/>
                          </p:nvGrpSpPr>
                          <p:grpSpPr bwMode="auto">
                            <a:xfrm>
                              <a:off x="3975" y="1333"/>
                              <a:ext cx="112" cy="161"/>
                              <a:chOff x="3975" y="1333"/>
                              <a:chExt cx="112" cy="161"/>
                            </a:xfrm>
                          </p:grpSpPr>
                          <p:sp>
                            <p:nvSpPr>
                              <p:cNvPr id="35932" name="Freeform 264"/>
                              <p:cNvSpPr>
                                <a:spLocks/>
                              </p:cNvSpPr>
                              <p:nvPr/>
                            </p:nvSpPr>
                            <p:spPr bwMode="auto">
                              <a:xfrm>
                                <a:off x="3979" y="1344"/>
                                <a:ext cx="108" cy="74"/>
                              </a:xfrm>
                              <a:custGeom>
                                <a:avLst/>
                                <a:gdLst>
                                  <a:gd name="T0" fmla="*/ 0 w 108"/>
                                  <a:gd name="T1" fmla="*/ 74 h 74"/>
                                  <a:gd name="T2" fmla="*/ 72 w 108"/>
                                  <a:gd name="T3" fmla="*/ 50 h 74"/>
                                  <a:gd name="T4" fmla="*/ 90 w 108"/>
                                  <a:gd name="T5" fmla="*/ 50 h 74"/>
                                  <a:gd name="T6" fmla="*/ 108 w 108"/>
                                  <a:gd name="T7" fmla="*/ 0 h 74"/>
                                  <a:gd name="T8" fmla="*/ 0 60000 65536"/>
                                  <a:gd name="T9" fmla="*/ 0 60000 65536"/>
                                  <a:gd name="T10" fmla="*/ 0 60000 65536"/>
                                  <a:gd name="T11" fmla="*/ 0 60000 65536"/>
                                  <a:gd name="T12" fmla="*/ 0 w 108"/>
                                  <a:gd name="T13" fmla="*/ 0 h 74"/>
                                  <a:gd name="T14" fmla="*/ 108 w 108"/>
                                  <a:gd name="T15" fmla="*/ 74 h 74"/>
                                </a:gdLst>
                                <a:ahLst/>
                                <a:cxnLst>
                                  <a:cxn ang="T8">
                                    <a:pos x="T0" y="T1"/>
                                  </a:cxn>
                                  <a:cxn ang="T9">
                                    <a:pos x="T2" y="T3"/>
                                  </a:cxn>
                                  <a:cxn ang="T10">
                                    <a:pos x="T4" y="T5"/>
                                  </a:cxn>
                                  <a:cxn ang="T11">
                                    <a:pos x="T6" y="T7"/>
                                  </a:cxn>
                                </a:cxnLst>
                                <a:rect l="T12" t="T13" r="T14" b="T15"/>
                                <a:pathLst>
                                  <a:path w="108" h="74">
                                    <a:moveTo>
                                      <a:pt x="0" y="74"/>
                                    </a:moveTo>
                                    <a:lnTo>
                                      <a:pt x="72" y="50"/>
                                    </a:lnTo>
                                    <a:lnTo>
                                      <a:pt x="90" y="50"/>
                                    </a:lnTo>
                                    <a:lnTo>
                                      <a:pt x="108" y="0"/>
                                    </a:lnTo>
                                  </a:path>
                                </a:pathLst>
                              </a:custGeom>
                              <a:noFill/>
                              <a:ln w="19050">
                                <a:solidFill>
                                  <a:srgbClr val="000000"/>
                                </a:solidFill>
                                <a:round/>
                                <a:headEnd/>
                                <a:tailEnd/>
                              </a:ln>
                            </p:spPr>
                            <p:txBody>
                              <a:bodyPr/>
                              <a:lstStyle/>
                              <a:p>
                                <a:endParaRPr lang="en-US"/>
                              </a:p>
                            </p:txBody>
                          </p:sp>
                          <p:sp>
                            <p:nvSpPr>
                              <p:cNvPr id="35933" name="Line 265"/>
                              <p:cNvSpPr>
                                <a:spLocks noChangeShapeType="1"/>
                              </p:cNvSpPr>
                              <p:nvPr/>
                            </p:nvSpPr>
                            <p:spPr bwMode="auto">
                              <a:xfrm flipV="1">
                                <a:off x="4011" y="1453"/>
                                <a:ext cx="58" cy="41"/>
                              </a:xfrm>
                              <a:prstGeom prst="line">
                                <a:avLst/>
                              </a:prstGeom>
                              <a:noFill/>
                              <a:ln w="19050">
                                <a:solidFill>
                                  <a:srgbClr val="000000"/>
                                </a:solidFill>
                                <a:round/>
                                <a:headEnd/>
                                <a:tailEnd/>
                              </a:ln>
                            </p:spPr>
                            <p:txBody>
                              <a:bodyPr/>
                              <a:lstStyle/>
                              <a:p>
                                <a:endParaRPr lang="en-US"/>
                              </a:p>
                            </p:txBody>
                          </p:sp>
                          <p:sp>
                            <p:nvSpPr>
                              <p:cNvPr id="35934" name="Line 266"/>
                              <p:cNvSpPr>
                                <a:spLocks noChangeShapeType="1"/>
                              </p:cNvSpPr>
                              <p:nvPr/>
                            </p:nvSpPr>
                            <p:spPr bwMode="auto">
                              <a:xfrm flipH="1">
                                <a:off x="3975" y="1333"/>
                                <a:ext cx="23" cy="28"/>
                              </a:xfrm>
                              <a:prstGeom prst="line">
                                <a:avLst/>
                              </a:prstGeom>
                              <a:noFill/>
                              <a:ln w="19050">
                                <a:solidFill>
                                  <a:srgbClr val="000000"/>
                                </a:solidFill>
                                <a:round/>
                                <a:headEnd/>
                                <a:tailEnd/>
                              </a:ln>
                            </p:spPr>
                            <p:txBody>
                              <a:bodyPr/>
                              <a:lstStyle/>
                              <a:p>
                                <a:endParaRPr lang="en-US"/>
                              </a:p>
                            </p:txBody>
                          </p:sp>
                        </p:grpSp>
                      </p:grpSp>
                      <p:sp>
                        <p:nvSpPr>
                          <p:cNvPr id="35929" name="Freeform 267"/>
                          <p:cNvSpPr>
                            <a:spLocks/>
                          </p:cNvSpPr>
                          <p:nvPr/>
                        </p:nvSpPr>
                        <p:spPr bwMode="auto">
                          <a:xfrm>
                            <a:off x="4025" y="1263"/>
                            <a:ext cx="125" cy="73"/>
                          </a:xfrm>
                          <a:custGeom>
                            <a:avLst/>
                            <a:gdLst>
                              <a:gd name="T0" fmla="*/ 30 w 125"/>
                              <a:gd name="T1" fmla="*/ 0 h 73"/>
                              <a:gd name="T2" fmla="*/ 0 w 125"/>
                              <a:gd name="T3" fmla="*/ 13 h 73"/>
                              <a:gd name="T4" fmla="*/ 39 w 125"/>
                              <a:gd name="T5" fmla="*/ 20 h 73"/>
                              <a:gd name="T6" fmla="*/ 46 w 125"/>
                              <a:gd name="T7" fmla="*/ 56 h 73"/>
                              <a:gd name="T8" fmla="*/ 125 w 125"/>
                              <a:gd name="T9" fmla="*/ 73 h 73"/>
                              <a:gd name="T10" fmla="*/ 116 w 125"/>
                              <a:gd name="T11" fmla="*/ 38 h 73"/>
                              <a:gd name="T12" fmla="*/ 30 w 125"/>
                              <a:gd name="T13" fmla="*/ 0 h 73"/>
                              <a:gd name="T14" fmla="*/ 0 60000 65536"/>
                              <a:gd name="T15" fmla="*/ 0 60000 65536"/>
                              <a:gd name="T16" fmla="*/ 0 60000 65536"/>
                              <a:gd name="T17" fmla="*/ 0 60000 65536"/>
                              <a:gd name="T18" fmla="*/ 0 60000 65536"/>
                              <a:gd name="T19" fmla="*/ 0 60000 65536"/>
                              <a:gd name="T20" fmla="*/ 0 60000 65536"/>
                              <a:gd name="T21" fmla="*/ 0 w 125"/>
                              <a:gd name="T22" fmla="*/ 0 h 73"/>
                              <a:gd name="T23" fmla="*/ 125 w 125"/>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5" h="73">
                                <a:moveTo>
                                  <a:pt x="30" y="0"/>
                                </a:moveTo>
                                <a:lnTo>
                                  <a:pt x="0" y="13"/>
                                </a:lnTo>
                                <a:lnTo>
                                  <a:pt x="39" y="20"/>
                                </a:lnTo>
                                <a:lnTo>
                                  <a:pt x="46" y="56"/>
                                </a:lnTo>
                                <a:lnTo>
                                  <a:pt x="125" y="73"/>
                                </a:lnTo>
                                <a:lnTo>
                                  <a:pt x="116" y="38"/>
                                </a:lnTo>
                                <a:lnTo>
                                  <a:pt x="30" y="0"/>
                                </a:lnTo>
                                <a:close/>
                              </a:path>
                            </a:pathLst>
                          </a:custGeom>
                          <a:solidFill>
                            <a:srgbClr val="FFFF9F"/>
                          </a:solidFill>
                          <a:ln w="19050">
                            <a:solidFill>
                              <a:srgbClr val="000000"/>
                            </a:solidFill>
                            <a:round/>
                            <a:headEnd/>
                            <a:tailEnd/>
                          </a:ln>
                        </p:spPr>
                        <p:txBody>
                          <a:bodyPr/>
                          <a:lstStyle/>
                          <a:p>
                            <a:endParaRPr lang="en-US"/>
                          </a:p>
                        </p:txBody>
                      </p:sp>
                    </p:grpSp>
                  </p:grpSp>
                </p:grpSp>
                <p:grpSp>
                  <p:nvGrpSpPr>
                    <p:cNvPr id="35916" name="Group 268"/>
                    <p:cNvGrpSpPr>
                      <a:grpSpLocks/>
                    </p:cNvGrpSpPr>
                    <p:nvPr/>
                  </p:nvGrpSpPr>
                  <p:grpSpPr bwMode="auto">
                    <a:xfrm>
                      <a:off x="3843" y="1356"/>
                      <a:ext cx="184" cy="177"/>
                      <a:chOff x="3843" y="1356"/>
                      <a:chExt cx="184" cy="177"/>
                    </a:xfrm>
                  </p:grpSpPr>
                  <p:grpSp>
                    <p:nvGrpSpPr>
                      <p:cNvPr id="35917" name="Group 269"/>
                      <p:cNvGrpSpPr>
                        <a:grpSpLocks/>
                      </p:cNvGrpSpPr>
                      <p:nvPr/>
                    </p:nvGrpSpPr>
                    <p:grpSpPr bwMode="auto">
                      <a:xfrm>
                        <a:off x="3892" y="1403"/>
                        <a:ext cx="135" cy="130"/>
                        <a:chOff x="3892" y="1403"/>
                        <a:chExt cx="135" cy="130"/>
                      </a:xfrm>
                    </p:grpSpPr>
                    <p:sp>
                      <p:nvSpPr>
                        <p:cNvPr id="35919" name="Freeform 270"/>
                        <p:cNvSpPr>
                          <a:spLocks/>
                        </p:cNvSpPr>
                        <p:nvPr/>
                      </p:nvSpPr>
                      <p:spPr bwMode="auto">
                        <a:xfrm>
                          <a:off x="3892" y="1403"/>
                          <a:ext cx="135" cy="130"/>
                        </a:xfrm>
                        <a:custGeom>
                          <a:avLst/>
                          <a:gdLst>
                            <a:gd name="T0" fmla="*/ 83 w 135"/>
                            <a:gd name="T1" fmla="*/ 16 h 130"/>
                            <a:gd name="T2" fmla="*/ 75 w 135"/>
                            <a:gd name="T3" fmla="*/ 10 h 130"/>
                            <a:gd name="T4" fmla="*/ 59 w 135"/>
                            <a:gd name="T5" fmla="*/ 1 h 130"/>
                            <a:gd name="T6" fmla="*/ 46 w 135"/>
                            <a:gd name="T7" fmla="*/ 0 h 130"/>
                            <a:gd name="T8" fmla="*/ 30 w 135"/>
                            <a:gd name="T9" fmla="*/ 1 h 130"/>
                            <a:gd name="T10" fmla="*/ 22 w 135"/>
                            <a:gd name="T11" fmla="*/ 8 h 130"/>
                            <a:gd name="T12" fmla="*/ 13 w 135"/>
                            <a:gd name="T13" fmla="*/ 18 h 130"/>
                            <a:gd name="T14" fmla="*/ 4 w 135"/>
                            <a:gd name="T15" fmla="*/ 30 h 130"/>
                            <a:gd name="T16" fmla="*/ 0 w 135"/>
                            <a:gd name="T17" fmla="*/ 41 h 130"/>
                            <a:gd name="T18" fmla="*/ 4 w 135"/>
                            <a:gd name="T19" fmla="*/ 60 h 130"/>
                            <a:gd name="T20" fmla="*/ 13 w 135"/>
                            <a:gd name="T21" fmla="*/ 71 h 130"/>
                            <a:gd name="T22" fmla="*/ 23 w 135"/>
                            <a:gd name="T23" fmla="*/ 80 h 130"/>
                            <a:gd name="T24" fmla="*/ 36 w 135"/>
                            <a:gd name="T25" fmla="*/ 85 h 130"/>
                            <a:gd name="T26" fmla="*/ 39 w 135"/>
                            <a:gd name="T27" fmla="*/ 91 h 130"/>
                            <a:gd name="T28" fmla="*/ 36 w 135"/>
                            <a:gd name="T29" fmla="*/ 101 h 130"/>
                            <a:gd name="T30" fmla="*/ 36 w 135"/>
                            <a:gd name="T31" fmla="*/ 111 h 130"/>
                            <a:gd name="T32" fmla="*/ 43 w 135"/>
                            <a:gd name="T33" fmla="*/ 120 h 130"/>
                            <a:gd name="T34" fmla="*/ 57 w 135"/>
                            <a:gd name="T35" fmla="*/ 130 h 130"/>
                            <a:gd name="T36" fmla="*/ 71 w 135"/>
                            <a:gd name="T37" fmla="*/ 126 h 130"/>
                            <a:gd name="T38" fmla="*/ 83 w 135"/>
                            <a:gd name="T39" fmla="*/ 115 h 130"/>
                            <a:gd name="T40" fmla="*/ 89 w 135"/>
                            <a:gd name="T41" fmla="*/ 121 h 130"/>
                            <a:gd name="T42" fmla="*/ 96 w 135"/>
                            <a:gd name="T43" fmla="*/ 130 h 130"/>
                            <a:gd name="T44" fmla="*/ 110 w 135"/>
                            <a:gd name="T45" fmla="*/ 130 h 130"/>
                            <a:gd name="T46" fmla="*/ 117 w 135"/>
                            <a:gd name="T47" fmla="*/ 121 h 130"/>
                            <a:gd name="T48" fmla="*/ 124 w 135"/>
                            <a:gd name="T49" fmla="*/ 120 h 130"/>
                            <a:gd name="T50" fmla="*/ 131 w 135"/>
                            <a:gd name="T51" fmla="*/ 115 h 130"/>
                            <a:gd name="T52" fmla="*/ 135 w 135"/>
                            <a:gd name="T53" fmla="*/ 105 h 130"/>
                            <a:gd name="T54" fmla="*/ 131 w 135"/>
                            <a:gd name="T55" fmla="*/ 95 h 130"/>
                            <a:gd name="T56" fmla="*/ 126 w 135"/>
                            <a:gd name="T57" fmla="*/ 85 h 130"/>
                            <a:gd name="T58" fmla="*/ 126 w 135"/>
                            <a:gd name="T59" fmla="*/ 80 h 130"/>
                            <a:gd name="T60" fmla="*/ 119 w 135"/>
                            <a:gd name="T61" fmla="*/ 68 h 130"/>
                            <a:gd name="T62" fmla="*/ 110 w 135"/>
                            <a:gd name="T63" fmla="*/ 55 h 130"/>
                            <a:gd name="T64" fmla="*/ 103 w 135"/>
                            <a:gd name="T65" fmla="*/ 45 h 130"/>
                            <a:gd name="T66" fmla="*/ 99 w 135"/>
                            <a:gd name="T67" fmla="*/ 33 h 130"/>
                            <a:gd name="T68" fmla="*/ 83 w 135"/>
                            <a:gd name="T69" fmla="*/ 16 h 1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5"/>
                            <a:gd name="T106" fmla="*/ 0 h 130"/>
                            <a:gd name="T107" fmla="*/ 135 w 135"/>
                            <a:gd name="T108" fmla="*/ 130 h 1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5" h="130">
                              <a:moveTo>
                                <a:pt x="83" y="16"/>
                              </a:moveTo>
                              <a:lnTo>
                                <a:pt x="75" y="10"/>
                              </a:lnTo>
                              <a:lnTo>
                                <a:pt x="59" y="1"/>
                              </a:lnTo>
                              <a:lnTo>
                                <a:pt x="46" y="0"/>
                              </a:lnTo>
                              <a:lnTo>
                                <a:pt x="30" y="1"/>
                              </a:lnTo>
                              <a:lnTo>
                                <a:pt x="22" y="8"/>
                              </a:lnTo>
                              <a:lnTo>
                                <a:pt x="13" y="18"/>
                              </a:lnTo>
                              <a:lnTo>
                                <a:pt x="4" y="30"/>
                              </a:lnTo>
                              <a:lnTo>
                                <a:pt x="0" y="41"/>
                              </a:lnTo>
                              <a:lnTo>
                                <a:pt x="4" y="60"/>
                              </a:lnTo>
                              <a:lnTo>
                                <a:pt x="13" y="71"/>
                              </a:lnTo>
                              <a:lnTo>
                                <a:pt x="23" y="80"/>
                              </a:lnTo>
                              <a:lnTo>
                                <a:pt x="36" y="85"/>
                              </a:lnTo>
                              <a:lnTo>
                                <a:pt x="39" y="91"/>
                              </a:lnTo>
                              <a:lnTo>
                                <a:pt x="36" y="101"/>
                              </a:lnTo>
                              <a:lnTo>
                                <a:pt x="36" y="111"/>
                              </a:lnTo>
                              <a:lnTo>
                                <a:pt x="43" y="120"/>
                              </a:lnTo>
                              <a:lnTo>
                                <a:pt x="57" y="130"/>
                              </a:lnTo>
                              <a:lnTo>
                                <a:pt x="71" y="126"/>
                              </a:lnTo>
                              <a:lnTo>
                                <a:pt x="83" y="115"/>
                              </a:lnTo>
                              <a:lnTo>
                                <a:pt x="89" y="121"/>
                              </a:lnTo>
                              <a:lnTo>
                                <a:pt x="96" y="130"/>
                              </a:lnTo>
                              <a:lnTo>
                                <a:pt x="110" y="130"/>
                              </a:lnTo>
                              <a:lnTo>
                                <a:pt x="117" y="121"/>
                              </a:lnTo>
                              <a:lnTo>
                                <a:pt x="124" y="120"/>
                              </a:lnTo>
                              <a:lnTo>
                                <a:pt x="131" y="115"/>
                              </a:lnTo>
                              <a:lnTo>
                                <a:pt x="135" y="105"/>
                              </a:lnTo>
                              <a:lnTo>
                                <a:pt x="131" y="95"/>
                              </a:lnTo>
                              <a:lnTo>
                                <a:pt x="126" y="85"/>
                              </a:lnTo>
                              <a:lnTo>
                                <a:pt x="126" y="80"/>
                              </a:lnTo>
                              <a:lnTo>
                                <a:pt x="119" y="68"/>
                              </a:lnTo>
                              <a:lnTo>
                                <a:pt x="110" y="55"/>
                              </a:lnTo>
                              <a:lnTo>
                                <a:pt x="103" y="45"/>
                              </a:lnTo>
                              <a:lnTo>
                                <a:pt x="99" y="33"/>
                              </a:lnTo>
                              <a:lnTo>
                                <a:pt x="83" y="16"/>
                              </a:lnTo>
                              <a:close/>
                            </a:path>
                          </a:pathLst>
                        </a:custGeom>
                        <a:solidFill>
                          <a:srgbClr val="FFBF7F"/>
                        </a:solidFill>
                        <a:ln w="19050">
                          <a:solidFill>
                            <a:srgbClr val="000000"/>
                          </a:solidFill>
                          <a:round/>
                          <a:headEnd/>
                          <a:tailEnd/>
                        </a:ln>
                      </p:spPr>
                      <p:txBody>
                        <a:bodyPr/>
                        <a:lstStyle/>
                        <a:p>
                          <a:endParaRPr lang="en-US"/>
                        </a:p>
                      </p:txBody>
                    </p:sp>
                    <p:grpSp>
                      <p:nvGrpSpPr>
                        <p:cNvPr id="35920" name="Group 271"/>
                        <p:cNvGrpSpPr>
                          <a:grpSpLocks/>
                        </p:cNvGrpSpPr>
                        <p:nvPr/>
                      </p:nvGrpSpPr>
                      <p:grpSpPr bwMode="auto">
                        <a:xfrm>
                          <a:off x="3921" y="1441"/>
                          <a:ext cx="88" cy="78"/>
                          <a:chOff x="3921" y="1441"/>
                          <a:chExt cx="88" cy="78"/>
                        </a:xfrm>
                      </p:grpSpPr>
                      <p:sp>
                        <p:nvSpPr>
                          <p:cNvPr id="35921" name="Freeform 272"/>
                          <p:cNvSpPr>
                            <a:spLocks/>
                          </p:cNvSpPr>
                          <p:nvPr/>
                        </p:nvSpPr>
                        <p:spPr bwMode="auto">
                          <a:xfrm>
                            <a:off x="3921" y="1441"/>
                            <a:ext cx="28" cy="45"/>
                          </a:xfrm>
                          <a:custGeom>
                            <a:avLst/>
                            <a:gdLst>
                              <a:gd name="T0" fmla="*/ 0 w 28"/>
                              <a:gd name="T1" fmla="*/ 0 h 45"/>
                              <a:gd name="T2" fmla="*/ 16 w 28"/>
                              <a:gd name="T3" fmla="*/ 7 h 45"/>
                              <a:gd name="T4" fmla="*/ 23 w 28"/>
                              <a:gd name="T5" fmla="*/ 17 h 45"/>
                              <a:gd name="T6" fmla="*/ 28 w 28"/>
                              <a:gd name="T7" fmla="*/ 30 h 45"/>
                              <a:gd name="T8" fmla="*/ 26 w 28"/>
                              <a:gd name="T9" fmla="*/ 42 h 45"/>
                              <a:gd name="T10" fmla="*/ 21 w 28"/>
                              <a:gd name="T11" fmla="*/ 43 h 45"/>
                              <a:gd name="T12" fmla="*/ 10 w 28"/>
                              <a:gd name="T13" fmla="*/ 45 h 45"/>
                              <a:gd name="T14" fmla="*/ 0 60000 65536"/>
                              <a:gd name="T15" fmla="*/ 0 60000 65536"/>
                              <a:gd name="T16" fmla="*/ 0 60000 65536"/>
                              <a:gd name="T17" fmla="*/ 0 60000 65536"/>
                              <a:gd name="T18" fmla="*/ 0 60000 65536"/>
                              <a:gd name="T19" fmla="*/ 0 60000 65536"/>
                              <a:gd name="T20" fmla="*/ 0 60000 65536"/>
                              <a:gd name="T21" fmla="*/ 0 w 28"/>
                              <a:gd name="T22" fmla="*/ 0 h 45"/>
                              <a:gd name="T23" fmla="*/ 28 w 28"/>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45">
                                <a:moveTo>
                                  <a:pt x="0" y="0"/>
                                </a:moveTo>
                                <a:lnTo>
                                  <a:pt x="16" y="7"/>
                                </a:lnTo>
                                <a:lnTo>
                                  <a:pt x="23" y="17"/>
                                </a:lnTo>
                                <a:lnTo>
                                  <a:pt x="28" y="30"/>
                                </a:lnTo>
                                <a:lnTo>
                                  <a:pt x="26" y="42"/>
                                </a:lnTo>
                                <a:lnTo>
                                  <a:pt x="21" y="43"/>
                                </a:lnTo>
                                <a:lnTo>
                                  <a:pt x="10" y="45"/>
                                </a:lnTo>
                              </a:path>
                            </a:pathLst>
                          </a:custGeom>
                          <a:noFill/>
                          <a:ln w="19050">
                            <a:solidFill>
                              <a:srgbClr val="000000"/>
                            </a:solidFill>
                            <a:round/>
                            <a:headEnd/>
                            <a:tailEnd/>
                          </a:ln>
                        </p:spPr>
                        <p:txBody>
                          <a:bodyPr/>
                          <a:lstStyle/>
                          <a:p>
                            <a:endParaRPr lang="en-US"/>
                          </a:p>
                        </p:txBody>
                      </p:sp>
                      <p:sp>
                        <p:nvSpPr>
                          <p:cNvPr id="35922" name="Freeform 273"/>
                          <p:cNvSpPr>
                            <a:spLocks/>
                          </p:cNvSpPr>
                          <p:nvPr/>
                        </p:nvSpPr>
                        <p:spPr bwMode="auto">
                          <a:xfrm>
                            <a:off x="3968" y="1479"/>
                            <a:ext cx="11" cy="35"/>
                          </a:xfrm>
                          <a:custGeom>
                            <a:avLst/>
                            <a:gdLst>
                              <a:gd name="T0" fmla="*/ 7 w 11"/>
                              <a:gd name="T1" fmla="*/ 35 h 35"/>
                              <a:gd name="T2" fmla="*/ 11 w 11"/>
                              <a:gd name="T3" fmla="*/ 24 h 35"/>
                              <a:gd name="T4" fmla="*/ 7 w 11"/>
                              <a:gd name="T5" fmla="*/ 7 h 35"/>
                              <a:gd name="T6" fmla="*/ 0 w 11"/>
                              <a:gd name="T7" fmla="*/ 0 h 35"/>
                              <a:gd name="T8" fmla="*/ 0 60000 65536"/>
                              <a:gd name="T9" fmla="*/ 0 60000 65536"/>
                              <a:gd name="T10" fmla="*/ 0 60000 65536"/>
                              <a:gd name="T11" fmla="*/ 0 60000 65536"/>
                              <a:gd name="T12" fmla="*/ 0 w 11"/>
                              <a:gd name="T13" fmla="*/ 0 h 35"/>
                              <a:gd name="T14" fmla="*/ 11 w 11"/>
                              <a:gd name="T15" fmla="*/ 35 h 35"/>
                            </a:gdLst>
                            <a:ahLst/>
                            <a:cxnLst>
                              <a:cxn ang="T8">
                                <a:pos x="T0" y="T1"/>
                              </a:cxn>
                              <a:cxn ang="T9">
                                <a:pos x="T2" y="T3"/>
                              </a:cxn>
                              <a:cxn ang="T10">
                                <a:pos x="T4" y="T5"/>
                              </a:cxn>
                              <a:cxn ang="T11">
                                <a:pos x="T6" y="T7"/>
                              </a:cxn>
                            </a:cxnLst>
                            <a:rect l="T12" t="T13" r="T14" b="T15"/>
                            <a:pathLst>
                              <a:path w="11" h="35">
                                <a:moveTo>
                                  <a:pt x="7" y="35"/>
                                </a:moveTo>
                                <a:lnTo>
                                  <a:pt x="11" y="24"/>
                                </a:lnTo>
                                <a:lnTo>
                                  <a:pt x="7" y="7"/>
                                </a:lnTo>
                                <a:lnTo>
                                  <a:pt x="0" y="0"/>
                                </a:lnTo>
                              </a:path>
                            </a:pathLst>
                          </a:custGeom>
                          <a:noFill/>
                          <a:ln w="19050">
                            <a:solidFill>
                              <a:srgbClr val="000000"/>
                            </a:solidFill>
                            <a:round/>
                            <a:headEnd/>
                            <a:tailEnd/>
                          </a:ln>
                        </p:spPr>
                        <p:txBody>
                          <a:bodyPr/>
                          <a:lstStyle/>
                          <a:p>
                            <a:endParaRPr lang="en-US"/>
                          </a:p>
                        </p:txBody>
                      </p:sp>
                      <p:sp>
                        <p:nvSpPr>
                          <p:cNvPr id="35923" name="Freeform 274"/>
                          <p:cNvSpPr>
                            <a:spLocks/>
                          </p:cNvSpPr>
                          <p:nvPr/>
                        </p:nvSpPr>
                        <p:spPr bwMode="auto">
                          <a:xfrm>
                            <a:off x="4004" y="1494"/>
                            <a:ext cx="5" cy="25"/>
                          </a:xfrm>
                          <a:custGeom>
                            <a:avLst/>
                            <a:gdLst>
                              <a:gd name="T0" fmla="*/ 0 w 5"/>
                              <a:gd name="T1" fmla="*/ 0 h 25"/>
                              <a:gd name="T2" fmla="*/ 5 w 5"/>
                              <a:gd name="T3" fmla="*/ 15 h 25"/>
                              <a:gd name="T4" fmla="*/ 3 w 5"/>
                              <a:gd name="T5" fmla="*/ 25 h 25"/>
                              <a:gd name="T6" fmla="*/ 0 60000 65536"/>
                              <a:gd name="T7" fmla="*/ 0 60000 65536"/>
                              <a:gd name="T8" fmla="*/ 0 60000 65536"/>
                              <a:gd name="T9" fmla="*/ 0 w 5"/>
                              <a:gd name="T10" fmla="*/ 0 h 25"/>
                              <a:gd name="T11" fmla="*/ 5 w 5"/>
                              <a:gd name="T12" fmla="*/ 25 h 25"/>
                            </a:gdLst>
                            <a:ahLst/>
                            <a:cxnLst>
                              <a:cxn ang="T6">
                                <a:pos x="T0" y="T1"/>
                              </a:cxn>
                              <a:cxn ang="T7">
                                <a:pos x="T2" y="T3"/>
                              </a:cxn>
                              <a:cxn ang="T8">
                                <a:pos x="T4" y="T5"/>
                              </a:cxn>
                            </a:cxnLst>
                            <a:rect l="T9" t="T10" r="T11" b="T12"/>
                            <a:pathLst>
                              <a:path w="5" h="25">
                                <a:moveTo>
                                  <a:pt x="0" y="0"/>
                                </a:moveTo>
                                <a:lnTo>
                                  <a:pt x="5" y="15"/>
                                </a:lnTo>
                                <a:lnTo>
                                  <a:pt x="3" y="25"/>
                                </a:lnTo>
                              </a:path>
                            </a:pathLst>
                          </a:custGeom>
                          <a:noFill/>
                          <a:ln w="19050">
                            <a:solidFill>
                              <a:srgbClr val="000000"/>
                            </a:solidFill>
                            <a:round/>
                            <a:headEnd/>
                            <a:tailEnd/>
                          </a:ln>
                        </p:spPr>
                        <p:txBody>
                          <a:bodyPr/>
                          <a:lstStyle/>
                          <a:p>
                            <a:endParaRPr lang="en-US"/>
                          </a:p>
                        </p:txBody>
                      </p:sp>
                    </p:grpSp>
                  </p:grpSp>
                  <p:sp>
                    <p:nvSpPr>
                      <p:cNvPr id="35918" name="Freeform 275"/>
                      <p:cNvSpPr>
                        <a:spLocks/>
                      </p:cNvSpPr>
                      <p:nvPr/>
                    </p:nvSpPr>
                    <p:spPr bwMode="auto">
                      <a:xfrm>
                        <a:off x="3843" y="1356"/>
                        <a:ext cx="85" cy="48"/>
                      </a:xfrm>
                      <a:custGeom>
                        <a:avLst/>
                        <a:gdLst>
                          <a:gd name="T0" fmla="*/ 85 w 85"/>
                          <a:gd name="T1" fmla="*/ 15 h 48"/>
                          <a:gd name="T2" fmla="*/ 53 w 85"/>
                          <a:gd name="T3" fmla="*/ 3 h 48"/>
                          <a:gd name="T4" fmla="*/ 37 w 85"/>
                          <a:gd name="T5" fmla="*/ 0 h 48"/>
                          <a:gd name="T6" fmla="*/ 18 w 85"/>
                          <a:gd name="T7" fmla="*/ 0 h 48"/>
                          <a:gd name="T8" fmla="*/ 5 w 85"/>
                          <a:gd name="T9" fmla="*/ 7 h 48"/>
                          <a:gd name="T10" fmla="*/ 0 w 85"/>
                          <a:gd name="T11" fmla="*/ 17 h 48"/>
                          <a:gd name="T12" fmla="*/ 5 w 85"/>
                          <a:gd name="T13" fmla="*/ 28 h 48"/>
                          <a:gd name="T14" fmla="*/ 16 w 85"/>
                          <a:gd name="T15" fmla="*/ 32 h 48"/>
                          <a:gd name="T16" fmla="*/ 11 w 85"/>
                          <a:gd name="T17" fmla="*/ 35 h 48"/>
                          <a:gd name="T18" fmla="*/ 12 w 85"/>
                          <a:gd name="T19" fmla="*/ 43 h 48"/>
                          <a:gd name="T20" fmla="*/ 25 w 85"/>
                          <a:gd name="T21" fmla="*/ 48 h 48"/>
                          <a:gd name="T22" fmla="*/ 53 w 85"/>
                          <a:gd name="T23" fmla="*/ 45 h 48"/>
                          <a:gd name="T24" fmla="*/ 85 w 85"/>
                          <a:gd name="T25" fmla="*/ 15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5"/>
                          <a:gd name="T40" fmla="*/ 0 h 48"/>
                          <a:gd name="T41" fmla="*/ 85 w 85"/>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5" h="48">
                            <a:moveTo>
                              <a:pt x="85" y="15"/>
                            </a:moveTo>
                            <a:lnTo>
                              <a:pt x="53" y="3"/>
                            </a:lnTo>
                            <a:lnTo>
                              <a:pt x="37" y="0"/>
                            </a:lnTo>
                            <a:lnTo>
                              <a:pt x="18" y="0"/>
                            </a:lnTo>
                            <a:lnTo>
                              <a:pt x="5" y="7"/>
                            </a:lnTo>
                            <a:lnTo>
                              <a:pt x="0" y="17"/>
                            </a:lnTo>
                            <a:lnTo>
                              <a:pt x="5" y="28"/>
                            </a:lnTo>
                            <a:lnTo>
                              <a:pt x="16" y="32"/>
                            </a:lnTo>
                            <a:lnTo>
                              <a:pt x="11" y="35"/>
                            </a:lnTo>
                            <a:lnTo>
                              <a:pt x="12" y="43"/>
                            </a:lnTo>
                            <a:lnTo>
                              <a:pt x="25" y="48"/>
                            </a:lnTo>
                            <a:lnTo>
                              <a:pt x="53" y="45"/>
                            </a:lnTo>
                            <a:lnTo>
                              <a:pt x="85" y="15"/>
                            </a:lnTo>
                            <a:close/>
                          </a:path>
                        </a:pathLst>
                      </a:custGeom>
                      <a:solidFill>
                        <a:srgbClr val="FFBF7F"/>
                      </a:solidFill>
                      <a:ln w="19050">
                        <a:solidFill>
                          <a:srgbClr val="000000"/>
                        </a:solidFill>
                        <a:round/>
                        <a:headEnd/>
                        <a:tailEnd/>
                      </a:ln>
                    </p:spPr>
                    <p:txBody>
                      <a:bodyPr/>
                      <a:lstStyle/>
                      <a:p>
                        <a:endParaRPr lang="en-US"/>
                      </a:p>
                    </p:txBody>
                  </p:sp>
                </p:grpSp>
              </p:grpSp>
              <p:sp>
                <p:nvSpPr>
                  <p:cNvPr id="35914" name="Freeform 276"/>
                  <p:cNvSpPr>
                    <a:spLocks/>
                  </p:cNvSpPr>
                  <p:nvPr/>
                </p:nvSpPr>
                <p:spPr bwMode="auto">
                  <a:xfrm>
                    <a:off x="3808" y="1344"/>
                    <a:ext cx="374" cy="97"/>
                  </a:xfrm>
                  <a:custGeom>
                    <a:avLst/>
                    <a:gdLst>
                      <a:gd name="T0" fmla="*/ 10 w 374"/>
                      <a:gd name="T1" fmla="*/ 0 h 97"/>
                      <a:gd name="T2" fmla="*/ 374 w 374"/>
                      <a:gd name="T3" fmla="*/ 87 h 97"/>
                      <a:gd name="T4" fmla="*/ 358 w 374"/>
                      <a:gd name="T5" fmla="*/ 97 h 97"/>
                      <a:gd name="T6" fmla="*/ 0 w 374"/>
                      <a:gd name="T7" fmla="*/ 17 h 97"/>
                      <a:gd name="T8" fmla="*/ 10 w 374"/>
                      <a:gd name="T9" fmla="*/ 0 h 97"/>
                      <a:gd name="T10" fmla="*/ 0 60000 65536"/>
                      <a:gd name="T11" fmla="*/ 0 60000 65536"/>
                      <a:gd name="T12" fmla="*/ 0 60000 65536"/>
                      <a:gd name="T13" fmla="*/ 0 60000 65536"/>
                      <a:gd name="T14" fmla="*/ 0 60000 65536"/>
                      <a:gd name="T15" fmla="*/ 0 w 374"/>
                      <a:gd name="T16" fmla="*/ 0 h 97"/>
                      <a:gd name="T17" fmla="*/ 374 w 374"/>
                      <a:gd name="T18" fmla="*/ 97 h 97"/>
                    </a:gdLst>
                    <a:ahLst/>
                    <a:cxnLst>
                      <a:cxn ang="T10">
                        <a:pos x="T0" y="T1"/>
                      </a:cxn>
                      <a:cxn ang="T11">
                        <a:pos x="T2" y="T3"/>
                      </a:cxn>
                      <a:cxn ang="T12">
                        <a:pos x="T4" y="T5"/>
                      </a:cxn>
                      <a:cxn ang="T13">
                        <a:pos x="T6" y="T7"/>
                      </a:cxn>
                      <a:cxn ang="T14">
                        <a:pos x="T8" y="T9"/>
                      </a:cxn>
                    </a:cxnLst>
                    <a:rect l="T15" t="T16" r="T17" b="T18"/>
                    <a:pathLst>
                      <a:path w="374" h="97">
                        <a:moveTo>
                          <a:pt x="10" y="0"/>
                        </a:moveTo>
                        <a:lnTo>
                          <a:pt x="374" y="87"/>
                        </a:lnTo>
                        <a:lnTo>
                          <a:pt x="358" y="97"/>
                        </a:lnTo>
                        <a:lnTo>
                          <a:pt x="0" y="17"/>
                        </a:lnTo>
                        <a:lnTo>
                          <a:pt x="10" y="0"/>
                        </a:lnTo>
                        <a:close/>
                      </a:path>
                    </a:pathLst>
                  </a:custGeom>
                  <a:solidFill>
                    <a:srgbClr val="000000"/>
                  </a:solidFill>
                  <a:ln w="9525">
                    <a:noFill/>
                    <a:round/>
                    <a:headEnd/>
                    <a:tailEnd/>
                  </a:ln>
                </p:spPr>
                <p:txBody>
                  <a:bodyPr/>
                  <a:lstStyle/>
                  <a:p>
                    <a:endParaRPr lang="en-US"/>
                  </a:p>
                </p:txBody>
              </p:sp>
            </p:grpSp>
            <p:grpSp>
              <p:nvGrpSpPr>
                <p:cNvPr id="35854" name="Group 277"/>
                <p:cNvGrpSpPr>
                  <a:grpSpLocks/>
                </p:cNvGrpSpPr>
                <p:nvPr/>
              </p:nvGrpSpPr>
              <p:grpSpPr bwMode="auto">
                <a:xfrm>
                  <a:off x="3158" y="963"/>
                  <a:ext cx="844" cy="818"/>
                  <a:chOff x="3158" y="963"/>
                  <a:chExt cx="844" cy="818"/>
                </a:xfrm>
              </p:grpSpPr>
              <p:grpSp>
                <p:nvGrpSpPr>
                  <p:cNvPr id="35855" name="Group 278"/>
                  <p:cNvGrpSpPr>
                    <a:grpSpLocks/>
                  </p:cNvGrpSpPr>
                  <p:nvPr/>
                </p:nvGrpSpPr>
                <p:grpSpPr bwMode="auto">
                  <a:xfrm>
                    <a:off x="3158" y="963"/>
                    <a:ext cx="844" cy="818"/>
                    <a:chOff x="3158" y="963"/>
                    <a:chExt cx="844" cy="818"/>
                  </a:xfrm>
                </p:grpSpPr>
                <p:grpSp>
                  <p:nvGrpSpPr>
                    <p:cNvPr id="35869" name="Group 279"/>
                    <p:cNvGrpSpPr>
                      <a:grpSpLocks/>
                    </p:cNvGrpSpPr>
                    <p:nvPr/>
                  </p:nvGrpSpPr>
                  <p:grpSpPr bwMode="auto">
                    <a:xfrm>
                      <a:off x="3617" y="963"/>
                      <a:ext cx="385" cy="305"/>
                      <a:chOff x="3617" y="963"/>
                      <a:chExt cx="385" cy="305"/>
                    </a:xfrm>
                  </p:grpSpPr>
                  <p:grpSp>
                    <p:nvGrpSpPr>
                      <p:cNvPr id="35894" name="Group 280"/>
                      <p:cNvGrpSpPr>
                        <a:grpSpLocks/>
                      </p:cNvGrpSpPr>
                      <p:nvPr/>
                    </p:nvGrpSpPr>
                    <p:grpSpPr bwMode="auto">
                      <a:xfrm>
                        <a:off x="3617" y="990"/>
                        <a:ext cx="369" cy="278"/>
                        <a:chOff x="3617" y="990"/>
                        <a:chExt cx="369" cy="278"/>
                      </a:xfrm>
                    </p:grpSpPr>
                    <p:sp>
                      <p:nvSpPr>
                        <p:cNvPr id="35911" name="Freeform 281"/>
                        <p:cNvSpPr>
                          <a:spLocks/>
                        </p:cNvSpPr>
                        <p:nvPr/>
                      </p:nvSpPr>
                      <p:spPr bwMode="auto">
                        <a:xfrm>
                          <a:off x="3769" y="1123"/>
                          <a:ext cx="72" cy="90"/>
                        </a:xfrm>
                        <a:custGeom>
                          <a:avLst/>
                          <a:gdLst>
                            <a:gd name="T0" fmla="*/ 0 w 72"/>
                            <a:gd name="T1" fmla="*/ 0 h 90"/>
                            <a:gd name="T2" fmla="*/ 9 w 72"/>
                            <a:gd name="T3" fmla="*/ 90 h 90"/>
                            <a:gd name="T4" fmla="*/ 72 w 72"/>
                            <a:gd name="T5" fmla="*/ 78 h 90"/>
                            <a:gd name="T6" fmla="*/ 55 w 72"/>
                            <a:gd name="T7" fmla="*/ 18 h 90"/>
                            <a:gd name="T8" fmla="*/ 0 w 72"/>
                            <a:gd name="T9" fmla="*/ 0 h 90"/>
                            <a:gd name="T10" fmla="*/ 0 60000 65536"/>
                            <a:gd name="T11" fmla="*/ 0 60000 65536"/>
                            <a:gd name="T12" fmla="*/ 0 60000 65536"/>
                            <a:gd name="T13" fmla="*/ 0 60000 65536"/>
                            <a:gd name="T14" fmla="*/ 0 60000 65536"/>
                            <a:gd name="T15" fmla="*/ 0 w 72"/>
                            <a:gd name="T16" fmla="*/ 0 h 90"/>
                            <a:gd name="T17" fmla="*/ 72 w 72"/>
                            <a:gd name="T18" fmla="*/ 90 h 90"/>
                          </a:gdLst>
                          <a:ahLst/>
                          <a:cxnLst>
                            <a:cxn ang="T10">
                              <a:pos x="T0" y="T1"/>
                            </a:cxn>
                            <a:cxn ang="T11">
                              <a:pos x="T2" y="T3"/>
                            </a:cxn>
                            <a:cxn ang="T12">
                              <a:pos x="T4" y="T5"/>
                            </a:cxn>
                            <a:cxn ang="T13">
                              <a:pos x="T6" y="T7"/>
                            </a:cxn>
                            <a:cxn ang="T14">
                              <a:pos x="T8" y="T9"/>
                            </a:cxn>
                          </a:cxnLst>
                          <a:rect l="T15" t="T16" r="T17" b="T18"/>
                          <a:pathLst>
                            <a:path w="72" h="90">
                              <a:moveTo>
                                <a:pt x="0" y="0"/>
                              </a:moveTo>
                              <a:lnTo>
                                <a:pt x="9" y="90"/>
                              </a:lnTo>
                              <a:lnTo>
                                <a:pt x="72" y="78"/>
                              </a:lnTo>
                              <a:lnTo>
                                <a:pt x="55" y="18"/>
                              </a:lnTo>
                              <a:lnTo>
                                <a:pt x="0" y="0"/>
                              </a:lnTo>
                              <a:close/>
                            </a:path>
                          </a:pathLst>
                        </a:custGeom>
                        <a:solidFill>
                          <a:srgbClr val="FFFFFF"/>
                        </a:solidFill>
                        <a:ln w="19050">
                          <a:solidFill>
                            <a:srgbClr val="000000"/>
                          </a:solidFill>
                          <a:round/>
                          <a:headEnd/>
                          <a:tailEnd/>
                        </a:ln>
                      </p:spPr>
                      <p:txBody>
                        <a:bodyPr/>
                        <a:lstStyle/>
                        <a:p>
                          <a:endParaRPr lang="en-US"/>
                        </a:p>
                      </p:txBody>
                    </p:sp>
                    <p:sp>
                      <p:nvSpPr>
                        <p:cNvPr id="35912" name="Freeform 282"/>
                        <p:cNvSpPr>
                          <a:spLocks/>
                        </p:cNvSpPr>
                        <p:nvPr/>
                      </p:nvSpPr>
                      <p:spPr bwMode="auto">
                        <a:xfrm>
                          <a:off x="3617" y="990"/>
                          <a:ext cx="369" cy="278"/>
                        </a:xfrm>
                        <a:custGeom>
                          <a:avLst/>
                          <a:gdLst>
                            <a:gd name="T0" fmla="*/ 0 w 369"/>
                            <a:gd name="T1" fmla="*/ 93 h 278"/>
                            <a:gd name="T2" fmla="*/ 4 w 369"/>
                            <a:gd name="T3" fmla="*/ 78 h 278"/>
                            <a:gd name="T4" fmla="*/ 11 w 369"/>
                            <a:gd name="T5" fmla="*/ 65 h 278"/>
                            <a:gd name="T6" fmla="*/ 23 w 369"/>
                            <a:gd name="T7" fmla="*/ 56 h 278"/>
                            <a:gd name="T8" fmla="*/ 50 w 369"/>
                            <a:gd name="T9" fmla="*/ 45 h 278"/>
                            <a:gd name="T10" fmla="*/ 62 w 369"/>
                            <a:gd name="T11" fmla="*/ 43 h 278"/>
                            <a:gd name="T12" fmla="*/ 94 w 369"/>
                            <a:gd name="T13" fmla="*/ 50 h 278"/>
                            <a:gd name="T14" fmla="*/ 115 w 369"/>
                            <a:gd name="T15" fmla="*/ 48 h 278"/>
                            <a:gd name="T16" fmla="*/ 136 w 369"/>
                            <a:gd name="T17" fmla="*/ 51 h 278"/>
                            <a:gd name="T18" fmla="*/ 148 w 369"/>
                            <a:gd name="T19" fmla="*/ 38 h 278"/>
                            <a:gd name="T20" fmla="*/ 162 w 369"/>
                            <a:gd name="T21" fmla="*/ 26 h 278"/>
                            <a:gd name="T22" fmla="*/ 184 w 369"/>
                            <a:gd name="T23" fmla="*/ 13 h 278"/>
                            <a:gd name="T24" fmla="*/ 201 w 369"/>
                            <a:gd name="T25" fmla="*/ 6 h 278"/>
                            <a:gd name="T26" fmla="*/ 221 w 369"/>
                            <a:gd name="T27" fmla="*/ 0 h 278"/>
                            <a:gd name="T28" fmla="*/ 238 w 369"/>
                            <a:gd name="T29" fmla="*/ 1 h 278"/>
                            <a:gd name="T30" fmla="*/ 260 w 369"/>
                            <a:gd name="T31" fmla="*/ 0 h 278"/>
                            <a:gd name="T32" fmla="*/ 284 w 369"/>
                            <a:gd name="T33" fmla="*/ 5 h 278"/>
                            <a:gd name="T34" fmla="*/ 305 w 369"/>
                            <a:gd name="T35" fmla="*/ 23 h 278"/>
                            <a:gd name="T36" fmla="*/ 323 w 369"/>
                            <a:gd name="T37" fmla="*/ 35 h 278"/>
                            <a:gd name="T38" fmla="*/ 344 w 369"/>
                            <a:gd name="T39" fmla="*/ 50 h 278"/>
                            <a:gd name="T40" fmla="*/ 357 w 369"/>
                            <a:gd name="T41" fmla="*/ 60 h 278"/>
                            <a:gd name="T42" fmla="*/ 364 w 369"/>
                            <a:gd name="T43" fmla="*/ 71 h 278"/>
                            <a:gd name="T44" fmla="*/ 369 w 369"/>
                            <a:gd name="T45" fmla="*/ 90 h 278"/>
                            <a:gd name="T46" fmla="*/ 365 w 369"/>
                            <a:gd name="T47" fmla="*/ 115 h 278"/>
                            <a:gd name="T48" fmla="*/ 358 w 369"/>
                            <a:gd name="T49" fmla="*/ 138 h 278"/>
                            <a:gd name="T50" fmla="*/ 351 w 369"/>
                            <a:gd name="T51" fmla="*/ 158 h 278"/>
                            <a:gd name="T52" fmla="*/ 341 w 369"/>
                            <a:gd name="T53" fmla="*/ 171 h 278"/>
                            <a:gd name="T54" fmla="*/ 325 w 369"/>
                            <a:gd name="T55" fmla="*/ 181 h 278"/>
                            <a:gd name="T56" fmla="*/ 309 w 369"/>
                            <a:gd name="T57" fmla="*/ 188 h 278"/>
                            <a:gd name="T58" fmla="*/ 309 w 369"/>
                            <a:gd name="T59" fmla="*/ 208 h 278"/>
                            <a:gd name="T60" fmla="*/ 298 w 369"/>
                            <a:gd name="T61" fmla="*/ 223 h 278"/>
                            <a:gd name="T62" fmla="*/ 284 w 369"/>
                            <a:gd name="T63" fmla="*/ 233 h 278"/>
                            <a:gd name="T64" fmla="*/ 268 w 369"/>
                            <a:gd name="T65" fmla="*/ 241 h 278"/>
                            <a:gd name="T66" fmla="*/ 249 w 369"/>
                            <a:gd name="T67" fmla="*/ 243 h 278"/>
                            <a:gd name="T68" fmla="*/ 242 w 369"/>
                            <a:gd name="T69" fmla="*/ 278 h 278"/>
                            <a:gd name="T70" fmla="*/ 185 w 369"/>
                            <a:gd name="T71" fmla="*/ 259 h 278"/>
                            <a:gd name="T72" fmla="*/ 157 w 369"/>
                            <a:gd name="T73" fmla="*/ 274 h 278"/>
                            <a:gd name="T74" fmla="*/ 102 w 369"/>
                            <a:gd name="T75" fmla="*/ 256 h 278"/>
                            <a:gd name="T76" fmla="*/ 104 w 369"/>
                            <a:gd name="T77" fmla="*/ 214 h 278"/>
                            <a:gd name="T78" fmla="*/ 110 w 369"/>
                            <a:gd name="T79" fmla="*/ 203 h 278"/>
                            <a:gd name="T80" fmla="*/ 122 w 369"/>
                            <a:gd name="T81" fmla="*/ 198 h 278"/>
                            <a:gd name="T82" fmla="*/ 140 w 369"/>
                            <a:gd name="T83" fmla="*/ 196 h 278"/>
                            <a:gd name="T84" fmla="*/ 161 w 369"/>
                            <a:gd name="T85" fmla="*/ 203 h 278"/>
                            <a:gd name="T86" fmla="*/ 175 w 369"/>
                            <a:gd name="T87" fmla="*/ 198 h 278"/>
                            <a:gd name="T88" fmla="*/ 198 w 369"/>
                            <a:gd name="T89" fmla="*/ 194 h 278"/>
                            <a:gd name="T90" fmla="*/ 189 w 369"/>
                            <a:gd name="T91" fmla="*/ 163 h 278"/>
                            <a:gd name="T92" fmla="*/ 168 w 369"/>
                            <a:gd name="T93" fmla="*/ 156 h 278"/>
                            <a:gd name="T94" fmla="*/ 150 w 369"/>
                            <a:gd name="T95" fmla="*/ 151 h 278"/>
                            <a:gd name="T96" fmla="*/ 125 w 369"/>
                            <a:gd name="T97" fmla="*/ 138 h 278"/>
                            <a:gd name="T98" fmla="*/ 108 w 369"/>
                            <a:gd name="T99" fmla="*/ 135 h 278"/>
                            <a:gd name="T100" fmla="*/ 69 w 369"/>
                            <a:gd name="T101" fmla="*/ 131 h 278"/>
                            <a:gd name="T102" fmla="*/ 48 w 369"/>
                            <a:gd name="T103" fmla="*/ 120 h 278"/>
                            <a:gd name="T104" fmla="*/ 23 w 369"/>
                            <a:gd name="T105" fmla="*/ 105 h 278"/>
                            <a:gd name="T106" fmla="*/ 0 w 369"/>
                            <a:gd name="T107" fmla="*/ 93 h 27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69"/>
                            <a:gd name="T163" fmla="*/ 0 h 278"/>
                            <a:gd name="T164" fmla="*/ 369 w 369"/>
                            <a:gd name="T165" fmla="*/ 278 h 27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69" h="278">
                              <a:moveTo>
                                <a:pt x="0" y="93"/>
                              </a:moveTo>
                              <a:lnTo>
                                <a:pt x="4" y="78"/>
                              </a:lnTo>
                              <a:lnTo>
                                <a:pt x="11" y="65"/>
                              </a:lnTo>
                              <a:lnTo>
                                <a:pt x="23" y="56"/>
                              </a:lnTo>
                              <a:lnTo>
                                <a:pt x="50" y="45"/>
                              </a:lnTo>
                              <a:lnTo>
                                <a:pt x="62" y="43"/>
                              </a:lnTo>
                              <a:lnTo>
                                <a:pt x="94" y="50"/>
                              </a:lnTo>
                              <a:lnTo>
                                <a:pt x="115" y="48"/>
                              </a:lnTo>
                              <a:lnTo>
                                <a:pt x="136" y="51"/>
                              </a:lnTo>
                              <a:lnTo>
                                <a:pt x="148" y="38"/>
                              </a:lnTo>
                              <a:lnTo>
                                <a:pt x="162" y="26"/>
                              </a:lnTo>
                              <a:lnTo>
                                <a:pt x="184" y="13"/>
                              </a:lnTo>
                              <a:lnTo>
                                <a:pt x="201" y="6"/>
                              </a:lnTo>
                              <a:lnTo>
                                <a:pt x="221" y="0"/>
                              </a:lnTo>
                              <a:lnTo>
                                <a:pt x="238" y="1"/>
                              </a:lnTo>
                              <a:lnTo>
                                <a:pt x="260" y="0"/>
                              </a:lnTo>
                              <a:lnTo>
                                <a:pt x="284" y="5"/>
                              </a:lnTo>
                              <a:lnTo>
                                <a:pt x="305" y="23"/>
                              </a:lnTo>
                              <a:lnTo>
                                <a:pt x="323" y="35"/>
                              </a:lnTo>
                              <a:lnTo>
                                <a:pt x="344" y="50"/>
                              </a:lnTo>
                              <a:lnTo>
                                <a:pt x="357" y="60"/>
                              </a:lnTo>
                              <a:lnTo>
                                <a:pt x="364" y="71"/>
                              </a:lnTo>
                              <a:lnTo>
                                <a:pt x="369" y="90"/>
                              </a:lnTo>
                              <a:lnTo>
                                <a:pt x="365" y="115"/>
                              </a:lnTo>
                              <a:lnTo>
                                <a:pt x="358" y="138"/>
                              </a:lnTo>
                              <a:lnTo>
                                <a:pt x="351" y="158"/>
                              </a:lnTo>
                              <a:lnTo>
                                <a:pt x="341" y="171"/>
                              </a:lnTo>
                              <a:lnTo>
                                <a:pt x="325" y="181"/>
                              </a:lnTo>
                              <a:lnTo>
                                <a:pt x="309" y="188"/>
                              </a:lnTo>
                              <a:lnTo>
                                <a:pt x="309" y="208"/>
                              </a:lnTo>
                              <a:lnTo>
                                <a:pt x="298" y="223"/>
                              </a:lnTo>
                              <a:lnTo>
                                <a:pt x="284" y="233"/>
                              </a:lnTo>
                              <a:lnTo>
                                <a:pt x="268" y="241"/>
                              </a:lnTo>
                              <a:lnTo>
                                <a:pt x="249" y="243"/>
                              </a:lnTo>
                              <a:lnTo>
                                <a:pt x="242" y="278"/>
                              </a:lnTo>
                              <a:lnTo>
                                <a:pt x="185" y="259"/>
                              </a:lnTo>
                              <a:lnTo>
                                <a:pt x="157" y="274"/>
                              </a:lnTo>
                              <a:lnTo>
                                <a:pt x="102" y="256"/>
                              </a:lnTo>
                              <a:lnTo>
                                <a:pt x="104" y="214"/>
                              </a:lnTo>
                              <a:lnTo>
                                <a:pt x="110" y="203"/>
                              </a:lnTo>
                              <a:lnTo>
                                <a:pt x="122" y="198"/>
                              </a:lnTo>
                              <a:lnTo>
                                <a:pt x="140" y="196"/>
                              </a:lnTo>
                              <a:lnTo>
                                <a:pt x="161" y="203"/>
                              </a:lnTo>
                              <a:lnTo>
                                <a:pt x="175" y="198"/>
                              </a:lnTo>
                              <a:lnTo>
                                <a:pt x="198" y="194"/>
                              </a:lnTo>
                              <a:lnTo>
                                <a:pt x="189" y="163"/>
                              </a:lnTo>
                              <a:lnTo>
                                <a:pt x="168" y="156"/>
                              </a:lnTo>
                              <a:lnTo>
                                <a:pt x="150" y="151"/>
                              </a:lnTo>
                              <a:lnTo>
                                <a:pt x="125" y="138"/>
                              </a:lnTo>
                              <a:lnTo>
                                <a:pt x="108" y="135"/>
                              </a:lnTo>
                              <a:lnTo>
                                <a:pt x="69" y="131"/>
                              </a:lnTo>
                              <a:lnTo>
                                <a:pt x="48" y="120"/>
                              </a:lnTo>
                              <a:lnTo>
                                <a:pt x="23" y="105"/>
                              </a:lnTo>
                              <a:lnTo>
                                <a:pt x="0" y="93"/>
                              </a:lnTo>
                              <a:close/>
                            </a:path>
                          </a:pathLst>
                        </a:custGeom>
                        <a:solidFill>
                          <a:srgbClr val="FFBF5F"/>
                        </a:solidFill>
                        <a:ln w="19050">
                          <a:solidFill>
                            <a:srgbClr val="000000"/>
                          </a:solidFill>
                          <a:round/>
                          <a:headEnd/>
                          <a:tailEnd/>
                        </a:ln>
                      </p:spPr>
                      <p:txBody>
                        <a:bodyPr/>
                        <a:lstStyle/>
                        <a:p>
                          <a:endParaRPr lang="en-US"/>
                        </a:p>
                      </p:txBody>
                    </p:sp>
                  </p:grpSp>
                  <p:grpSp>
                    <p:nvGrpSpPr>
                      <p:cNvPr id="35895" name="Group 283"/>
                      <p:cNvGrpSpPr>
                        <a:grpSpLocks/>
                      </p:cNvGrpSpPr>
                      <p:nvPr/>
                    </p:nvGrpSpPr>
                    <p:grpSpPr bwMode="auto">
                      <a:xfrm>
                        <a:off x="3742" y="963"/>
                        <a:ext cx="260" cy="208"/>
                        <a:chOff x="3742" y="963"/>
                        <a:chExt cx="260" cy="208"/>
                      </a:xfrm>
                    </p:grpSpPr>
                    <p:grpSp>
                      <p:nvGrpSpPr>
                        <p:cNvPr id="35896" name="Group 284"/>
                        <p:cNvGrpSpPr>
                          <a:grpSpLocks/>
                        </p:cNvGrpSpPr>
                        <p:nvPr/>
                      </p:nvGrpSpPr>
                      <p:grpSpPr bwMode="auto">
                        <a:xfrm>
                          <a:off x="3852" y="963"/>
                          <a:ext cx="150" cy="165"/>
                          <a:chOff x="3852" y="963"/>
                          <a:chExt cx="150" cy="165"/>
                        </a:xfrm>
                      </p:grpSpPr>
                      <p:sp>
                        <p:nvSpPr>
                          <p:cNvPr id="35906" name="Freeform 285"/>
                          <p:cNvSpPr>
                            <a:spLocks/>
                          </p:cNvSpPr>
                          <p:nvPr/>
                        </p:nvSpPr>
                        <p:spPr bwMode="auto">
                          <a:xfrm>
                            <a:off x="3852" y="963"/>
                            <a:ext cx="76" cy="25"/>
                          </a:xfrm>
                          <a:custGeom>
                            <a:avLst/>
                            <a:gdLst>
                              <a:gd name="T0" fmla="*/ 0 w 76"/>
                              <a:gd name="T1" fmla="*/ 25 h 25"/>
                              <a:gd name="T2" fmla="*/ 14 w 76"/>
                              <a:gd name="T3" fmla="*/ 15 h 25"/>
                              <a:gd name="T4" fmla="*/ 30 w 76"/>
                              <a:gd name="T5" fmla="*/ 10 h 25"/>
                              <a:gd name="T6" fmla="*/ 44 w 76"/>
                              <a:gd name="T7" fmla="*/ 10 h 25"/>
                              <a:gd name="T8" fmla="*/ 58 w 76"/>
                              <a:gd name="T9" fmla="*/ 8 h 25"/>
                              <a:gd name="T10" fmla="*/ 76 w 76"/>
                              <a:gd name="T11" fmla="*/ 0 h 25"/>
                              <a:gd name="T12" fmla="*/ 0 60000 65536"/>
                              <a:gd name="T13" fmla="*/ 0 60000 65536"/>
                              <a:gd name="T14" fmla="*/ 0 60000 65536"/>
                              <a:gd name="T15" fmla="*/ 0 60000 65536"/>
                              <a:gd name="T16" fmla="*/ 0 60000 65536"/>
                              <a:gd name="T17" fmla="*/ 0 60000 65536"/>
                              <a:gd name="T18" fmla="*/ 0 w 76"/>
                              <a:gd name="T19" fmla="*/ 0 h 25"/>
                              <a:gd name="T20" fmla="*/ 76 w 76"/>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76" h="25">
                                <a:moveTo>
                                  <a:pt x="0" y="25"/>
                                </a:moveTo>
                                <a:lnTo>
                                  <a:pt x="14" y="15"/>
                                </a:lnTo>
                                <a:lnTo>
                                  <a:pt x="30" y="10"/>
                                </a:lnTo>
                                <a:lnTo>
                                  <a:pt x="44" y="10"/>
                                </a:lnTo>
                                <a:lnTo>
                                  <a:pt x="58" y="8"/>
                                </a:lnTo>
                                <a:lnTo>
                                  <a:pt x="76" y="0"/>
                                </a:lnTo>
                              </a:path>
                            </a:pathLst>
                          </a:custGeom>
                          <a:noFill/>
                          <a:ln w="19050">
                            <a:solidFill>
                              <a:srgbClr val="000000"/>
                            </a:solidFill>
                            <a:round/>
                            <a:headEnd/>
                            <a:tailEnd/>
                          </a:ln>
                        </p:spPr>
                        <p:txBody>
                          <a:bodyPr/>
                          <a:lstStyle/>
                          <a:p>
                            <a:endParaRPr lang="en-US"/>
                          </a:p>
                        </p:txBody>
                      </p:sp>
                      <p:sp>
                        <p:nvSpPr>
                          <p:cNvPr id="35907" name="Freeform 286"/>
                          <p:cNvSpPr>
                            <a:spLocks/>
                          </p:cNvSpPr>
                          <p:nvPr/>
                        </p:nvSpPr>
                        <p:spPr bwMode="auto">
                          <a:xfrm>
                            <a:off x="3880" y="996"/>
                            <a:ext cx="90" cy="24"/>
                          </a:xfrm>
                          <a:custGeom>
                            <a:avLst/>
                            <a:gdLst>
                              <a:gd name="T0" fmla="*/ 0 w 90"/>
                              <a:gd name="T1" fmla="*/ 24 h 24"/>
                              <a:gd name="T2" fmla="*/ 14 w 90"/>
                              <a:gd name="T3" fmla="*/ 12 h 24"/>
                              <a:gd name="T4" fmla="*/ 30 w 90"/>
                              <a:gd name="T5" fmla="*/ 4 h 24"/>
                              <a:gd name="T6" fmla="*/ 48 w 90"/>
                              <a:gd name="T7" fmla="*/ 0 h 24"/>
                              <a:gd name="T8" fmla="*/ 72 w 90"/>
                              <a:gd name="T9" fmla="*/ 2 h 24"/>
                              <a:gd name="T10" fmla="*/ 90 w 90"/>
                              <a:gd name="T11" fmla="*/ 7 h 24"/>
                              <a:gd name="T12" fmla="*/ 0 60000 65536"/>
                              <a:gd name="T13" fmla="*/ 0 60000 65536"/>
                              <a:gd name="T14" fmla="*/ 0 60000 65536"/>
                              <a:gd name="T15" fmla="*/ 0 60000 65536"/>
                              <a:gd name="T16" fmla="*/ 0 60000 65536"/>
                              <a:gd name="T17" fmla="*/ 0 60000 65536"/>
                              <a:gd name="T18" fmla="*/ 0 w 90"/>
                              <a:gd name="T19" fmla="*/ 0 h 24"/>
                              <a:gd name="T20" fmla="*/ 90 w 90"/>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90" h="24">
                                <a:moveTo>
                                  <a:pt x="0" y="24"/>
                                </a:moveTo>
                                <a:lnTo>
                                  <a:pt x="14" y="12"/>
                                </a:lnTo>
                                <a:lnTo>
                                  <a:pt x="30" y="4"/>
                                </a:lnTo>
                                <a:lnTo>
                                  <a:pt x="48" y="0"/>
                                </a:lnTo>
                                <a:lnTo>
                                  <a:pt x="72" y="2"/>
                                </a:lnTo>
                                <a:lnTo>
                                  <a:pt x="90" y="7"/>
                                </a:lnTo>
                              </a:path>
                            </a:pathLst>
                          </a:custGeom>
                          <a:noFill/>
                          <a:ln w="19050">
                            <a:solidFill>
                              <a:srgbClr val="000000"/>
                            </a:solidFill>
                            <a:round/>
                            <a:headEnd/>
                            <a:tailEnd/>
                          </a:ln>
                        </p:spPr>
                        <p:txBody>
                          <a:bodyPr/>
                          <a:lstStyle/>
                          <a:p>
                            <a:endParaRPr lang="en-US"/>
                          </a:p>
                        </p:txBody>
                      </p:sp>
                      <p:sp>
                        <p:nvSpPr>
                          <p:cNvPr id="35908" name="Freeform 287"/>
                          <p:cNvSpPr>
                            <a:spLocks/>
                          </p:cNvSpPr>
                          <p:nvPr/>
                        </p:nvSpPr>
                        <p:spPr bwMode="auto">
                          <a:xfrm>
                            <a:off x="3915" y="1016"/>
                            <a:ext cx="76" cy="29"/>
                          </a:xfrm>
                          <a:custGeom>
                            <a:avLst/>
                            <a:gdLst>
                              <a:gd name="T0" fmla="*/ 0 w 76"/>
                              <a:gd name="T1" fmla="*/ 29 h 29"/>
                              <a:gd name="T2" fmla="*/ 14 w 76"/>
                              <a:gd name="T3" fmla="*/ 15 h 29"/>
                              <a:gd name="T4" fmla="*/ 29 w 76"/>
                              <a:gd name="T5" fmla="*/ 5 h 29"/>
                              <a:gd name="T6" fmla="*/ 43 w 76"/>
                              <a:gd name="T7" fmla="*/ 0 h 29"/>
                              <a:gd name="T8" fmla="*/ 60 w 76"/>
                              <a:gd name="T9" fmla="*/ 2 h 29"/>
                              <a:gd name="T10" fmla="*/ 76 w 76"/>
                              <a:gd name="T11" fmla="*/ 14 h 29"/>
                              <a:gd name="T12" fmla="*/ 0 60000 65536"/>
                              <a:gd name="T13" fmla="*/ 0 60000 65536"/>
                              <a:gd name="T14" fmla="*/ 0 60000 65536"/>
                              <a:gd name="T15" fmla="*/ 0 60000 65536"/>
                              <a:gd name="T16" fmla="*/ 0 60000 65536"/>
                              <a:gd name="T17" fmla="*/ 0 60000 65536"/>
                              <a:gd name="T18" fmla="*/ 0 w 76"/>
                              <a:gd name="T19" fmla="*/ 0 h 29"/>
                              <a:gd name="T20" fmla="*/ 76 w 76"/>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76" h="29">
                                <a:moveTo>
                                  <a:pt x="0" y="29"/>
                                </a:moveTo>
                                <a:lnTo>
                                  <a:pt x="14" y="15"/>
                                </a:lnTo>
                                <a:lnTo>
                                  <a:pt x="29" y="5"/>
                                </a:lnTo>
                                <a:lnTo>
                                  <a:pt x="43" y="0"/>
                                </a:lnTo>
                                <a:lnTo>
                                  <a:pt x="60" y="2"/>
                                </a:lnTo>
                                <a:lnTo>
                                  <a:pt x="76" y="14"/>
                                </a:lnTo>
                              </a:path>
                            </a:pathLst>
                          </a:custGeom>
                          <a:noFill/>
                          <a:ln w="19050">
                            <a:solidFill>
                              <a:srgbClr val="000000"/>
                            </a:solidFill>
                            <a:round/>
                            <a:headEnd/>
                            <a:tailEnd/>
                          </a:ln>
                        </p:spPr>
                        <p:txBody>
                          <a:bodyPr/>
                          <a:lstStyle/>
                          <a:p>
                            <a:endParaRPr lang="en-US"/>
                          </a:p>
                        </p:txBody>
                      </p:sp>
                      <p:sp>
                        <p:nvSpPr>
                          <p:cNvPr id="35909" name="Freeform 288"/>
                          <p:cNvSpPr>
                            <a:spLocks/>
                          </p:cNvSpPr>
                          <p:nvPr/>
                        </p:nvSpPr>
                        <p:spPr bwMode="auto">
                          <a:xfrm>
                            <a:off x="3945" y="1050"/>
                            <a:ext cx="57" cy="13"/>
                          </a:xfrm>
                          <a:custGeom>
                            <a:avLst/>
                            <a:gdLst>
                              <a:gd name="T0" fmla="*/ 0 w 57"/>
                              <a:gd name="T1" fmla="*/ 13 h 13"/>
                              <a:gd name="T2" fmla="*/ 22 w 57"/>
                              <a:gd name="T3" fmla="*/ 3 h 13"/>
                              <a:gd name="T4" fmla="*/ 32 w 57"/>
                              <a:gd name="T5" fmla="*/ 0 h 13"/>
                              <a:gd name="T6" fmla="*/ 39 w 57"/>
                              <a:gd name="T7" fmla="*/ 0 h 13"/>
                              <a:gd name="T8" fmla="*/ 50 w 57"/>
                              <a:gd name="T9" fmla="*/ 3 h 13"/>
                              <a:gd name="T10" fmla="*/ 57 w 57"/>
                              <a:gd name="T11" fmla="*/ 11 h 13"/>
                              <a:gd name="T12" fmla="*/ 57 w 57"/>
                              <a:gd name="T13" fmla="*/ 13 h 13"/>
                              <a:gd name="T14" fmla="*/ 0 60000 65536"/>
                              <a:gd name="T15" fmla="*/ 0 60000 65536"/>
                              <a:gd name="T16" fmla="*/ 0 60000 65536"/>
                              <a:gd name="T17" fmla="*/ 0 60000 65536"/>
                              <a:gd name="T18" fmla="*/ 0 60000 65536"/>
                              <a:gd name="T19" fmla="*/ 0 60000 65536"/>
                              <a:gd name="T20" fmla="*/ 0 60000 65536"/>
                              <a:gd name="T21" fmla="*/ 0 w 57"/>
                              <a:gd name="T22" fmla="*/ 0 h 13"/>
                              <a:gd name="T23" fmla="*/ 57 w 57"/>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13">
                                <a:moveTo>
                                  <a:pt x="0" y="13"/>
                                </a:moveTo>
                                <a:lnTo>
                                  <a:pt x="22" y="3"/>
                                </a:lnTo>
                                <a:lnTo>
                                  <a:pt x="32" y="0"/>
                                </a:lnTo>
                                <a:lnTo>
                                  <a:pt x="39" y="0"/>
                                </a:lnTo>
                                <a:lnTo>
                                  <a:pt x="50" y="3"/>
                                </a:lnTo>
                                <a:lnTo>
                                  <a:pt x="57" y="11"/>
                                </a:lnTo>
                                <a:lnTo>
                                  <a:pt x="57" y="13"/>
                                </a:lnTo>
                              </a:path>
                            </a:pathLst>
                          </a:custGeom>
                          <a:noFill/>
                          <a:ln w="19050">
                            <a:solidFill>
                              <a:srgbClr val="000000"/>
                            </a:solidFill>
                            <a:round/>
                            <a:headEnd/>
                            <a:tailEnd/>
                          </a:ln>
                        </p:spPr>
                        <p:txBody>
                          <a:bodyPr/>
                          <a:lstStyle/>
                          <a:p>
                            <a:endParaRPr lang="en-US"/>
                          </a:p>
                        </p:txBody>
                      </p:sp>
                      <p:sp>
                        <p:nvSpPr>
                          <p:cNvPr id="35910" name="Freeform 289"/>
                          <p:cNvSpPr>
                            <a:spLocks/>
                          </p:cNvSpPr>
                          <p:nvPr/>
                        </p:nvSpPr>
                        <p:spPr bwMode="auto">
                          <a:xfrm>
                            <a:off x="3940" y="1085"/>
                            <a:ext cx="57" cy="43"/>
                          </a:xfrm>
                          <a:custGeom>
                            <a:avLst/>
                            <a:gdLst>
                              <a:gd name="T0" fmla="*/ 0 w 57"/>
                              <a:gd name="T1" fmla="*/ 0 h 43"/>
                              <a:gd name="T2" fmla="*/ 19 w 57"/>
                              <a:gd name="T3" fmla="*/ 3 h 43"/>
                              <a:gd name="T4" fmla="*/ 35 w 57"/>
                              <a:gd name="T5" fmla="*/ 10 h 43"/>
                              <a:gd name="T6" fmla="*/ 46 w 57"/>
                              <a:gd name="T7" fmla="*/ 18 h 43"/>
                              <a:gd name="T8" fmla="*/ 53 w 57"/>
                              <a:gd name="T9" fmla="*/ 26 h 43"/>
                              <a:gd name="T10" fmla="*/ 57 w 57"/>
                              <a:gd name="T11" fmla="*/ 43 h 43"/>
                              <a:gd name="T12" fmla="*/ 0 60000 65536"/>
                              <a:gd name="T13" fmla="*/ 0 60000 65536"/>
                              <a:gd name="T14" fmla="*/ 0 60000 65536"/>
                              <a:gd name="T15" fmla="*/ 0 60000 65536"/>
                              <a:gd name="T16" fmla="*/ 0 60000 65536"/>
                              <a:gd name="T17" fmla="*/ 0 60000 65536"/>
                              <a:gd name="T18" fmla="*/ 0 w 57"/>
                              <a:gd name="T19" fmla="*/ 0 h 43"/>
                              <a:gd name="T20" fmla="*/ 57 w 57"/>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57" h="43">
                                <a:moveTo>
                                  <a:pt x="0" y="0"/>
                                </a:moveTo>
                                <a:lnTo>
                                  <a:pt x="19" y="3"/>
                                </a:lnTo>
                                <a:lnTo>
                                  <a:pt x="35" y="10"/>
                                </a:lnTo>
                                <a:lnTo>
                                  <a:pt x="46" y="18"/>
                                </a:lnTo>
                                <a:lnTo>
                                  <a:pt x="53" y="26"/>
                                </a:lnTo>
                                <a:lnTo>
                                  <a:pt x="57" y="43"/>
                                </a:lnTo>
                              </a:path>
                            </a:pathLst>
                          </a:custGeom>
                          <a:noFill/>
                          <a:ln w="19050">
                            <a:solidFill>
                              <a:srgbClr val="000000"/>
                            </a:solidFill>
                            <a:round/>
                            <a:headEnd/>
                            <a:tailEnd/>
                          </a:ln>
                        </p:spPr>
                        <p:txBody>
                          <a:bodyPr/>
                          <a:lstStyle/>
                          <a:p>
                            <a:endParaRPr lang="en-US"/>
                          </a:p>
                        </p:txBody>
                      </p:sp>
                    </p:grpSp>
                    <p:grpSp>
                      <p:nvGrpSpPr>
                        <p:cNvPr id="35897" name="Group 290"/>
                        <p:cNvGrpSpPr>
                          <a:grpSpLocks/>
                        </p:cNvGrpSpPr>
                        <p:nvPr/>
                      </p:nvGrpSpPr>
                      <p:grpSpPr bwMode="auto">
                        <a:xfrm>
                          <a:off x="3742" y="1030"/>
                          <a:ext cx="212" cy="141"/>
                          <a:chOff x="3742" y="1030"/>
                          <a:chExt cx="212" cy="141"/>
                        </a:xfrm>
                      </p:grpSpPr>
                      <p:grpSp>
                        <p:nvGrpSpPr>
                          <p:cNvPr id="35898" name="Group 291"/>
                          <p:cNvGrpSpPr>
                            <a:grpSpLocks/>
                          </p:cNvGrpSpPr>
                          <p:nvPr/>
                        </p:nvGrpSpPr>
                        <p:grpSpPr bwMode="auto">
                          <a:xfrm>
                            <a:off x="3742" y="1030"/>
                            <a:ext cx="80" cy="98"/>
                            <a:chOff x="3742" y="1030"/>
                            <a:chExt cx="80" cy="98"/>
                          </a:xfrm>
                        </p:grpSpPr>
                        <p:grpSp>
                          <p:nvGrpSpPr>
                            <p:cNvPr id="35902" name="Group 292"/>
                            <p:cNvGrpSpPr>
                              <a:grpSpLocks/>
                            </p:cNvGrpSpPr>
                            <p:nvPr/>
                          </p:nvGrpSpPr>
                          <p:grpSpPr bwMode="auto">
                            <a:xfrm>
                              <a:off x="3758" y="1030"/>
                              <a:ext cx="64" cy="48"/>
                              <a:chOff x="3758" y="1030"/>
                              <a:chExt cx="64" cy="48"/>
                            </a:xfrm>
                          </p:grpSpPr>
                          <p:sp>
                            <p:nvSpPr>
                              <p:cNvPr id="35904" name="Freeform 293"/>
                              <p:cNvSpPr>
                                <a:spLocks/>
                              </p:cNvSpPr>
                              <p:nvPr/>
                            </p:nvSpPr>
                            <p:spPr bwMode="auto">
                              <a:xfrm>
                                <a:off x="3764" y="1030"/>
                                <a:ext cx="58" cy="8"/>
                              </a:xfrm>
                              <a:custGeom>
                                <a:avLst/>
                                <a:gdLst>
                                  <a:gd name="T0" fmla="*/ 0 w 58"/>
                                  <a:gd name="T1" fmla="*/ 8 h 8"/>
                                  <a:gd name="T2" fmla="*/ 30 w 58"/>
                                  <a:gd name="T3" fmla="*/ 0 h 8"/>
                                  <a:gd name="T4" fmla="*/ 58 w 58"/>
                                  <a:gd name="T5" fmla="*/ 0 h 8"/>
                                  <a:gd name="T6" fmla="*/ 0 60000 65536"/>
                                  <a:gd name="T7" fmla="*/ 0 60000 65536"/>
                                  <a:gd name="T8" fmla="*/ 0 60000 65536"/>
                                  <a:gd name="T9" fmla="*/ 0 w 58"/>
                                  <a:gd name="T10" fmla="*/ 0 h 8"/>
                                  <a:gd name="T11" fmla="*/ 58 w 58"/>
                                  <a:gd name="T12" fmla="*/ 8 h 8"/>
                                </a:gdLst>
                                <a:ahLst/>
                                <a:cxnLst>
                                  <a:cxn ang="T6">
                                    <a:pos x="T0" y="T1"/>
                                  </a:cxn>
                                  <a:cxn ang="T7">
                                    <a:pos x="T2" y="T3"/>
                                  </a:cxn>
                                  <a:cxn ang="T8">
                                    <a:pos x="T4" y="T5"/>
                                  </a:cxn>
                                </a:cxnLst>
                                <a:rect l="T9" t="T10" r="T11" b="T12"/>
                                <a:pathLst>
                                  <a:path w="58" h="8">
                                    <a:moveTo>
                                      <a:pt x="0" y="8"/>
                                    </a:moveTo>
                                    <a:lnTo>
                                      <a:pt x="30" y="0"/>
                                    </a:lnTo>
                                    <a:lnTo>
                                      <a:pt x="58" y="0"/>
                                    </a:lnTo>
                                  </a:path>
                                </a:pathLst>
                              </a:custGeom>
                              <a:noFill/>
                              <a:ln w="19050">
                                <a:solidFill>
                                  <a:srgbClr val="000000"/>
                                </a:solidFill>
                                <a:round/>
                                <a:headEnd/>
                                <a:tailEnd/>
                              </a:ln>
                            </p:spPr>
                            <p:txBody>
                              <a:bodyPr/>
                              <a:lstStyle/>
                              <a:p>
                                <a:endParaRPr lang="en-US"/>
                              </a:p>
                            </p:txBody>
                          </p:sp>
                          <p:sp>
                            <p:nvSpPr>
                              <p:cNvPr id="35905" name="Freeform 294"/>
                              <p:cNvSpPr>
                                <a:spLocks/>
                              </p:cNvSpPr>
                              <p:nvPr/>
                            </p:nvSpPr>
                            <p:spPr bwMode="auto">
                              <a:xfrm>
                                <a:off x="3758" y="1048"/>
                                <a:ext cx="55" cy="30"/>
                              </a:xfrm>
                              <a:custGeom>
                                <a:avLst/>
                                <a:gdLst>
                                  <a:gd name="T0" fmla="*/ 0 w 55"/>
                                  <a:gd name="T1" fmla="*/ 0 h 30"/>
                                  <a:gd name="T2" fmla="*/ 16 w 55"/>
                                  <a:gd name="T3" fmla="*/ 7 h 30"/>
                                  <a:gd name="T4" fmla="*/ 27 w 55"/>
                                  <a:gd name="T5" fmla="*/ 12 h 30"/>
                                  <a:gd name="T6" fmla="*/ 32 w 55"/>
                                  <a:gd name="T7" fmla="*/ 20 h 30"/>
                                  <a:gd name="T8" fmla="*/ 41 w 55"/>
                                  <a:gd name="T9" fmla="*/ 28 h 30"/>
                                  <a:gd name="T10" fmla="*/ 55 w 55"/>
                                  <a:gd name="T11" fmla="*/ 30 h 30"/>
                                  <a:gd name="T12" fmla="*/ 0 60000 65536"/>
                                  <a:gd name="T13" fmla="*/ 0 60000 65536"/>
                                  <a:gd name="T14" fmla="*/ 0 60000 65536"/>
                                  <a:gd name="T15" fmla="*/ 0 60000 65536"/>
                                  <a:gd name="T16" fmla="*/ 0 60000 65536"/>
                                  <a:gd name="T17" fmla="*/ 0 60000 65536"/>
                                  <a:gd name="T18" fmla="*/ 0 w 55"/>
                                  <a:gd name="T19" fmla="*/ 0 h 30"/>
                                  <a:gd name="T20" fmla="*/ 55 w 55"/>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55" h="30">
                                    <a:moveTo>
                                      <a:pt x="0" y="0"/>
                                    </a:moveTo>
                                    <a:lnTo>
                                      <a:pt x="16" y="7"/>
                                    </a:lnTo>
                                    <a:lnTo>
                                      <a:pt x="27" y="12"/>
                                    </a:lnTo>
                                    <a:lnTo>
                                      <a:pt x="32" y="20"/>
                                    </a:lnTo>
                                    <a:lnTo>
                                      <a:pt x="41" y="28"/>
                                    </a:lnTo>
                                    <a:lnTo>
                                      <a:pt x="55" y="30"/>
                                    </a:lnTo>
                                  </a:path>
                                </a:pathLst>
                              </a:custGeom>
                              <a:noFill/>
                              <a:ln w="19050">
                                <a:solidFill>
                                  <a:srgbClr val="000000"/>
                                </a:solidFill>
                                <a:round/>
                                <a:headEnd/>
                                <a:tailEnd/>
                              </a:ln>
                            </p:spPr>
                            <p:txBody>
                              <a:bodyPr/>
                              <a:lstStyle/>
                              <a:p>
                                <a:endParaRPr lang="en-US"/>
                              </a:p>
                            </p:txBody>
                          </p:sp>
                        </p:grpSp>
                        <p:sp>
                          <p:nvSpPr>
                            <p:cNvPr id="35903" name="Freeform 295"/>
                            <p:cNvSpPr>
                              <a:spLocks/>
                            </p:cNvSpPr>
                            <p:nvPr/>
                          </p:nvSpPr>
                          <p:spPr bwMode="auto">
                            <a:xfrm>
                              <a:off x="3742" y="1103"/>
                              <a:ext cx="64" cy="25"/>
                            </a:xfrm>
                            <a:custGeom>
                              <a:avLst/>
                              <a:gdLst>
                                <a:gd name="T0" fmla="*/ 0 w 64"/>
                                <a:gd name="T1" fmla="*/ 23 h 25"/>
                                <a:gd name="T2" fmla="*/ 13 w 64"/>
                                <a:gd name="T3" fmla="*/ 17 h 25"/>
                                <a:gd name="T4" fmla="*/ 23 w 64"/>
                                <a:gd name="T5" fmla="*/ 17 h 25"/>
                                <a:gd name="T6" fmla="*/ 34 w 64"/>
                                <a:gd name="T7" fmla="*/ 22 h 25"/>
                                <a:gd name="T8" fmla="*/ 48 w 64"/>
                                <a:gd name="T9" fmla="*/ 25 h 25"/>
                                <a:gd name="T10" fmla="*/ 57 w 64"/>
                                <a:gd name="T11" fmla="*/ 23 h 25"/>
                                <a:gd name="T12" fmla="*/ 62 w 64"/>
                                <a:gd name="T13" fmla="*/ 17 h 25"/>
                                <a:gd name="T14" fmla="*/ 64 w 64"/>
                                <a:gd name="T15" fmla="*/ 8 h 25"/>
                                <a:gd name="T16" fmla="*/ 59 w 64"/>
                                <a:gd name="T17" fmla="*/ 3 h 25"/>
                                <a:gd name="T18" fmla="*/ 53 w 64"/>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25"/>
                                <a:gd name="T32" fmla="*/ 64 w 64"/>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25">
                                  <a:moveTo>
                                    <a:pt x="0" y="23"/>
                                  </a:moveTo>
                                  <a:lnTo>
                                    <a:pt x="13" y="17"/>
                                  </a:lnTo>
                                  <a:lnTo>
                                    <a:pt x="23" y="17"/>
                                  </a:lnTo>
                                  <a:lnTo>
                                    <a:pt x="34" y="22"/>
                                  </a:lnTo>
                                  <a:lnTo>
                                    <a:pt x="48" y="25"/>
                                  </a:lnTo>
                                  <a:lnTo>
                                    <a:pt x="57" y="23"/>
                                  </a:lnTo>
                                  <a:lnTo>
                                    <a:pt x="62" y="17"/>
                                  </a:lnTo>
                                  <a:lnTo>
                                    <a:pt x="64" y="8"/>
                                  </a:lnTo>
                                  <a:lnTo>
                                    <a:pt x="59" y="3"/>
                                  </a:lnTo>
                                  <a:lnTo>
                                    <a:pt x="53" y="0"/>
                                  </a:lnTo>
                                </a:path>
                              </a:pathLst>
                            </a:custGeom>
                            <a:noFill/>
                            <a:ln w="19050">
                              <a:solidFill>
                                <a:srgbClr val="000000"/>
                              </a:solidFill>
                              <a:round/>
                              <a:headEnd/>
                              <a:tailEnd/>
                            </a:ln>
                          </p:spPr>
                          <p:txBody>
                            <a:bodyPr/>
                            <a:lstStyle/>
                            <a:p>
                              <a:endParaRPr lang="en-US"/>
                            </a:p>
                          </p:txBody>
                        </p:sp>
                      </p:grpSp>
                      <p:grpSp>
                        <p:nvGrpSpPr>
                          <p:cNvPr id="35899" name="Group 296"/>
                          <p:cNvGrpSpPr>
                            <a:grpSpLocks/>
                          </p:cNvGrpSpPr>
                          <p:nvPr/>
                        </p:nvGrpSpPr>
                        <p:grpSpPr bwMode="auto">
                          <a:xfrm>
                            <a:off x="3864" y="1103"/>
                            <a:ext cx="90" cy="68"/>
                            <a:chOff x="3864" y="1103"/>
                            <a:chExt cx="90" cy="68"/>
                          </a:xfrm>
                        </p:grpSpPr>
                        <p:sp>
                          <p:nvSpPr>
                            <p:cNvPr id="35900" name="Line 297"/>
                            <p:cNvSpPr>
                              <a:spLocks noChangeShapeType="1"/>
                            </p:cNvSpPr>
                            <p:nvPr/>
                          </p:nvSpPr>
                          <p:spPr bwMode="auto">
                            <a:xfrm flipH="1">
                              <a:off x="3891" y="1128"/>
                              <a:ext cx="24" cy="20"/>
                            </a:xfrm>
                            <a:prstGeom prst="line">
                              <a:avLst/>
                            </a:prstGeom>
                            <a:noFill/>
                            <a:ln w="19050">
                              <a:solidFill>
                                <a:srgbClr val="000000"/>
                              </a:solidFill>
                              <a:round/>
                              <a:headEnd/>
                              <a:tailEnd/>
                            </a:ln>
                          </p:spPr>
                          <p:txBody>
                            <a:bodyPr/>
                            <a:lstStyle/>
                            <a:p>
                              <a:endParaRPr lang="en-US"/>
                            </a:p>
                          </p:txBody>
                        </p:sp>
                        <p:sp>
                          <p:nvSpPr>
                            <p:cNvPr id="35901" name="Freeform 298"/>
                            <p:cNvSpPr>
                              <a:spLocks/>
                            </p:cNvSpPr>
                            <p:nvPr/>
                          </p:nvSpPr>
                          <p:spPr bwMode="auto">
                            <a:xfrm>
                              <a:off x="3864" y="1103"/>
                              <a:ext cx="90" cy="68"/>
                            </a:xfrm>
                            <a:custGeom>
                              <a:avLst/>
                              <a:gdLst>
                                <a:gd name="T0" fmla="*/ 37 w 90"/>
                                <a:gd name="T1" fmla="*/ 7 h 68"/>
                                <a:gd name="T2" fmla="*/ 48 w 90"/>
                                <a:gd name="T3" fmla="*/ 2 h 68"/>
                                <a:gd name="T4" fmla="*/ 60 w 90"/>
                                <a:gd name="T5" fmla="*/ 0 h 68"/>
                                <a:gd name="T6" fmla="*/ 73 w 90"/>
                                <a:gd name="T7" fmla="*/ 3 h 68"/>
                                <a:gd name="T8" fmla="*/ 81 w 90"/>
                                <a:gd name="T9" fmla="*/ 10 h 68"/>
                                <a:gd name="T10" fmla="*/ 87 w 90"/>
                                <a:gd name="T11" fmla="*/ 18 h 68"/>
                                <a:gd name="T12" fmla="*/ 90 w 90"/>
                                <a:gd name="T13" fmla="*/ 30 h 68"/>
                                <a:gd name="T14" fmla="*/ 88 w 90"/>
                                <a:gd name="T15" fmla="*/ 40 h 68"/>
                                <a:gd name="T16" fmla="*/ 74 w 90"/>
                                <a:gd name="T17" fmla="*/ 50 h 68"/>
                                <a:gd name="T18" fmla="*/ 64 w 90"/>
                                <a:gd name="T19" fmla="*/ 57 h 68"/>
                                <a:gd name="T20" fmla="*/ 48 w 90"/>
                                <a:gd name="T21" fmla="*/ 62 h 68"/>
                                <a:gd name="T22" fmla="*/ 28 w 90"/>
                                <a:gd name="T23" fmla="*/ 65 h 68"/>
                                <a:gd name="T24" fmla="*/ 13 w 90"/>
                                <a:gd name="T25" fmla="*/ 68 h 68"/>
                                <a:gd name="T26" fmla="*/ 0 w 90"/>
                                <a:gd name="T27" fmla="*/ 63 h 68"/>
                                <a:gd name="T28" fmla="*/ 0 w 90"/>
                                <a:gd name="T29" fmla="*/ 53 h 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0"/>
                                <a:gd name="T46" fmla="*/ 0 h 68"/>
                                <a:gd name="T47" fmla="*/ 90 w 90"/>
                                <a:gd name="T48" fmla="*/ 68 h 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0" h="68">
                                  <a:moveTo>
                                    <a:pt x="37" y="7"/>
                                  </a:moveTo>
                                  <a:lnTo>
                                    <a:pt x="48" y="2"/>
                                  </a:lnTo>
                                  <a:lnTo>
                                    <a:pt x="60" y="0"/>
                                  </a:lnTo>
                                  <a:lnTo>
                                    <a:pt x="73" y="3"/>
                                  </a:lnTo>
                                  <a:lnTo>
                                    <a:pt x="81" y="10"/>
                                  </a:lnTo>
                                  <a:lnTo>
                                    <a:pt x="87" y="18"/>
                                  </a:lnTo>
                                  <a:lnTo>
                                    <a:pt x="90" y="30"/>
                                  </a:lnTo>
                                  <a:lnTo>
                                    <a:pt x="88" y="40"/>
                                  </a:lnTo>
                                  <a:lnTo>
                                    <a:pt x="74" y="50"/>
                                  </a:lnTo>
                                  <a:lnTo>
                                    <a:pt x="64" y="57"/>
                                  </a:lnTo>
                                  <a:lnTo>
                                    <a:pt x="48" y="62"/>
                                  </a:lnTo>
                                  <a:lnTo>
                                    <a:pt x="28" y="65"/>
                                  </a:lnTo>
                                  <a:lnTo>
                                    <a:pt x="13" y="68"/>
                                  </a:lnTo>
                                  <a:lnTo>
                                    <a:pt x="0" y="63"/>
                                  </a:lnTo>
                                  <a:lnTo>
                                    <a:pt x="0" y="53"/>
                                  </a:lnTo>
                                </a:path>
                              </a:pathLst>
                            </a:custGeom>
                            <a:noFill/>
                            <a:ln w="19050">
                              <a:solidFill>
                                <a:srgbClr val="000000"/>
                              </a:solidFill>
                              <a:round/>
                              <a:headEnd/>
                              <a:tailEnd/>
                            </a:ln>
                          </p:spPr>
                          <p:txBody>
                            <a:bodyPr/>
                            <a:lstStyle/>
                            <a:p>
                              <a:endParaRPr lang="en-US"/>
                            </a:p>
                          </p:txBody>
                        </p:sp>
                      </p:grpSp>
                    </p:grpSp>
                  </p:grpSp>
                </p:grpSp>
                <p:grpSp>
                  <p:nvGrpSpPr>
                    <p:cNvPr id="35870" name="Group 299"/>
                    <p:cNvGrpSpPr>
                      <a:grpSpLocks/>
                    </p:cNvGrpSpPr>
                    <p:nvPr/>
                  </p:nvGrpSpPr>
                  <p:grpSpPr bwMode="auto">
                    <a:xfrm>
                      <a:off x="3158" y="1209"/>
                      <a:ext cx="704" cy="572"/>
                      <a:chOff x="3158" y="1209"/>
                      <a:chExt cx="704" cy="572"/>
                    </a:xfrm>
                  </p:grpSpPr>
                  <p:grpSp>
                    <p:nvGrpSpPr>
                      <p:cNvPr id="35871" name="Group 300"/>
                      <p:cNvGrpSpPr>
                        <a:grpSpLocks/>
                      </p:cNvGrpSpPr>
                      <p:nvPr/>
                    </p:nvGrpSpPr>
                    <p:grpSpPr bwMode="auto">
                      <a:xfrm>
                        <a:off x="3158" y="1384"/>
                        <a:ext cx="521" cy="397"/>
                        <a:chOff x="3158" y="1384"/>
                        <a:chExt cx="521" cy="397"/>
                      </a:xfrm>
                    </p:grpSpPr>
                    <p:grpSp>
                      <p:nvGrpSpPr>
                        <p:cNvPr id="35878" name="Group 301"/>
                        <p:cNvGrpSpPr>
                          <a:grpSpLocks/>
                        </p:cNvGrpSpPr>
                        <p:nvPr/>
                      </p:nvGrpSpPr>
                      <p:grpSpPr bwMode="auto">
                        <a:xfrm>
                          <a:off x="3158" y="1496"/>
                          <a:ext cx="191" cy="283"/>
                          <a:chOff x="3158" y="1496"/>
                          <a:chExt cx="191" cy="283"/>
                        </a:xfrm>
                      </p:grpSpPr>
                      <p:grpSp>
                        <p:nvGrpSpPr>
                          <p:cNvPr id="35882" name="Group 302"/>
                          <p:cNvGrpSpPr>
                            <a:grpSpLocks/>
                          </p:cNvGrpSpPr>
                          <p:nvPr/>
                        </p:nvGrpSpPr>
                        <p:grpSpPr bwMode="auto">
                          <a:xfrm>
                            <a:off x="3158" y="1496"/>
                            <a:ext cx="191" cy="283"/>
                            <a:chOff x="3158" y="1496"/>
                            <a:chExt cx="191" cy="283"/>
                          </a:xfrm>
                        </p:grpSpPr>
                        <p:sp>
                          <p:nvSpPr>
                            <p:cNvPr id="35892" name="Freeform 303"/>
                            <p:cNvSpPr>
                              <a:spLocks/>
                            </p:cNvSpPr>
                            <p:nvPr/>
                          </p:nvSpPr>
                          <p:spPr bwMode="auto">
                            <a:xfrm>
                              <a:off x="3158" y="1496"/>
                              <a:ext cx="191" cy="283"/>
                            </a:xfrm>
                            <a:custGeom>
                              <a:avLst/>
                              <a:gdLst>
                                <a:gd name="T0" fmla="*/ 191 w 191"/>
                                <a:gd name="T1" fmla="*/ 160 h 283"/>
                                <a:gd name="T2" fmla="*/ 164 w 191"/>
                                <a:gd name="T3" fmla="*/ 75 h 283"/>
                                <a:gd name="T4" fmla="*/ 145 w 191"/>
                                <a:gd name="T5" fmla="*/ 50 h 283"/>
                                <a:gd name="T6" fmla="*/ 90 w 191"/>
                                <a:gd name="T7" fmla="*/ 0 h 283"/>
                                <a:gd name="T8" fmla="*/ 53 w 191"/>
                                <a:gd name="T9" fmla="*/ 7 h 283"/>
                                <a:gd name="T10" fmla="*/ 80 w 191"/>
                                <a:gd name="T11" fmla="*/ 120 h 283"/>
                                <a:gd name="T12" fmla="*/ 39 w 191"/>
                                <a:gd name="T13" fmla="*/ 72 h 283"/>
                                <a:gd name="T14" fmla="*/ 0 w 191"/>
                                <a:gd name="T15" fmla="*/ 92 h 283"/>
                                <a:gd name="T16" fmla="*/ 14 w 191"/>
                                <a:gd name="T17" fmla="*/ 168 h 283"/>
                                <a:gd name="T18" fmla="*/ 66 w 191"/>
                                <a:gd name="T19" fmla="*/ 271 h 283"/>
                                <a:gd name="T20" fmla="*/ 101 w 191"/>
                                <a:gd name="T21" fmla="*/ 283 h 283"/>
                                <a:gd name="T22" fmla="*/ 154 w 191"/>
                                <a:gd name="T23" fmla="*/ 198 h 283"/>
                                <a:gd name="T24" fmla="*/ 191 w 191"/>
                                <a:gd name="T25" fmla="*/ 160 h 2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1"/>
                                <a:gd name="T40" fmla="*/ 0 h 283"/>
                                <a:gd name="T41" fmla="*/ 191 w 191"/>
                                <a:gd name="T42" fmla="*/ 283 h 2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1" h="283">
                                  <a:moveTo>
                                    <a:pt x="191" y="160"/>
                                  </a:moveTo>
                                  <a:lnTo>
                                    <a:pt x="164" y="75"/>
                                  </a:lnTo>
                                  <a:lnTo>
                                    <a:pt x="145" y="50"/>
                                  </a:lnTo>
                                  <a:lnTo>
                                    <a:pt x="90" y="0"/>
                                  </a:lnTo>
                                  <a:lnTo>
                                    <a:pt x="53" y="7"/>
                                  </a:lnTo>
                                  <a:lnTo>
                                    <a:pt x="80" y="120"/>
                                  </a:lnTo>
                                  <a:lnTo>
                                    <a:pt x="39" y="72"/>
                                  </a:lnTo>
                                  <a:lnTo>
                                    <a:pt x="0" y="92"/>
                                  </a:lnTo>
                                  <a:lnTo>
                                    <a:pt x="14" y="168"/>
                                  </a:lnTo>
                                  <a:lnTo>
                                    <a:pt x="66" y="271"/>
                                  </a:lnTo>
                                  <a:lnTo>
                                    <a:pt x="101" y="283"/>
                                  </a:lnTo>
                                  <a:lnTo>
                                    <a:pt x="154" y="198"/>
                                  </a:lnTo>
                                  <a:lnTo>
                                    <a:pt x="191" y="160"/>
                                  </a:lnTo>
                                  <a:close/>
                                </a:path>
                              </a:pathLst>
                            </a:custGeom>
                            <a:solidFill>
                              <a:srgbClr val="FFFFFF"/>
                            </a:solidFill>
                            <a:ln w="19050">
                              <a:solidFill>
                                <a:srgbClr val="000000"/>
                              </a:solidFill>
                              <a:round/>
                              <a:headEnd/>
                              <a:tailEnd/>
                            </a:ln>
                          </p:spPr>
                          <p:txBody>
                            <a:bodyPr/>
                            <a:lstStyle/>
                            <a:p>
                              <a:endParaRPr lang="en-US"/>
                            </a:p>
                          </p:txBody>
                        </p:sp>
                        <p:sp>
                          <p:nvSpPr>
                            <p:cNvPr id="35893" name="Freeform 304"/>
                            <p:cNvSpPr>
                              <a:spLocks/>
                            </p:cNvSpPr>
                            <p:nvPr/>
                          </p:nvSpPr>
                          <p:spPr bwMode="auto">
                            <a:xfrm>
                              <a:off x="3238" y="1616"/>
                              <a:ext cx="76" cy="78"/>
                            </a:xfrm>
                            <a:custGeom>
                              <a:avLst/>
                              <a:gdLst>
                                <a:gd name="T0" fmla="*/ 0 w 76"/>
                                <a:gd name="T1" fmla="*/ 0 h 78"/>
                                <a:gd name="T2" fmla="*/ 32 w 76"/>
                                <a:gd name="T3" fmla="*/ 78 h 78"/>
                                <a:gd name="T4" fmla="*/ 76 w 76"/>
                                <a:gd name="T5" fmla="*/ 78 h 78"/>
                                <a:gd name="T6" fmla="*/ 0 60000 65536"/>
                                <a:gd name="T7" fmla="*/ 0 60000 65536"/>
                                <a:gd name="T8" fmla="*/ 0 60000 65536"/>
                                <a:gd name="T9" fmla="*/ 0 w 76"/>
                                <a:gd name="T10" fmla="*/ 0 h 78"/>
                                <a:gd name="T11" fmla="*/ 76 w 76"/>
                                <a:gd name="T12" fmla="*/ 78 h 78"/>
                              </a:gdLst>
                              <a:ahLst/>
                              <a:cxnLst>
                                <a:cxn ang="T6">
                                  <a:pos x="T0" y="T1"/>
                                </a:cxn>
                                <a:cxn ang="T7">
                                  <a:pos x="T2" y="T3"/>
                                </a:cxn>
                                <a:cxn ang="T8">
                                  <a:pos x="T4" y="T5"/>
                                </a:cxn>
                              </a:cxnLst>
                              <a:rect l="T9" t="T10" r="T11" b="T12"/>
                              <a:pathLst>
                                <a:path w="76" h="78">
                                  <a:moveTo>
                                    <a:pt x="0" y="0"/>
                                  </a:moveTo>
                                  <a:lnTo>
                                    <a:pt x="32" y="78"/>
                                  </a:lnTo>
                                  <a:lnTo>
                                    <a:pt x="76" y="78"/>
                                  </a:lnTo>
                                </a:path>
                              </a:pathLst>
                            </a:custGeom>
                            <a:noFill/>
                            <a:ln w="19050">
                              <a:solidFill>
                                <a:srgbClr val="000000"/>
                              </a:solidFill>
                              <a:round/>
                              <a:headEnd/>
                              <a:tailEnd/>
                            </a:ln>
                          </p:spPr>
                          <p:txBody>
                            <a:bodyPr/>
                            <a:lstStyle/>
                            <a:p>
                              <a:endParaRPr lang="en-US"/>
                            </a:p>
                          </p:txBody>
                        </p:sp>
                      </p:grpSp>
                      <p:grpSp>
                        <p:nvGrpSpPr>
                          <p:cNvPr id="35883" name="Group 305"/>
                          <p:cNvGrpSpPr>
                            <a:grpSpLocks/>
                          </p:cNvGrpSpPr>
                          <p:nvPr/>
                        </p:nvGrpSpPr>
                        <p:grpSpPr bwMode="auto">
                          <a:xfrm>
                            <a:off x="3176" y="1509"/>
                            <a:ext cx="154" cy="248"/>
                            <a:chOff x="3176" y="1509"/>
                            <a:chExt cx="154" cy="248"/>
                          </a:xfrm>
                        </p:grpSpPr>
                        <p:sp>
                          <p:nvSpPr>
                            <p:cNvPr id="35884" name="Line 306"/>
                            <p:cNvSpPr>
                              <a:spLocks noChangeShapeType="1"/>
                            </p:cNvSpPr>
                            <p:nvPr/>
                          </p:nvSpPr>
                          <p:spPr bwMode="auto">
                            <a:xfrm flipH="1">
                              <a:off x="3266" y="1526"/>
                              <a:ext cx="9" cy="23"/>
                            </a:xfrm>
                            <a:prstGeom prst="line">
                              <a:avLst/>
                            </a:prstGeom>
                            <a:noFill/>
                            <a:ln w="19050">
                              <a:solidFill>
                                <a:srgbClr val="0000FF"/>
                              </a:solidFill>
                              <a:round/>
                              <a:headEnd/>
                              <a:tailEnd/>
                            </a:ln>
                          </p:spPr>
                          <p:txBody>
                            <a:bodyPr/>
                            <a:lstStyle/>
                            <a:p>
                              <a:endParaRPr lang="en-US"/>
                            </a:p>
                          </p:txBody>
                        </p:sp>
                        <p:sp>
                          <p:nvSpPr>
                            <p:cNvPr id="35885" name="Line 307"/>
                            <p:cNvSpPr>
                              <a:spLocks noChangeShapeType="1"/>
                            </p:cNvSpPr>
                            <p:nvPr/>
                          </p:nvSpPr>
                          <p:spPr bwMode="auto">
                            <a:xfrm flipH="1">
                              <a:off x="3300" y="1554"/>
                              <a:ext cx="7" cy="39"/>
                            </a:xfrm>
                            <a:prstGeom prst="line">
                              <a:avLst/>
                            </a:prstGeom>
                            <a:noFill/>
                            <a:ln w="19050">
                              <a:solidFill>
                                <a:srgbClr val="0000FF"/>
                              </a:solidFill>
                              <a:round/>
                              <a:headEnd/>
                              <a:tailEnd/>
                            </a:ln>
                          </p:spPr>
                          <p:txBody>
                            <a:bodyPr/>
                            <a:lstStyle/>
                            <a:p>
                              <a:endParaRPr lang="en-US"/>
                            </a:p>
                          </p:txBody>
                        </p:sp>
                        <p:sp>
                          <p:nvSpPr>
                            <p:cNvPr id="35886" name="Line 308"/>
                            <p:cNvSpPr>
                              <a:spLocks noChangeShapeType="1"/>
                            </p:cNvSpPr>
                            <p:nvPr/>
                          </p:nvSpPr>
                          <p:spPr bwMode="auto">
                            <a:xfrm>
                              <a:off x="3312" y="1614"/>
                              <a:ext cx="18" cy="45"/>
                            </a:xfrm>
                            <a:prstGeom prst="line">
                              <a:avLst/>
                            </a:prstGeom>
                            <a:noFill/>
                            <a:ln w="19050">
                              <a:solidFill>
                                <a:srgbClr val="0000FF"/>
                              </a:solidFill>
                              <a:round/>
                              <a:headEnd/>
                              <a:tailEnd/>
                            </a:ln>
                          </p:spPr>
                          <p:txBody>
                            <a:bodyPr/>
                            <a:lstStyle/>
                            <a:p>
                              <a:endParaRPr lang="en-US"/>
                            </a:p>
                          </p:txBody>
                        </p:sp>
                        <p:sp>
                          <p:nvSpPr>
                            <p:cNvPr id="35887" name="Freeform 309"/>
                            <p:cNvSpPr>
                              <a:spLocks/>
                            </p:cNvSpPr>
                            <p:nvPr/>
                          </p:nvSpPr>
                          <p:spPr bwMode="auto">
                            <a:xfrm>
                              <a:off x="3234" y="1509"/>
                              <a:ext cx="57" cy="179"/>
                            </a:xfrm>
                            <a:custGeom>
                              <a:avLst/>
                              <a:gdLst>
                                <a:gd name="T0" fmla="*/ 0 w 57"/>
                                <a:gd name="T1" fmla="*/ 0 h 179"/>
                                <a:gd name="T2" fmla="*/ 25 w 57"/>
                                <a:gd name="T3" fmla="*/ 104 h 179"/>
                                <a:gd name="T4" fmla="*/ 57 w 57"/>
                                <a:gd name="T5" fmla="*/ 179 h 179"/>
                                <a:gd name="T6" fmla="*/ 0 60000 65536"/>
                                <a:gd name="T7" fmla="*/ 0 60000 65536"/>
                                <a:gd name="T8" fmla="*/ 0 60000 65536"/>
                                <a:gd name="T9" fmla="*/ 0 w 57"/>
                                <a:gd name="T10" fmla="*/ 0 h 179"/>
                                <a:gd name="T11" fmla="*/ 57 w 57"/>
                                <a:gd name="T12" fmla="*/ 179 h 179"/>
                              </a:gdLst>
                              <a:ahLst/>
                              <a:cxnLst>
                                <a:cxn ang="T6">
                                  <a:pos x="T0" y="T1"/>
                                </a:cxn>
                                <a:cxn ang="T7">
                                  <a:pos x="T2" y="T3"/>
                                </a:cxn>
                                <a:cxn ang="T8">
                                  <a:pos x="T4" y="T5"/>
                                </a:cxn>
                              </a:cxnLst>
                              <a:rect l="T9" t="T10" r="T11" b="T12"/>
                              <a:pathLst>
                                <a:path w="57" h="179">
                                  <a:moveTo>
                                    <a:pt x="0" y="0"/>
                                  </a:moveTo>
                                  <a:lnTo>
                                    <a:pt x="25" y="104"/>
                                  </a:lnTo>
                                  <a:lnTo>
                                    <a:pt x="57" y="179"/>
                                  </a:lnTo>
                                </a:path>
                              </a:pathLst>
                            </a:custGeom>
                            <a:noFill/>
                            <a:ln w="19050">
                              <a:solidFill>
                                <a:srgbClr val="0000FF"/>
                              </a:solidFill>
                              <a:round/>
                              <a:headEnd/>
                              <a:tailEnd/>
                            </a:ln>
                          </p:spPr>
                          <p:txBody>
                            <a:bodyPr/>
                            <a:lstStyle/>
                            <a:p>
                              <a:endParaRPr lang="en-US"/>
                            </a:p>
                          </p:txBody>
                        </p:sp>
                        <p:sp>
                          <p:nvSpPr>
                            <p:cNvPr id="35888" name="Line 310"/>
                            <p:cNvSpPr>
                              <a:spLocks noChangeShapeType="1"/>
                            </p:cNvSpPr>
                            <p:nvPr/>
                          </p:nvSpPr>
                          <p:spPr bwMode="auto">
                            <a:xfrm flipH="1">
                              <a:off x="3211" y="1599"/>
                              <a:ext cx="9" cy="25"/>
                            </a:xfrm>
                            <a:prstGeom prst="line">
                              <a:avLst/>
                            </a:prstGeom>
                            <a:noFill/>
                            <a:ln w="19050">
                              <a:solidFill>
                                <a:srgbClr val="0000FF"/>
                              </a:solidFill>
                              <a:round/>
                              <a:headEnd/>
                              <a:tailEnd/>
                            </a:ln>
                          </p:spPr>
                          <p:txBody>
                            <a:bodyPr/>
                            <a:lstStyle/>
                            <a:p>
                              <a:endParaRPr lang="en-US"/>
                            </a:p>
                          </p:txBody>
                        </p:sp>
                        <p:sp>
                          <p:nvSpPr>
                            <p:cNvPr id="35889" name="Line 311"/>
                            <p:cNvSpPr>
                              <a:spLocks noChangeShapeType="1"/>
                            </p:cNvSpPr>
                            <p:nvPr/>
                          </p:nvSpPr>
                          <p:spPr bwMode="auto">
                            <a:xfrm flipH="1">
                              <a:off x="3232" y="1624"/>
                              <a:ext cx="6" cy="44"/>
                            </a:xfrm>
                            <a:prstGeom prst="line">
                              <a:avLst/>
                            </a:prstGeom>
                            <a:noFill/>
                            <a:ln w="19050">
                              <a:solidFill>
                                <a:srgbClr val="0000FF"/>
                              </a:solidFill>
                              <a:round/>
                              <a:headEnd/>
                              <a:tailEnd/>
                            </a:ln>
                          </p:spPr>
                          <p:txBody>
                            <a:bodyPr/>
                            <a:lstStyle/>
                            <a:p>
                              <a:endParaRPr lang="en-US"/>
                            </a:p>
                          </p:txBody>
                        </p:sp>
                        <p:sp>
                          <p:nvSpPr>
                            <p:cNvPr id="35890" name="Freeform 312"/>
                            <p:cNvSpPr>
                              <a:spLocks/>
                            </p:cNvSpPr>
                            <p:nvPr/>
                          </p:nvSpPr>
                          <p:spPr bwMode="auto">
                            <a:xfrm>
                              <a:off x="3252" y="1696"/>
                              <a:ext cx="33" cy="18"/>
                            </a:xfrm>
                            <a:custGeom>
                              <a:avLst/>
                              <a:gdLst>
                                <a:gd name="T0" fmla="*/ 0 w 33"/>
                                <a:gd name="T1" fmla="*/ 0 h 18"/>
                                <a:gd name="T2" fmla="*/ 18 w 33"/>
                                <a:gd name="T3" fmla="*/ 18 h 18"/>
                                <a:gd name="T4" fmla="*/ 33 w 33"/>
                                <a:gd name="T5" fmla="*/ 18 h 18"/>
                                <a:gd name="T6" fmla="*/ 0 60000 65536"/>
                                <a:gd name="T7" fmla="*/ 0 60000 65536"/>
                                <a:gd name="T8" fmla="*/ 0 60000 65536"/>
                                <a:gd name="T9" fmla="*/ 0 w 33"/>
                                <a:gd name="T10" fmla="*/ 0 h 18"/>
                                <a:gd name="T11" fmla="*/ 33 w 33"/>
                                <a:gd name="T12" fmla="*/ 18 h 18"/>
                              </a:gdLst>
                              <a:ahLst/>
                              <a:cxnLst>
                                <a:cxn ang="T6">
                                  <a:pos x="T0" y="T1"/>
                                </a:cxn>
                                <a:cxn ang="T7">
                                  <a:pos x="T2" y="T3"/>
                                </a:cxn>
                                <a:cxn ang="T8">
                                  <a:pos x="T4" y="T5"/>
                                </a:cxn>
                              </a:cxnLst>
                              <a:rect l="T9" t="T10" r="T11" b="T12"/>
                              <a:pathLst>
                                <a:path w="33" h="18">
                                  <a:moveTo>
                                    <a:pt x="0" y="0"/>
                                  </a:moveTo>
                                  <a:lnTo>
                                    <a:pt x="18" y="18"/>
                                  </a:lnTo>
                                  <a:lnTo>
                                    <a:pt x="33" y="18"/>
                                  </a:lnTo>
                                </a:path>
                              </a:pathLst>
                            </a:custGeom>
                            <a:noFill/>
                            <a:ln w="19050">
                              <a:solidFill>
                                <a:srgbClr val="0000FF"/>
                              </a:solidFill>
                              <a:round/>
                              <a:headEnd/>
                              <a:tailEnd/>
                            </a:ln>
                          </p:spPr>
                          <p:txBody>
                            <a:bodyPr/>
                            <a:lstStyle/>
                            <a:p>
                              <a:endParaRPr lang="en-US"/>
                            </a:p>
                          </p:txBody>
                        </p:sp>
                        <p:sp>
                          <p:nvSpPr>
                            <p:cNvPr id="35891" name="Freeform 313"/>
                            <p:cNvSpPr>
                              <a:spLocks/>
                            </p:cNvSpPr>
                            <p:nvPr/>
                          </p:nvSpPr>
                          <p:spPr bwMode="auto">
                            <a:xfrm>
                              <a:off x="3176" y="1586"/>
                              <a:ext cx="86" cy="171"/>
                            </a:xfrm>
                            <a:custGeom>
                              <a:avLst/>
                              <a:gdLst>
                                <a:gd name="T0" fmla="*/ 0 w 86"/>
                                <a:gd name="T1" fmla="*/ 0 h 171"/>
                                <a:gd name="T2" fmla="*/ 14 w 86"/>
                                <a:gd name="T3" fmla="*/ 72 h 171"/>
                                <a:gd name="T4" fmla="*/ 62 w 86"/>
                                <a:gd name="T5" fmla="*/ 163 h 171"/>
                                <a:gd name="T6" fmla="*/ 86 w 86"/>
                                <a:gd name="T7" fmla="*/ 171 h 171"/>
                                <a:gd name="T8" fmla="*/ 0 60000 65536"/>
                                <a:gd name="T9" fmla="*/ 0 60000 65536"/>
                                <a:gd name="T10" fmla="*/ 0 60000 65536"/>
                                <a:gd name="T11" fmla="*/ 0 60000 65536"/>
                                <a:gd name="T12" fmla="*/ 0 w 86"/>
                                <a:gd name="T13" fmla="*/ 0 h 171"/>
                                <a:gd name="T14" fmla="*/ 86 w 86"/>
                                <a:gd name="T15" fmla="*/ 171 h 171"/>
                              </a:gdLst>
                              <a:ahLst/>
                              <a:cxnLst>
                                <a:cxn ang="T8">
                                  <a:pos x="T0" y="T1"/>
                                </a:cxn>
                                <a:cxn ang="T9">
                                  <a:pos x="T2" y="T3"/>
                                </a:cxn>
                                <a:cxn ang="T10">
                                  <a:pos x="T4" y="T5"/>
                                </a:cxn>
                                <a:cxn ang="T11">
                                  <a:pos x="T6" y="T7"/>
                                </a:cxn>
                              </a:cxnLst>
                              <a:rect l="T12" t="T13" r="T14" b="T15"/>
                              <a:pathLst>
                                <a:path w="86" h="171">
                                  <a:moveTo>
                                    <a:pt x="0" y="0"/>
                                  </a:moveTo>
                                  <a:lnTo>
                                    <a:pt x="14" y="72"/>
                                  </a:lnTo>
                                  <a:lnTo>
                                    <a:pt x="62" y="163"/>
                                  </a:lnTo>
                                  <a:lnTo>
                                    <a:pt x="86" y="171"/>
                                  </a:lnTo>
                                </a:path>
                              </a:pathLst>
                            </a:custGeom>
                            <a:noFill/>
                            <a:ln w="19050">
                              <a:solidFill>
                                <a:srgbClr val="0000FF"/>
                              </a:solidFill>
                              <a:round/>
                              <a:headEnd/>
                              <a:tailEnd/>
                            </a:ln>
                          </p:spPr>
                          <p:txBody>
                            <a:bodyPr/>
                            <a:lstStyle/>
                            <a:p>
                              <a:endParaRPr lang="en-US"/>
                            </a:p>
                          </p:txBody>
                        </p:sp>
                      </p:grpSp>
                    </p:grpSp>
                    <p:grpSp>
                      <p:nvGrpSpPr>
                        <p:cNvPr id="35879" name="Group 314"/>
                        <p:cNvGrpSpPr>
                          <a:grpSpLocks/>
                        </p:cNvGrpSpPr>
                        <p:nvPr/>
                      </p:nvGrpSpPr>
                      <p:grpSpPr bwMode="auto">
                        <a:xfrm>
                          <a:off x="3262" y="1384"/>
                          <a:ext cx="417" cy="397"/>
                          <a:chOff x="3262" y="1384"/>
                          <a:chExt cx="417" cy="397"/>
                        </a:xfrm>
                      </p:grpSpPr>
                      <p:sp>
                        <p:nvSpPr>
                          <p:cNvPr id="35880" name="Freeform 315"/>
                          <p:cNvSpPr>
                            <a:spLocks/>
                          </p:cNvSpPr>
                          <p:nvPr/>
                        </p:nvSpPr>
                        <p:spPr bwMode="auto">
                          <a:xfrm>
                            <a:off x="3262" y="1384"/>
                            <a:ext cx="417" cy="397"/>
                          </a:xfrm>
                          <a:custGeom>
                            <a:avLst/>
                            <a:gdLst>
                              <a:gd name="T0" fmla="*/ 43 w 417"/>
                              <a:gd name="T1" fmla="*/ 252 h 397"/>
                              <a:gd name="T2" fmla="*/ 30 w 417"/>
                              <a:gd name="T3" fmla="*/ 289 h 397"/>
                              <a:gd name="T4" fmla="*/ 0 w 417"/>
                              <a:gd name="T5" fmla="*/ 397 h 397"/>
                              <a:gd name="T6" fmla="*/ 166 w 417"/>
                              <a:gd name="T7" fmla="*/ 214 h 397"/>
                              <a:gd name="T8" fmla="*/ 188 w 417"/>
                              <a:gd name="T9" fmla="*/ 192 h 397"/>
                              <a:gd name="T10" fmla="*/ 283 w 417"/>
                              <a:gd name="T11" fmla="*/ 142 h 397"/>
                              <a:gd name="T12" fmla="*/ 306 w 417"/>
                              <a:gd name="T13" fmla="*/ 117 h 397"/>
                              <a:gd name="T14" fmla="*/ 336 w 417"/>
                              <a:gd name="T15" fmla="*/ 127 h 397"/>
                              <a:gd name="T16" fmla="*/ 359 w 417"/>
                              <a:gd name="T17" fmla="*/ 134 h 397"/>
                              <a:gd name="T18" fmla="*/ 378 w 417"/>
                              <a:gd name="T19" fmla="*/ 130 h 397"/>
                              <a:gd name="T20" fmla="*/ 399 w 417"/>
                              <a:gd name="T21" fmla="*/ 119 h 397"/>
                              <a:gd name="T22" fmla="*/ 417 w 417"/>
                              <a:gd name="T23" fmla="*/ 97 h 397"/>
                              <a:gd name="T24" fmla="*/ 332 w 417"/>
                              <a:gd name="T25" fmla="*/ 0 h 397"/>
                              <a:gd name="T26" fmla="*/ 306 w 417"/>
                              <a:gd name="T27" fmla="*/ 2 h 397"/>
                              <a:gd name="T28" fmla="*/ 278 w 417"/>
                              <a:gd name="T29" fmla="*/ 12 h 397"/>
                              <a:gd name="T30" fmla="*/ 255 w 417"/>
                              <a:gd name="T31" fmla="*/ 10 h 397"/>
                              <a:gd name="T32" fmla="*/ 230 w 417"/>
                              <a:gd name="T33" fmla="*/ 14 h 397"/>
                              <a:gd name="T34" fmla="*/ 214 w 417"/>
                              <a:gd name="T35" fmla="*/ 17 h 397"/>
                              <a:gd name="T36" fmla="*/ 196 w 417"/>
                              <a:gd name="T37" fmla="*/ 9 h 397"/>
                              <a:gd name="T38" fmla="*/ 180 w 417"/>
                              <a:gd name="T39" fmla="*/ 7 h 397"/>
                              <a:gd name="T40" fmla="*/ 161 w 417"/>
                              <a:gd name="T41" fmla="*/ 12 h 397"/>
                              <a:gd name="T42" fmla="*/ 150 w 417"/>
                              <a:gd name="T43" fmla="*/ 24 h 397"/>
                              <a:gd name="T44" fmla="*/ 145 w 417"/>
                              <a:gd name="T45" fmla="*/ 37 h 397"/>
                              <a:gd name="T46" fmla="*/ 147 w 417"/>
                              <a:gd name="T47" fmla="*/ 57 h 397"/>
                              <a:gd name="T48" fmla="*/ 113 w 417"/>
                              <a:gd name="T49" fmla="*/ 79 h 397"/>
                              <a:gd name="T50" fmla="*/ 80 w 417"/>
                              <a:gd name="T51" fmla="*/ 100 h 397"/>
                              <a:gd name="T52" fmla="*/ 34 w 417"/>
                              <a:gd name="T53" fmla="*/ 147 h 397"/>
                              <a:gd name="T54" fmla="*/ 43 w 417"/>
                              <a:gd name="T55" fmla="*/ 252 h 39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17"/>
                              <a:gd name="T85" fmla="*/ 0 h 397"/>
                              <a:gd name="T86" fmla="*/ 417 w 417"/>
                              <a:gd name="T87" fmla="*/ 397 h 39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17" h="397">
                                <a:moveTo>
                                  <a:pt x="43" y="252"/>
                                </a:moveTo>
                                <a:lnTo>
                                  <a:pt x="30" y="289"/>
                                </a:lnTo>
                                <a:lnTo>
                                  <a:pt x="0" y="397"/>
                                </a:lnTo>
                                <a:lnTo>
                                  <a:pt x="166" y="214"/>
                                </a:lnTo>
                                <a:lnTo>
                                  <a:pt x="188" y="192"/>
                                </a:lnTo>
                                <a:lnTo>
                                  <a:pt x="283" y="142"/>
                                </a:lnTo>
                                <a:lnTo>
                                  <a:pt x="306" y="117"/>
                                </a:lnTo>
                                <a:lnTo>
                                  <a:pt x="336" y="127"/>
                                </a:lnTo>
                                <a:lnTo>
                                  <a:pt x="359" y="134"/>
                                </a:lnTo>
                                <a:lnTo>
                                  <a:pt x="378" y="130"/>
                                </a:lnTo>
                                <a:lnTo>
                                  <a:pt x="399" y="119"/>
                                </a:lnTo>
                                <a:lnTo>
                                  <a:pt x="417" y="97"/>
                                </a:lnTo>
                                <a:lnTo>
                                  <a:pt x="332" y="0"/>
                                </a:lnTo>
                                <a:lnTo>
                                  <a:pt x="306" y="2"/>
                                </a:lnTo>
                                <a:lnTo>
                                  <a:pt x="278" y="12"/>
                                </a:lnTo>
                                <a:lnTo>
                                  <a:pt x="255" y="10"/>
                                </a:lnTo>
                                <a:lnTo>
                                  <a:pt x="230" y="14"/>
                                </a:lnTo>
                                <a:lnTo>
                                  <a:pt x="214" y="17"/>
                                </a:lnTo>
                                <a:lnTo>
                                  <a:pt x="196" y="9"/>
                                </a:lnTo>
                                <a:lnTo>
                                  <a:pt x="180" y="7"/>
                                </a:lnTo>
                                <a:lnTo>
                                  <a:pt x="161" y="12"/>
                                </a:lnTo>
                                <a:lnTo>
                                  <a:pt x="150" y="24"/>
                                </a:lnTo>
                                <a:lnTo>
                                  <a:pt x="145" y="37"/>
                                </a:lnTo>
                                <a:lnTo>
                                  <a:pt x="147" y="57"/>
                                </a:lnTo>
                                <a:lnTo>
                                  <a:pt x="113" y="79"/>
                                </a:lnTo>
                                <a:lnTo>
                                  <a:pt x="80" y="100"/>
                                </a:lnTo>
                                <a:lnTo>
                                  <a:pt x="34" y="147"/>
                                </a:lnTo>
                                <a:lnTo>
                                  <a:pt x="43" y="252"/>
                                </a:lnTo>
                                <a:close/>
                              </a:path>
                            </a:pathLst>
                          </a:custGeom>
                          <a:solidFill>
                            <a:srgbClr val="FF7F3F"/>
                          </a:solidFill>
                          <a:ln w="19050">
                            <a:solidFill>
                              <a:srgbClr val="000000"/>
                            </a:solidFill>
                            <a:round/>
                            <a:headEnd/>
                            <a:tailEnd/>
                          </a:ln>
                        </p:spPr>
                        <p:txBody>
                          <a:bodyPr/>
                          <a:lstStyle/>
                          <a:p>
                            <a:endParaRPr lang="en-US"/>
                          </a:p>
                        </p:txBody>
                      </p:sp>
                      <p:sp>
                        <p:nvSpPr>
                          <p:cNvPr id="35881" name="Freeform 316"/>
                          <p:cNvSpPr>
                            <a:spLocks/>
                          </p:cNvSpPr>
                          <p:nvPr/>
                        </p:nvSpPr>
                        <p:spPr bwMode="auto">
                          <a:xfrm>
                            <a:off x="3307" y="1483"/>
                            <a:ext cx="261" cy="161"/>
                          </a:xfrm>
                          <a:custGeom>
                            <a:avLst/>
                            <a:gdLst>
                              <a:gd name="T0" fmla="*/ 0 w 261"/>
                              <a:gd name="T1" fmla="*/ 161 h 161"/>
                              <a:gd name="T2" fmla="*/ 88 w 261"/>
                              <a:gd name="T3" fmla="*/ 90 h 161"/>
                              <a:gd name="T4" fmla="*/ 167 w 261"/>
                              <a:gd name="T5" fmla="*/ 0 h 161"/>
                              <a:gd name="T6" fmla="*/ 261 w 261"/>
                              <a:gd name="T7" fmla="*/ 18 h 161"/>
                              <a:gd name="T8" fmla="*/ 0 60000 65536"/>
                              <a:gd name="T9" fmla="*/ 0 60000 65536"/>
                              <a:gd name="T10" fmla="*/ 0 60000 65536"/>
                              <a:gd name="T11" fmla="*/ 0 60000 65536"/>
                              <a:gd name="T12" fmla="*/ 0 w 261"/>
                              <a:gd name="T13" fmla="*/ 0 h 161"/>
                              <a:gd name="T14" fmla="*/ 261 w 261"/>
                              <a:gd name="T15" fmla="*/ 161 h 161"/>
                            </a:gdLst>
                            <a:ahLst/>
                            <a:cxnLst>
                              <a:cxn ang="T8">
                                <a:pos x="T0" y="T1"/>
                              </a:cxn>
                              <a:cxn ang="T9">
                                <a:pos x="T2" y="T3"/>
                              </a:cxn>
                              <a:cxn ang="T10">
                                <a:pos x="T4" y="T5"/>
                              </a:cxn>
                              <a:cxn ang="T11">
                                <a:pos x="T6" y="T7"/>
                              </a:cxn>
                            </a:cxnLst>
                            <a:rect l="T12" t="T13" r="T14" b="T15"/>
                            <a:pathLst>
                              <a:path w="261" h="161">
                                <a:moveTo>
                                  <a:pt x="0" y="161"/>
                                </a:moveTo>
                                <a:lnTo>
                                  <a:pt x="88" y="90"/>
                                </a:lnTo>
                                <a:lnTo>
                                  <a:pt x="167" y="0"/>
                                </a:lnTo>
                                <a:lnTo>
                                  <a:pt x="261" y="18"/>
                                </a:lnTo>
                              </a:path>
                            </a:pathLst>
                          </a:custGeom>
                          <a:noFill/>
                          <a:ln w="19050">
                            <a:solidFill>
                              <a:srgbClr val="000000"/>
                            </a:solidFill>
                            <a:round/>
                            <a:headEnd/>
                            <a:tailEnd/>
                          </a:ln>
                        </p:spPr>
                        <p:txBody>
                          <a:bodyPr/>
                          <a:lstStyle/>
                          <a:p>
                            <a:endParaRPr lang="en-US"/>
                          </a:p>
                        </p:txBody>
                      </p:sp>
                    </p:grpSp>
                  </p:grpSp>
                  <p:grpSp>
                    <p:nvGrpSpPr>
                      <p:cNvPr id="35872" name="Group 317"/>
                      <p:cNvGrpSpPr>
                        <a:grpSpLocks/>
                      </p:cNvGrpSpPr>
                      <p:nvPr/>
                    </p:nvGrpSpPr>
                    <p:grpSpPr bwMode="auto">
                      <a:xfrm>
                        <a:off x="3531" y="1209"/>
                        <a:ext cx="331" cy="292"/>
                        <a:chOff x="3531" y="1209"/>
                        <a:chExt cx="331" cy="292"/>
                      </a:xfrm>
                    </p:grpSpPr>
                    <p:sp>
                      <p:nvSpPr>
                        <p:cNvPr id="35873" name="Freeform 318"/>
                        <p:cNvSpPr>
                          <a:spLocks/>
                        </p:cNvSpPr>
                        <p:nvPr/>
                      </p:nvSpPr>
                      <p:spPr bwMode="auto">
                        <a:xfrm>
                          <a:off x="3531" y="1209"/>
                          <a:ext cx="331" cy="292"/>
                        </a:xfrm>
                        <a:custGeom>
                          <a:avLst/>
                          <a:gdLst>
                            <a:gd name="T0" fmla="*/ 183 w 331"/>
                            <a:gd name="T1" fmla="*/ 0 h 292"/>
                            <a:gd name="T2" fmla="*/ 199 w 331"/>
                            <a:gd name="T3" fmla="*/ 40 h 292"/>
                            <a:gd name="T4" fmla="*/ 250 w 331"/>
                            <a:gd name="T5" fmla="*/ 19 h 292"/>
                            <a:gd name="T6" fmla="*/ 331 w 331"/>
                            <a:gd name="T7" fmla="*/ 50 h 292"/>
                            <a:gd name="T8" fmla="*/ 331 w 331"/>
                            <a:gd name="T9" fmla="*/ 105 h 292"/>
                            <a:gd name="T10" fmla="*/ 289 w 331"/>
                            <a:gd name="T11" fmla="*/ 105 h 292"/>
                            <a:gd name="T12" fmla="*/ 291 w 331"/>
                            <a:gd name="T13" fmla="*/ 140 h 292"/>
                            <a:gd name="T14" fmla="*/ 296 w 331"/>
                            <a:gd name="T15" fmla="*/ 167 h 292"/>
                            <a:gd name="T16" fmla="*/ 294 w 331"/>
                            <a:gd name="T17" fmla="*/ 192 h 292"/>
                            <a:gd name="T18" fmla="*/ 289 w 331"/>
                            <a:gd name="T19" fmla="*/ 212 h 292"/>
                            <a:gd name="T20" fmla="*/ 280 w 331"/>
                            <a:gd name="T21" fmla="*/ 232 h 292"/>
                            <a:gd name="T22" fmla="*/ 264 w 331"/>
                            <a:gd name="T23" fmla="*/ 245 h 292"/>
                            <a:gd name="T24" fmla="*/ 211 w 331"/>
                            <a:gd name="T25" fmla="*/ 275 h 292"/>
                            <a:gd name="T26" fmla="*/ 148 w 331"/>
                            <a:gd name="T27" fmla="*/ 270 h 292"/>
                            <a:gd name="T28" fmla="*/ 143 w 331"/>
                            <a:gd name="T29" fmla="*/ 292 h 292"/>
                            <a:gd name="T30" fmla="*/ 116 w 331"/>
                            <a:gd name="T31" fmla="*/ 277 h 292"/>
                            <a:gd name="T32" fmla="*/ 100 w 331"/>
                            <a:gd name="T33" fmla="*/ 254 h 292"/>
                            <a:gd name="T34" fmla="*/ 81 w 331"/>
                            <a:gd name="T35" fmla="*/ 220 h 292"/>
                            <a:gd name="T36" fmla="*/ 63 w 331"/>
                            <a:gd name="T37" fmla="*/ 192 h 292"/>
                            <a:gd name="T38" fmla="*/ 51 w 331"/>
                            <a:gd name="T39" fmla="*/ 185 h 292"/>
                            <a:gd name="T40" fmla="*/ 61 w 331"/>
                            <a:gd name="T41" fmla="*/ 169 h 292"/>
                            <a:gd name="T42" fmla="*/ 79 w 331"/>
                            <a:gd name="T43" fmla="*/ 159 h 292"/>
                            <a:gd name="T44" fmla="*/ 100 w 331"/>
                            <a:gd name="T45" fmla="*/ 147 h 292"/>
                            <a:gd name="T46" fmla="*/ 42 w 331"/>
                            <a:gd name="T47" fmla="*/ 119 h 292"/>
                            <a:gd name="T48" fmla="*/ 0 w 331"/>
                            <a:gd name="T49" fmla="*/ 85 h 292"/>
                            <a:gd name="T50" fmla="*/ 153 w 331"/>
                            <a:gd name="T51" fmla="*/ 57 h 292"/>
                            <a:gd name="T52" fmla="*/ 100 w 331"/>
                            <a:gd name="T53" fmla="*/ 39 h 292"/>
                            <a:gd name="T54" fmla="*/ 183 w 331"/>
                            <a:gd name="T55" fmla="*/ 0 h 2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31"/>
                            <a:gd name="T85" fmla="*/ 0 h 292"/>
                            <a:gd name="T86" fmla="*/ 331 w 331"/>
                            <a:gd name="T87" fmla="*/ 292 h 29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31" h="292">
                              <a:moveTo>
                                <a:pt x="183" y="0"/>
                              </a:moveTo>
                              <a:lnTo>
                                <a:pt x="199" y="40"/>
                              </a:lnTo>
                              <a:lnTo>
                                <a:pt x="250" y="19"/>
                              </a:lnTo>
                              <a:lnTo>
                                <a:pt x="331" y="50"/>
                              </a:lnTo>
                              <a:lnTo>
                                <a:pt x="331" y="105"/>
                              </a:lnTo>
                              <a:lnTo>
                                <a:pt x="289" y="105"/>
                              </a:lnTo>
                              <a:lnTo>
                                <a:pt x="291" y="140"/>
                              </a:lnTo>
                              <a:lnTo>
                                <a:pt x="296" y="167"/>
                              </a:lnTo>
                              <a:lnTo>
                                <a:pt x="294" y="192"/>
                              </a:lnTo>
                              <a:lnTo>
                                <a:pt x="289" y="212"/>
                              </a:lnTo>
                              <a:lnTo>
                                <a:pt x="280" y="232"/>
                              </a:lnTo>
                              <a:lnTo>
                                <a:pt x="264" y="245"/>
                              </a:lnTo>
                              <a:lnTo>
                                <a:pt x="211" y="275"/>
                              </a:lnTo>
                              <a:lnTo>
                                <a:pt x="148" y="270"/>
                              </a:lnTo>
                              <a:lnTo>
                                <a:pt x="143" y="292"/>
                              </a:lnTo>
                              <a:lnTo>
                                <a:pt x="116" y="277"/>
                              </a:lnTo>
                              <a:lnTo>
                                <a:pt x="100" y="254"/>
                              </a:lnTo>
                              <a:lnTo>
                                <a:pt x="81" y="220"/>
                              </a:lnTo>
                              <a:lnTo>
                                <a:pt x="63" y="192"/>
                              </a:lnTo>
                              <a:lnTo>
                                <a:pt x="51" y="185"/>
                              </a:lnTo>
                              <a:lnTo>
                                <a:pt x="61" y="169"/>
                              </a:lnTo>
                              <a:lnTo>
                                <a:pt x="79" y="159"/>
                              </a:lnTo>
                              <a:lnTo>
                                <a:pt x="100" y="147"/>
                              </a:lnTo>
                              <a:lnTo>
                                <a:pt x="42" y="119"/>
                              </a:lnTo>
                              <a:lnTo>
                                <a:pt x="0" y="85"/>
                              </a:lnTo>
                              <a:lnTo>
                                <a:pt x="153" y="57"/>
                              </a:lnTo>
                              <a:lnTo>
                                <a:pt x="100" y="39"/>
                              </a:lnTo>
                              <a:lnTo>
                                <a:pt x="183" y="0"/>
                              </a:lnTo>
                              <a:close/>
                            </a:path>
                          </a:pathLst>
                        </a:custGeom>
                        <a:solidFill>
                          <a:srgbClr val="7F00DF"/>
                        </a:solidFill>
                        <a:ln w="19050">
                          <a:solidFill>
                            <a:srgbClr val="000000"/>
                          </a:solidFill>
                          <a:round/>
                          <a:headEnd/>
                          <a:tailEnd/>
                        </a:ln>
                      </p:spPr>
                      <p:txBody>
                        <a:bodyPr/>
                        <a:lstStyle/>
                        <a:p>
                          <a:endParaRPr lang="en-US"/>
                        </a:p>
                      </p:txBody>
                    </p:sp>
                    <p:grpSp>
                      <p:nvGrpSpPr>
                        <p:cNvPr id="35874" name="Group 319"/>
                        <p:cNvGrpSpPr>
                          <a:grpSpLocks/>
                        </p:cNvGrpSpPr>
                        <p:nvPr/>
                      </p:nvGrpSpPr>
                      <p:grpSpPr bwMode="auto">
                        <a:xfrm>
                          <a:off x="3675" y="1248"/>
                          <a:ext cx="73" cy="226"/>
                          <a:chOff x="3675" y="1248"/>
                          <a:chExt cx="73" cy="226"/>
                        </a:xfrm>
                      </p:grpSpPr>
                      <p:sp>
                        <p:nvSpPr>
                          <p:cNvPr id="35875" name="Freeform 320"/>
                          <p:cNvSpPr>
                            <a:spLocks/>
                          </p:cNvSpPr>
                          <p:nvPr/>
                        </p:nvSpPr>
                        <p:spPr bwMode="auto">
                          <a:xfrm>
                            <a:off x="3718" y="1309"/>
                            <a:ext cx="30" cy="95"/>
                          </a:xfrm>
                          <a:custGeom>
                            <a:avLst/>
                            <a:gdLst>
                              <a:gd name="T0" fmla="*/ 0 w 30"/>
                              <a:gd name="T1" fmla="*/ 77 h 95"/>
                              <a:gd name="T2" fmla="*/ 9 w 30"/>
                              <a:gd name="T3" fmla="*/ 95 h 95"/>
                              <a:gd name="T4" fmla="*/ 30 w 30"/>
                              <a:gd name="T5" fmla="*/ 0 h 95"/>
                              <a:gd name="T6" fmla="*/ 0 60000 65536"/>
                              <a:gd name="T7" fmla="*/ 0 60000 65536"/>
                              <a:gd name="T8" fmla="*/ 0 60000 65536"/>
                              <a:gd name="T9" fmla="*/ 0 w 30"/>
                              <a:gd name="T10" fmla="*/ 0 h 95"/>
                              <a:gd name="T11" fmla="*/ 30 w 30"/>
                              <a:gd name="T12" fmla="*/ 95 h 95"/>
                            </a:gdLst>
                            <a:ahLst/>
                            <a:cxnLst>
                              <a:cxn ang="T6">
                                <a:pos x="T0" y="T1"/>
                              </a:cxn>
                              <a:cxn ang="T7">
                                <a:pos x="T2" y="T3"/>
                              </a:cxn>
                              <a:cxn ang="T8">
                                <a:pos x="T4" y="T5"/>
                              </a:cxn>
                            </a:cxnLst>
                            <a:rect l="T9" t="T10" r="T11" b="T12"/>
                            <a:pathLst>
                              <a:path w="30" h="95">
                                <a:moveTo>
                                  <a:pt x="0" y="77"/>
                                </a:moveTo>
                                <a:lnTo>
                                  <a:pt x="9" y="95"/>
                                </a:lnTo>
                                <a:lnTo>
                                  <a:pt x="30" y="0"/>
                                </a:lnTo>
                              </a:path>
                            </a:pathLst>
                          </a:custGeom>
                          <a:noFill/>
                          <a:ln w="19050">
                            <a:solidFill>
                              <a:srgbClr val="000000"/>
                            </a:solidFill>
                            <a:round/>
                            <a:headEnd/>
                            <a:tailEnd/>
                          </a:ln>
                        </p:spPr>
                        <p:txBody>
                          <a:bodyPr/>
                          <a:lstStyle/>
                          <a:p>
                            <a:endParaRPr lang="en-US"/>
                          </a:p>
                        </p:txBody>
                      </p:sp>
                      <p:sp>
                        <p:nvSpPr>
                          <p:cNvPr id="35876" name="Line 321"/>
                          <p:cNvSpPr>
                            <a:spLocks noChangeShapeType="1"/>
                          </p:cNvSpPr>
                          <p:nvPr/>
                        </p:nvSpPr>
                        <p:spPr bwMode="auto">
                          <a:xfrm>
                            <a:off x="3675" y="1403"/>
                            <a:ext cx="4" cy="71"/>
                          </a:xfrm>
                          <a:prstGeom prst="line">
                            <a:avLst/>
                          </a:prstGeom>
                          <a:noFill/>
                          <a:ln w="19050">
                            <a:solidFill>
                              <a:srgbClr val="000000"/>
                            </a:solidFill>
                            <a:round/>
                            <a:headEnd/>
                            <a:tailEnd/>
                          </a:ln>
                        </p:spPr>
                        <p:txBody>
                          <a:bodyPr/>
                          <a:lstStyle/>
                          <a:p>
                            <a:endParaRPr lang="en-US"/>
                          </a:p>
                        </p:txBody>
                      </p:sp>
                      <p:sp>
                        <p:nvSpPr>
                          <p:cNvPr id="35877" name="Line 322"/>
                          <p:cNvSpPr>
                            <a:spLocks noChangeShapeType="1"/>
                          </p:cNvSpPr>
                          <p:nvPr/>
                        </p:nvSpPr>
                        <p:spPr bwMode="auto">
                          <a:xfrm flipV="1">
                            <a:off x="3686" y="1248"/>
                            <a:ext cx="32" cy="20"/>
                          </a:xfrm>
                          <a:prstGeom prst="line">
                            <a:avLst/>
                          </a:prstGeom>
                          <a:noFill/>
                          <a:ln w="19050">
                            <a:solidFill>
                              <a:srgbClr val="000000"/>
                            </a:solidFill>
                            <a:round/>
                            <a:headEnd/>
                            <a:tailEnd/>
                          </a:ln>
                        </p:spPr>
                        <p:txBody>
                          <a:bodyPr/>
                          <a:lstStyle/>
                          <a:p>
                            <a:endParaRPr lang="en-US"/>
                          </a:p>
                        </p:txBody>
                      </p:sp>
                    </p:grpSp>
                  </p:grpSp>
                </p:grpSp>
              </p:grpSp>
              <p:grpSp>
                <p:nvGrpSpPr>
                  <p:cNvPr id="35856" name="Group 323"/>
                  <p:cNvGrpSpPr>
                    <a:grpSpLocks/>
                  </p:cNvGrpSpPr>
                  <p:nvPr/>
                </p:nvGrpSpPr>
                <p:grpSpPr bwMode="auto">
                  <a:xfrm>
                    <a:off x="3206" y="1026"/>
                    <a:ext cx="621" cy="375"/>
                    <a:chOff x="3206" y="1026"/>
                    <a:chExt cx="621" cy="375"/>
                  </a:xfrm>
                </p:grpSpPr>
                <p:grpSp>
                  <p:nvGrpSpPr>
                    <p:cNvPr id="35857" name="Group 324"/>
                    <p:cNvGrpSpPr>
                      <a:grpSpLocks/>
                    </p:cNvGrpSpPr>
                    <p:nvPr/>
                  </p:nvGrpSpPr>
                  <p:grpSpPr bwMode="auto">
                    <a:xfrm>
                      <a:off x="3206" y="1026"/>
                      <a:ext cx="621" cy="338"/>
                      <a:chOff x="3206" y="1026"/>
                      <a:chExt cx="621" cy="338"/>
                    </a:xfrm>
                  </p:grpSpPr>
                  <p:sp>
                    <p:nvSpPr>
                      <p:cNvPr id="35867" name="Freeform 325"/>
                      <p:cNvSpPr>
                        <a:spLocks/>
                      </p:cNvSpPr>
                      <p:nvPr/>
                    </p:nvSpPr>
                    <p:spPr bwMode="auto">
                      <a:xfrm>
                        <a:off x="3370" y="1286"/>
                        <a:ext cx="457" cy="78"/>
                      </a:xfrm>
                      <a:custGeom>
                        <a:avLst/>
                        <a:gdLst>
                          <a:gd name="T0" fmla="*/ 457 w 457"/>
                          <a:gd name="T1" fmla="*/ 62 h 78"/>
                          <a:gd name="T2" fmla="*/ 7 w 457"/>
                          <a:gd name="T3" fmla="*/ 0 h 78"/>
                          <a:gd name="T4" fmla="*/ 2 w 457"/>
                          <a:gd name="T5" fmla="*/ 3 h 78"/>
                          <a:gd name="T6" fmla="*/ 0 w 457"/>
                          <a:gd name="T7" fmla="*/ 10 h 78"/>
                          <a:gd name="T8" fmla="*/ 5 w 457"/>
                          <a:gd name="T9" fmla="*/ 18 h 78"/>
                          <a:gd name="T10" fmla="*/ 457 w 457"/>
                          <a:gd name="T11" fmla="*/ 78 h 78"/>
                          <a:gd name="T12" fmla="*/ 457 w 457"/>
                          <a:gd name="T13" fmla="*/ 62 h 78"/>
                          <a:gd name="T14" fmla="*/ 0 60000 65536"/>
                          <a:gd name="T15" fmla="*/ 0 60000 65536"/>
                          <a:gd name="T16" fmla="*/ 0 60000 65536"/>
                          <a:gd name="T17" fmla="*/ 0 60000 65536"/>
                          <a:gd name="T18" fmla="*/ 0 60000 65536"/>
                          <a:gd name="T19" fmla="*/ 0 60000 65536"/>
                          <a:gd name="T20" fmla="*/ 0 60000 65536"/>
                          <a:gd name="T21" fmla="*/ 0 w 457"/>
                          <a:gd name="T22" fmla="*/ 0 h 78"/>
                          <a:gd name="T23" fmla="*/ 457 w 457"/>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7" h="78">
                            <a:moveTo>
                              <a:pt x="457" y="62"/>
                            </a:moveTo>
                            <a:lnTo>
                              <a:pt x="7" y="0"/>
                            </a:lnTo>
                            <a:lnTo>
                              <a:pt x="2" y="3"/>
                            </a:lnTo>
                            <a:lnTo>
                              <a:pt x="0" y="10"/>
                            </a:lnTo>
                            <a:lnTo>
                              <a:pt x="5" y="18"/>
                            </a:lnTo>
                            <a:lnTo>
                              <a:pt x="457" y="78"/>
                            </a:lnTo>
                            <a:lnTo>
                              <a:pt x="457" y="62"/>
                            </a:lnTo>
                            <a:close/>
                          </a:path>
                        </a:pathLst>
                      </a:custGeom>
                      <a:solidFill>
                        <a:srgbClr val="000000"/>
                      </a:solidFill>
                      <a:ln w="9525">
                        <a:solidFill>
                          <a:srgbClr val="FFFF00"/>
                        </a:solidFill>
                        <a:round/>
                        <a:headEnd/>
                        <a:tailEnd/>
                      </a:ln>
                    </p:spPr>
                    <p:txBody>
                      <a:bodyPr/>
                      <a:lstStyle/>
                      <a:p>
                        <a:endParaRPr lang="en-US"/>
                      </a:p>
                    </p:txBody>
                  </p:sp>
                  <p:sp>
                    <p:nvSpPr>
                      <p:cNvPr id="35868" name="Freeform 326"/>
                      <p:cNvSpPr>
                        <a:spLocks/>
                      </p:cNvSpPr>
                      <p:nvPr/>
                    </p:nvSpPr>
                    <p:spPr bwMode="auto">
                      <a:xfrm>
                        <a:off x="3206" y="1026"/>
                        <a:ext cx="171" cy="273"/>
                      </a:xfrm>
                      <a:custGeom>
                        <a:avLst/>
                        <a:gdLst>
                          <a:gd name="T0" fmla="*/ 171 w 171"/>
                          <a:gd name="T1" fmla="*/ 270 h 273"/>
                          <a:gd name="T2" fmla="*/ 134 w 171"/>
                          <a:gd name="T3" fmla="*/ 273 h 273"/>
                          <a:gd name="T4" fmla="*/ 102 w 171"/>
                          <a:gd name="T5" fmla="*/ 268 h 273"/>
                          <a:gd name="T6" fmla="*/ 76 w 171"/>
                          <a:gd name="T7" fmla="*/ 260 h 273"/>
                          <a:gd name="T8" fmla="*/ 48 w 171"/>
                          <a:gd name="T9" fmla="*/ 252 h 273"/>
                          <a:gd name="T10" fmla="*/ 35 w 171"/>
                          <a:gd name="T11" fmla="*/ 245 h 273"/>
                          <a:gd name="T12" fmla="*/ 18 w 171"/>
                          <a:gd name="T13" fmla="*/ 235 h 273"/>
                          <a:gd name="T14" fmla="*/ 5 w 171"/>
                          <a:gd name="T15" fmla="*/ 225 h 273"/>
                          <a:gd name="T16" fmla="*/ 0 w 171"/>
                          <a:gd name="T17" fmla="*/ 217 h 273"/>
                          <a:gd name="T18" fmla="*/ 2 w 171"/>
                          <a:gd name="T19" fmla="*/ 208 h 273"/>
                          <a:gd name="T20" fmla="*/ 14 w 171"/>
                          <a:gd name="T21" fmla="*/ 198 h 273"/>
                          <a:gd name="T22" fmla="*/ 28 w 171"/>
                          <a:gd name="T23" fmla="*/ 188 h 273"/>
                          <a:gd name="T24" fmla="*/ 49 w 171"/>
                          <a:gd name="T25" fmla="*/ 183 h 273"/>
                          <a:gd name="T26" fmla="*/ 74 w 171"/>
                          <a:gd name="T27" fmla="*/ 180 h 273"/>
                          <a:gd name="T28" fmla="*/ 85 w 171"/>
                          <a:gd name="T29" fmla="*/ 168 h 273"/>
                          <a:gd name="T30" fmla="*/ 94 w 171"/>
                          <a:gd name="T31" fmla="*/ 158 h 273"/>
                          <a:gd name="T32" fmla="*/ 104 w 171"/>
                          <a:gd name="T33" fmla="*/ 152 h 273"/>
                          <a:gd name="T34" fmla="*/ 118 w 171"/>
                          <a:gd name="T35" fmla="*/ 145 h 273"/>
                          <a:gd name="T36" fmla="*/ 122 w 171"/>
                          <a:gd name="T37" fmla="*/ 135 h 273"/>
                          <a:gd name="T38" fmla="*/ 118 w 171"/>
                          <a:gd name="T39" fmla="*/ 125 h 273"/>
                          <a:gd name="T40" fmla="*/ 109 w 171"/>
                          <a:gd name="T41" fmla="*/ 122 h 273"/>
                          <a:gd name="T42" fmla="*/ 90 w 171"/>
                          <a:gd name="T43" fmla="*/ 119 h 273"/>
                          <a:gd name="T44" fmla="*/ 64 w 171"/>
                          <a:gd name="T45" fmla="*/ 122 h 273"/>
                          <a:gd name="T46" fmla="*/ 49 w 171"/>
                          <a:gd name="T47" fmla="*/ 119 h 273"/>
                          <a:gd name="T48" fmla="*/ 30 w 171"/>
                          <a:gd name="T49" fmla="*/ 110 h 273"/>
                          <a:gd name="T50" fmla="*/ 23 w 171"/>
                          <a:gd name="T51" fmla="*/ 104 h 273"/>
                          <a:gd name="T52" fmla="*/ 21 w 171"/>
                          <a:gd name="T53" fmla="*/ 92 h 273"/>
                          <a:gd name="T54" fmla="*/ 23 w 171"/>
                          <a:gd name="T55" fmla="*/ 80 h 273"/>
                          <a:gd name="T56" fmla="*/ 32 w 171"/>
                          <a:gd name="T57" fmla="*/ 67 h 273"/>
                          <a:gd name="T58" fmla="*/ 35 w 171"/>
                          <a:gd name="T59" fmla="*/ 52 h 273"/>
                          <a:gd name="T60" fmla="*/ 34 w 171"/>
                          <a:gd name="T61" fmla="*/ 39 h 273"/>
                          <a:gd name="T62" fmla="*/ 25 w 171"/>
                          <a:gd name="T63" fmla="*/ 24 h 273"/>
                          <a:gd name="T64" fmla="*/ 16 w 171"/>
                          <a:gd name="T65" fmla="*/ 10 h 273"/>
                          <a:gd name="T66" fmla="*/ 2 w 171"/>
                          <a:gd name="T67" fmla="*/ 0 h 2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1"/>
                          <a:gd name="T103" fmla="*/ 0 h 273"/>
                          <a:gd name="T104" fmla="*/ 171 w 171"/>
                          <a:gd name="T105" fmla="*/ 273 h 27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1" h="273">
                            <a:moveTo>
                              <a:pt x="171" y="270"/>
                            </a:moveTo>
                            <a:lnTo>
                              <a:pt x="134" y="273"/>
                            </a:lnTo>
                            <a:lnTo>
                              <a:pt x="102" y="268"/>
                            </a:lnTo>
                            <a:lnTo>
                              <a:pt x="76" y="260"/>
                            </a:lnTo>
                            <a:lnTo>
                              <a:pt x="48" y="252"/>
                            </a:lnTo>
                            <a:lnTo>
                              <a:pt x="35" y="245"/>
                            </a:lnTo>
                            <a:lnTo>
                              <a:pt x="18" y="235"/>
                            </a:lnTo>
                            <a:lnTo>
                              <a:pt x="5" y="225"/>
                            </a:lnTo>
                            <a:lnTo>
                              <a:pt x="0" y="217"/>
                            </a:lnTo>
                            <a:lnTo>
                              <a:pt x="2" y="208"/>
                            </a:lnTo>
                            <a:lnTo>
                              <a:pt x="14" y="198"/>
                            </a:lnTo>
                            <a:lnTo>
                              <a:pt x="28" y="188"/>
                            </a:lnTo>
                            <a:lnTo>
                              <a:pt x="49" y="183"/>
                            </a:lnTo>
                            <a:lnTo>
                              <a:pt x="74" y="180"/>
                            </a:lnTo>
                            <a:lnTo>
                              <a:pt x="85" y="168"/>
                            </a:lnTo>
                            <a:lnTo>
                              <a:pt x="94" y="158"/>
                            </a:lnTo>
                            <a:lnTo>
                              <a:pt x="104" y="152"/>
                            </a:lnTo>
                            <a:lnTo>
                              <a:pt x="118" y="145"/>
                            </a:lnTo>
                            <a:lnTo>
                              <a:pt x="122" y="135"/>
                            </a:lnTo>
                            <a:lnTo>
                              <a:pt x="118" y="125"/>
                            </a:lnTo>
                            <a:lnTo>
                              <a:pt x="109" y="122"/>
                            </a:lnTo>
                            <a:lnTo>
                              <a:pt x="90" y="119"/>
                            </a:lnTo>
                            <a:lnTo>
                              <a:pt x="64" y="122"/>
                            </a:lnTo>
                            <a:lnTo>
                              <a:pt x="49" y="119"/>
                            </a:lnTo>
                            <a:lnTo>
                              <a:pt x="30" y="110"/>
                            </a:lnTo>
                            <a:lnTo>
                              <a:pt x="23" y="104"/>
                            </a:lnTo>
                            <a:lnTo>
                              <a:pt x="21" y="92"/>
                            </a:lnTo>
                            <a:lnTo>
                              <a:pt x="23" y="80"/>
                            </a:lnTo>
                            <a:lnTo>
                              <a:pt x="32" y="67"/>
                            </a:lnTo>
                            <a:lnTo>
                              <a:pt x="35" y="52"/>
                            </a:lnTo>
                            <a:lnTo>
                              <a:pt x="34" y="39"/>
                            </a:lnTo>
                            <a:lnTo>
                              <a:pt x="25" y="24"/>
                            </a:lnTo>
                            <a:lnTo>
                              <a:pt x="16" y="10"/>
                            </a:lnTo>
                            <a:lnTo>
                              <a:pt x="2" y="0"/>
                            </a:lnTo>
                          </a:path>
                        </a:pathLst>
                      </a:custGeom>
                      <a:noFill/>
                      <a:ln w="19050">
                        <a:solidFill>
                          <a:srgbClr val="FFFF00"/>
                        </a:solidFill>
                        <a:round/>
                        <a:headEnd/>
                        <a:tailEnd/>
                      </a:ln>
                    </p:spPr>
                    <p:txBody>
                      <a:bodyPr/>
                      <a:lstStyle/>
                      <a:p>
                        <a:endParaRPr lang="en-US"/>
                      </a:p>
                    </p:txBody>
                  </p:sp>
                </p:grpSp>
                <p:grpSp>
                  <p:nvGrpSpPr>
                    <p:cNvPr id="35858" name="Group 327"/>
                    <p:cNvGrpSpPr>
                      <a:grpSpLocks/>
                    </p:cNvGrpSpPr>
                    <p:nvPr/>
                  </p:nvGrpSpPr>
                  <p:grpSpPr bwMode="auto">
                    <a:xfrm>
                      <a:off x="3465" y="1266"/>
                      <a:ext cx="253" cy="135"/>
                      <a:chOff x="3465" y="1266"/>
                      <a:chExt cx="253" cy="135"/>
                    </a:xfrm>
                  </p:grpSpPr>
                  <p:grpSp>
                    <p:nvGrpSpPr>
                      <p:cNvPr id="35859" name="Group 328"/>
                      <p:cNvGrpSpPr>
                        <a:grpSpLocks/>
                      </p:cNvGrpSpPr>
                      <p:nvPr/>
                    </p:nvGrpSpPr>
                    <p:grpSpPr bwMode="auto">
                      <a:xfrm>
                        <a:off x="3585" y="1291"/>
                        <a:ext cx="133" cy="110"/>
                        <a:chOff x="3585" y="1291"/>
                        <a:chExt cx="133" cy="110"/>
                      </a:xfrm>
                    </p:grpSpPr>
                    <p:sp>
                      <p:nvSpPr>
                        <p:cNvPr id="35865" name="Freeform 329"/>
                        <p:cNvSpPr>
                          <a:spLocks/>
                        </p:cNvSpPr>
                        <p:nvPr/>
                      </p:nvSpPr>
                      <p:spPr bwMode="auto">
                        <a:xfrm>
                          <a:off x="3585" y="1291"/>
                          <a:ext cx="133" cy="110"/>
                        </a:xfrm>
                        <a:custGeom>
                          <a:avLst/>
                          <a:gdLst>
                            <a:gd name="T0" fmla="*/ 87 w 133"/>
                            <a:gd name="T1" fmla="*/ 110 h 110"/>
                            <a:gd name="T2" fmla="*/ 133 w 133"/>
                            <a:gd name="T3" fmla="*/ 90 h 110"/>
                            <a:gd name="T4" fmla="*/ 126 w 133"/>
                            <a:gd name="T5" fmla="*/ 58 h 110"/>
                            <a:gd name="T6" fmla="*/ 117 w 133"/>
                            <a:gd name="T7" fmla="*/ 28 h 110"/>
                            <a:gd name="T8" fmla="*/ 104 w 133"/>
                            <a:gd name="T9" fmla="*/ 13 h 110"/>
                            <a:gd name="T10" fmla="*/ 87 w 133"/>
                            <a:gd name="T11" fmla="*/ 3 h 110"/>
                            <a:gd name="T12" fmla="*/ 71 w 133"/>
                            <a:gd name="T13" fmla="*/ 0 h 110"/>
                            <a:gd name="T14" fmla="*/ 53 w 133"/>
                            <a:gd name="T15" fmla="*/ 0 h 110"/>
                            <a:gd name="T16" fmla="*/ 37 w 133"/>
                            <a:gd name="T17" fmla="*/ 2 h 110"/>
                            <a:gd name="T18" fmla="*/ 20 w 133"/>
                            <a:gd name="T19" fmla="*/ 7 h 110"/>
                            <a:gd name="T20" fmla="*/ 9 w 133"/>
                            <a:gd name="T21" fmla="*/ 15 h 110"/>
                            <a:gd name="T22" fmla="*/ 2 w 133"/>
                            <a:gd name="T23" fmla="*/ 25 h 110"/>
                            <a:gd name="T24" fmla="*/ 0 w 133"/>
                            <a:gd name="T25" fmla="*/ 38 h 110"/>
                            <a:gd name="T26" fmla="*/ 4 w 133"/>
                            <a:gd name="T27" fmla="*/ 53 h 110"/>
                            <a:gd name="T28" fmla="*/ 15 w 133"/>
                            <a:gd name="T29" fmla="*/ 65 h 110"/>
                            <a:gd name="T30" fmla="*/ 34 w 133"/>
                            <a:gd name="T31" fmla="*/ 67 h 110"/>
                            <a:gd name="T32" fmla="*/ 57 w 133"/>
                            <a:gd name="T33" fmla="*/ 68 h 110"/>
                            <a:gd name="T34" fmla="*/ 74 w 133"/>
                            <a:gd name="T35" fmla="*/ 68 h 110"/>
                            <a:gd name="T36" fmla="*/ 78 w 133"/>
                            <a:gd name="T37" fmla="*/ 67 h 110"/>
                            <a:gd name="T38" fmla="*/ 87 w 133"/>
                            <a:gd name="T39" fmla="*/ 110 h 1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3"/>
                            <a:gd name="T61" fmla="*/ 0 h 110"/>
                            <a:gd name="T62" fmla="*/ 133 w 133"/>
                            <a:gd name="T63" fmla="*/ 110 h 1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3" h="110">
                              <a:moveTo>
                                <a:pt x="87" y="110"/>
                              </a:moveTo>
                              <a:lnTo>
                                <a:pt x="133" y="90"/>
                              </a:lnTo>
                              <a:lnTo>
                                <a:pt x="126" y="58"/>
                              </a:lnTo>
                              <a:lnTo>
                                <a:pt x="117" y="28"/>
                              </a:lnTo>
                              <a:lnTo>
                                <a:pt x="104" y="13"/>
                              </a:lnTo>
                              <a:lnTo>
                                <a:pt x="87" y="3"/>
                              </a:lnTo>
                              <a:lnTo>
                                <a:pt x="71" y="0"/>
                              </a:lnTo>
                              <a:lnTo>
                                <a:pt x="53" y="0"/>
                              </a:lnTo>
                              <a:lnTo>
                                <a:pt x="37" y="2"/>
                              </a:lnTo>
                              <a:lnTo>
                                <a:pt x="20" y="7"/>
                              </a:lnTo>
                              <a:lnTo>
                                <a:pt x="9" y="15"/>
                              </a:lnTo>
                              <a:lnTo>
                                <a:pt x="2" y="25"/>
                              </a:lnTo>
                              <a:lnTo>
                                <a:pt x="0" y="38"/>
                              </a:lnTo>
                              <a:lnTo>
                                <a:pt x="4" y="53"/>
                              </a:lnTo>
                              <a:lnTo>
                                <a:pt x="15" y="65"/>
                              </a:lnTo>
                              <a:lnTo>
                                <a:pt x="34" y="67"/>
                              </a:lnTo>
                              <a:lnTo>
                                <a:pt x="57" y="68"/>
                              </a:lnTo>
                              <a:lnTo>
                                <a:pt x="74" y="68"/>
                              </a:lnTo>
                              <a:lnTo>
                                <a:pt x="78" y="67"/>
                              </a:lnTo>
                              <a:lnTo>
                                <a:pt x="87" y="110"/>
                              </a:lnTo>
                              <a:close/>
                            </a:path>
                          </a:pathLst>
                        </a:custGeom>
                        <a:solidFill>
                          <a:srgbClr val="FFBF5F"/>
                        </a:solidFill>
                        <a:ln w="19050">
                          <a:solidFill>
                            <a:srgbClr val="FFFF00"/>
                          </a:solidFill>
                          <a:round/>
                          <a:headEnd/>
                          <a:tailEnd/>
                        </a:ln>
                      </p:spPr>
                      <p:txBody>
                        <a:bodyPr/>
                        <a:lstStyle/>
                        <a:p>
                          <a:endParaRPr lang="en-US"/>
                        </a:p>
                      </p:txBody>
                    </p:sp>
                    <p:sp>
                      <p:nvSpPr>
                        <p:cNvPr id="35866" name="Line 330"/>
                        <p:cNvSpPr>
                          <a:spLocks noChangeShapeType="1"/>
                        </p:cNvSpPr>
                        <p:nvPr/>
                      </p:nvSpPr>
                      <p:spPr bwMode="auto">
                        <a:xfrm flipV="1">
                          <a:off x="3661" y="1343"/>
                          <a:ext cx="14" cy="10"/>
                        </a:xfrm>
                        <a:prstGeom prst="line">
                          <a:avLst/>
                        </a:prstGeom>
                        <a:noFill/>
                        <a:ln w="19050">
                          <a:solidFill>
                            <a:srgbClr val="FFFF00"/>
                          </a:solidFill>
                          <a:round/>
                          <a:headEnd/>
                          <a:tailEnd/>
                        </a:ln>
                      </p:spPr>
                      <p:txBody>
                        <a:bodyPr/>
                        <a:lstStyle/>
                        <a:p>
                          <a:endParaRPr lang="en-US"/>
                        </a:p>
                      </p:txBody>
                    </p:sp>
                  </p:grpSp>
                  <p:grpSp>
                    <p:nvGrpSpPr>
                      <p:cNvPr id="35860" name="Group 331"/>
                      <p:cNvGrpSpPr>
                        <a:grpSpLocks/>
                      </p:cNvGrpSpPr>
                      <p:nvPr/>
                    </p:nvGrpSpPr>
                    <p:grpSpPr bwMode="auto">
                      <a:xfrm>
                        <a:off x="3465" y="1266"/>
                        <a:ext cx="115" cy="85"/>
                        <a:chOff x="3465" y="1266"/>
                        <a:chExt cx="115" cy="85"/>
                      </a:xfrm>
                    </p:grpSpPr>
                    <p:sp>
                      <p:nvSpPr>
                        <p:cNvPr id="35861" name="Freeform 332"/>
                        <p:cNvSpPr>
                          <a:spLocks/>
                        </p:cNvSpPr>
                        <p:nvPr/>
                      </p:nvSpPr>
                      <p:spPr bwMode="auto">
                        <a:xfrm>
                          <a:off x="3465" y="1266"/>
                          <a:ext cx="115" cy="85"/>
                        </a:xfrm>
                        <a:custGeom>
                          <a:avLst/>
                          <a:gdLst>
                            <a:gd name="T0" fmla="*/ 11 w 115"/>
                            <a:gd name="T1" fmla="*/ 0 h 85"/>
                            <a:gd name="T2" fmla="*/ 2 w 115"/>
                            <a:gd name="T3" fmla="*/ 7 h 85"/>
                            <a:gd name="T4" fmla="*/ 0 w 115"/>
                            <a:gd name="T5" fmla="*/ 13 h 85"/>
                            <a:gd name="T6" fmla="*/ 2 w 115"/>
                            <a:gd name="T7" fmla="*/ 20 h 85"/>
                            <a:gd name="T8" fmla="*/ 7 w 115"/>
                            <a:gd name="T9" fmla="*/ 27 h 85"/>
                            <a:gd name="T10" fmla="*/ 7 w 115"/>
                            <a:gd name="T11" fmla="*/ 43 h 85"/>
                            <a:gd name="T12" fmla="*/ 11 w 115"/>
                            <a:gd name="T13" fmla="*/ 68 h 85"/>
                            <a:gd name="T14" fmla="*/ 15 w 115"/>
                            <a:gd name="T15" fmla="*/ 78 h 85"/>
                            <a:gd name="T16" fmla="*/ 23 w 115"/>
                            <a:gd name="T17" fmla="*/ 82 h 85"/>
                            <a:gd name="T18" fmla="*/ 30 w 115"/>
                            <a:gd name="T19" fmla="*/ 78 h 85"/>
                            <a:gd name="T20" fmla="*/ 37 w 115"/>
                            <a:gd name="T21" fmla="*/ 70 h 85"/>
                            <a:gd name="T22" fmla="*/ 48 w 115"/>
                            <a:gd name="T23" fmla="*/ 73 h 85"/>
                            <a:gd name="T24" fmla="*/ 50 w 115"/>
                            <a:gd name="T25" fmla="*/ 82 h 85"/>
                            <a:gd name="T26" fmla="*/ 57 w 115"/>
                            <a:gd name="T27" fmla="*/ 85 h 85"/>
                            <a:gd name="T28" fmla="*/ 64 w 115"/>
                            <a:gd name="T29" fmla="*/ 83 h 85"/>
                            <a:gd name="T30" fmla="*/ 67 w 115"/>
                            <a:gd name="T31" fmla="*/ 83 h 85"/>
                            <a:gd name="T32" fmla="*/ 71 w 115"/>
                            <a:gd name="T33" fmla="*/ 85 h 85"/>
                            <a:gd name="T34" fmla="*/ 80 w 115"/>
                            <a:gd name="T35" fmla="*/ 85 h 85"/>
                            <a:gd name="T36" fmla="*/ 85 w 115"/>
                            <a:gd name="T37" fmla="*/ 82 h 85"/>
                            <a:gd name="T38" fmla="*/ 94 w 115"/>
                            <a:gd name="T39" fmla="*/ 85 h 85"/>
                            <a:gd name="T40" fmla="*/ 103 w 115"/>
                            <a:gd name="T41" fmla="*/ 82 h 85"/>
                            <a:gd name="T42" fmla="*/ 108 w 115"/>
                            <a:gd name="T43" fmla="*/ 73 h 85"/>
                            <a:gd name="T44" fmla="*/ 108 w 115"/>
                            <a:gd name="T45" fmla="*/ 55 h 85"/>
                            <a:gd name="T46" fmla="*/ 115 w 115"/>
                            <a:gd name="T47" fmla="*/ 27 h 85"/>
                            <a:gd name="T48" fmla="*/ 108 w 115"/>
                            <a:gd name="T49" fmla="*/ 15 h 85"/>
                            <a:gd name="T50" fmla="*/ 99 w 115"/>
                            <a:gd name="T51" fmla="*/ 5 h 85"/>
                            <a:gd name="T52" fmla="*/ 90 w 115"/>
                            <a:gd name="T53" fmla="*/ 3 h 85"/>
                            <a:gd name="T54" fmla="*/ 82 w 115"/>
                            <a:gd name="T55" fmla="*/ 7 h 85"/>
                            <a:gd name="T56" fmla="*/ 76 w 115"/>
                            <a:gd name="T57" fmla="*/ 15 h 85"/>
                            <a:gd name="T58" fmla="*/ 71 w 115"/>
                            <a:gd name="T59" fmla="*/ 8 h 85"/>
                            <a:gd name="T60" fmla="*/ 66 w 115"/>
                            <a:gd name="T61" fmla="*/ 5 h 85"/>
                            <a:gd name="T62" fmla="*/ 59 w 115"/>
                            <a:gd name="T63" fmla="*/ 3 h 85"/>
                            <a:gd name="T64" fmla="*/ 50 w 115"/>
                            <a:gd name="T65" fmla="*/ 7 h 85"/>
                            <a:gd name="T66" fmla="*/ 48 w 115"/>
                            <a:gd name="T67" fmla="*/ 13 h 85"/>
                            <a:gd name="T68" fmla="*/ 45 w 115"/>
                            <a:gd name="T69" fmla="*/ 8 h 85"/>
                            <a:gd name="T70" fmla="*/ 39 w 115"/>
                            <a:gd name="T71" fmla="*/ 5 h 85"/>
                            <a:gd name="T72" fmla="*/ 34 w 115"/>
                            <a:gd name="T73" fmla="*/ 5 h 85"/>
                            <a:gd name="T74" fmla="*/ 29 w 115"/>
                            <a:gd name="T75" fmla="*/ 8 h 85"/>
                            <a:gd name="T76" fmla="*/ 20 w 115"/>
                            <a:gd name="T77" fmla="*/ 2 h 85"/>
                            <a:gd name="T78" fmla="*/ 11 w 115"/>
                            <a:gd name="T79" fmla="*/ 0 h 8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5"/>
                            <a:gd name="T121" fmla="*/ 0 h 85"/>
                            <a:gd name="T122" fmla="*/ 115 w 115"/>
                            <a:gd name="T123" fmla="*/ 85 h 8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5" h="85">
                              <a:moveTo>
                                <a:pt x="11" y="0"/>
                              </a:moveTo>
                              <a:lnTo>
                                <a:pt x="2" y="7"/>
                              </a:lnTo>
                              <a:lnTo>
                                <a:pt x="0" y="13"/>
                              </a:lnTo>
                              <a:lnTo>
                                <a:pt x="2" y="20"/>
                              </a:lnTo>
                              <a:lnTo>
                                <a:pt x="7" y="27"/>
                              </a:lnTo>
                              <a:lnTo>
                                <a:pt x="7" y="43"/>
                              </a:lnTo>
                              <a:lnTo>
                                <a:pt x="11" y="68"/>
                              </a:lnTo>
                              <a:lnTo>
                                <a:pt x="15" y="78"/>
                              </a:lnTo>
                              <a:lnTo>
                                <a:pt x="23" y="82"/>
                              </a:lnTo>
                              <a:lnTo>
                                <a:pt x="30" y="78"/>
                              </a:lnTo>
                              <a:lnTo>
                                <a:pt x="37" y="70"/>
                              </a:lnTo>
                              <a:lnTo>
                                <a:pt x="48" y="73"/>
                              </a:lnTo>
                              <a:lnTo>
                                <a:pt x="50" y="82"/>
                              </a:lnTo>
                              <a:lnTo>
                                <a:pt x="57" y="85"/>
                              </a:lnTo>
                              <a:lnTo>
                                <a:pt x="64" y="83"/>
                              </a:lnTo>
                              <a:lnTo>
                                <a:pt x="67" y="83"/>
                              </a:lnTo>
                              <a:lnTo>
                                <a:pt x="71" y="85"/>
                              </a:lnTo>
                              <a:lnTo>
                                <a:pt x="80" y="85"/>
                              </a:lnTo>
                              <a:lnTo>
                                <a:pt x="85" y="82"/>
                              </a:lnTo>
                              <a:lnTo>
                                <a:pt x="94" y="85"/>
                              </a:lnTo>
                              <a:lnTo>
                                <a:pt x="103" y="82"/>
                              </a:lnTo>
                              <a:lnTo>
                                <a:pt x="108" y="73"/>
                              </a:lnTo>
                              <a:lnTo>
                                <a:pt x="108" y="55"/>
                              </a:lnTo>
                              <a:lnTo>
                                <a:pt x="115" y="27"/>
                              </a:lnTo>
                              <a:lnTo>
                                <a:pt x="108" y="15"/>
                              </a:lnTo>
                              <a:lnTo>
                                <a:pt x="99" y="5"/>
                              </a:lnTo>
                              <a:lnTo>
                                <a:pt x="90" y="3"/>
                              </a:lnTo>
                              <a:lnTo>
                                <a:pt x="82" y="7"/>
                              </a:lnTo>
                              <a:lnTo>
                                <a:pt x="76" y="15"/>
                              </a:lnTo>
                              <a:lnTo>
                                <a:pt x="71" y="8"/>
                              </a:lnTo>
                              <a:lnTo>
                                <a:pt x="66" y="5"/>
                              </a:lnTo>
                              <a:lnTo>
                                <a:pt x="59" y="3"/>
                              </a:lnTo>
                              <a:lnTo>
                                <a:pt x="50" y="7"/>
                              </a:lnTo>
                              <a:lnTo>
                                <a:pt x="48" y="13"/>
                              </a:lnTo>
                              <a:lnTo>
                                <a:pt x="45" y="8"/>
                              </a:lnTo>
                              <a:lnTo>
                                <a:pt x="39" y="5"/>
                              </a:lnTo>
                              <a:lnTo>
                                <a:pt x="34" y="5"/>
                              </a:lnTo>
                              <a:lnTo>
                                <a:pt x="29" y="8"/>
                              </a:lnTo>
                              <a:lnTo>
                                <a:pt x="20" y="2"/>
                              </a:lnTo>
                              <a:lnTo>
                                <a:pt x="11" y="0"/>
                              </a:lnTo>
                              <a:close/>
                            </a:path>
                          </a:pathLst>
                        </a:custGeom>
                        <a:solidFill>
                          <a:srgbClr val="FFBF7F"/>
                        </a:solidFill>
                        <a:ln w="19050">
                          <a:solidFill>
                            <a:srgbClr val="FFFF00"/>
                          </a:solidFill>
                          <a:round/>
                          <a:headEnd/>
                          <a:tailEnd/>
                        </a:ln>
                      </p:spPr>
                      <p:txBody>
                        <a:bodyPr/>
                        <a:lstStyle/>
                        <a:p>
                          <a:endParaRPr lang="en-US"/>
                        </a:p>
                      </p:txBody>
                    </p:sp>
                    <p:sp>
                      <p:nvSpPr>
                        <p:cNvPr id="35862" name="Line 333"/>
                        <p:cNvSpPr>
                          <a:spLocks noChangeShapeType="1"/>
                        </p:cNvSpPr>
                        <p:nvPr/>
                      </p:nvSpPr>
                      <p:spPr bwMode="auto">
                        <a:xfrm>
                          <a:off x="3536" y="1286"/>
                          <a:ext cx="7" cy="48"/>
                        </a:xfrm>
                        <a:prstGeom prst="line">
                          <a:avLst/>
                        </a:prstGeom>
                        <a:noFill/>
                        <a:ln w="19050">
                          <a:solidFill>
                            <a:srgbClr val="FFFF00"/>
                          </a:solidFill>
                          <a:round/>
                          <a:headEnd/>
                          <a:tailEnd/>
                        </a:ln>
                      </p:spPr>
                      <p:txBody>
                        <a:bodyPr/>
                        <a:lstStyle/>
                        <a:p>
                          <a:endParaRPr lang="en-US"/>
                        </a:p>
                      </p:txBody>
                    </p:sp>
                    <p:sp>
                      <p:nvSpPr>
                        <p:cNvPr id="35863" name="Line 334"/>
                        <p:cNvSpPr>
                          <a:spLocks noChangeShapeType="1"/>
                        </p:cNvSpPr>
                        <p:nvPr/>
                      </p:nvSpPr>
                      <p:spPr bwMode="auto">
                        <a:xfrm>
                          <a:off x="3510" y="1281"/>
                          <a:ext cx="5" cy="50"/>
                        </a:xfrm>
                        <a:prstGeom prst="line">
                          <a:avLst/>
                        </a:prstGeom>
                        <a:noFill/>
                        <a:ln w="19050">
                          <a:solidFill>
                            <a:srgbClr val="FFFF00"/>
                          </a:solidFill>
                          <a:round/>
                          <a:headEnd/>
                          <a:tailEnd/>
                        </a:ln>
                      </p:spPr>
                      <p:txBody>
                        <a:bodyPr/>
                        <a:lstStyle/>
                        <a:p>
                          <a:endParaRPr lang="en-US"/>
                        </a:p>
                      </p:txBody>
                    </p:sp>
                    <p:sp>
                      <p:nvSpPr>
                        <p:cNvPr id="35864" name="Line 335"/>
                        <p:cNvSpPr>
                          <a:spLocks noChangeShapeType="1"/>
                        </p:cNvSpPr>
                        <p:nvPr/>
                      </p:nvSpPr>
                      <p:spPr bwMode="auto">
                        <a:xfrm>
                          <a:off x="3488" y="1273"/>
                          <a:ext cx="6" cy="56"/>
                        </a:xfrm>
                        <a:prstGeom prst="line">
                          <a:avLst/>
                        </a:prstGeom>
                        <a:noFill/>
                        <a:ln w="19050">
                          <a:solidFill>
                            <a:srgbClr val="FFFF00"/>
                          </a:solidFill>
                          <a:round/>
                          <a:headEnd/>
                          <a:tailEnd/>
                        </a:ln>
                      </p:spPr>
                      <p:txBody>
                        <a:bodyPr/>
                        <a:lstStyle/>
                        <a:p>
                          <a:endParaRPr lang="en-US"/>
                        </a:p>
                      </p:txBody>
                    </p:sp>
                  </p:grpSp>
                </p:grpSp>
              </p:grpSp>
            </p:grpSp>
          </p:grpSp>
        </p:grpSp>
      </p:grpSp>
      <p:sp>
        <p:nvSpPr>
          <p:cNvPr id="35845" name="Freeform 336"/>
          <p:cNvSpPr>
            <a:spLocks/>
          </p:cNvSpPr>
          <p:nvPr/>
        </p:nvSpPr>
        <p:spPr bwMode="auto">
          <a:xfrm>
            <a:off x="3963988" y="2138363"/>
            <a:ext cx="34925" cy="177800"/>
          </a:xfrm>
          <a:custGeom>
            <a:avLst/>
            <a:gdLst>
              <a:gd name="T0" fmla="*/ 0 w 22"/>
              <a:gd name="T1" fmla="*/ 0 h 112"/>
              <a:gd name="T2" fmla="*/ 2147483647 w 22"/>
              <a:gd name="T3" fmla="*/ 2147483647 h 112"/>
              <a:gd name="T4" fmla="*/ 0 w 22"/>
              <a:gd name="T5" fmla="*/ 0 h 112"/>
              <a:gd name="T6" fmla="*/ 0 60000 65536"/>
              <a:gd name="T7" fmla="*/ 0 60000 65536"/>
              <a:gd name="T8" fmla="*/ 0 60000 65536"/>
              <a:gd name="T9" fmla="*/ 0 w 22"/>
              <a:gd name="T10" fmla="*/ 0 h 112"/>
              <a:gd name="T11" fmla="*/ 22 w 22"/>
              <a:gd name="T12" fmla="*/ 112 h 112"/>
            </a:gdLst>
            <a:ahLst/>
            <a:cxnLst>
              <a:cxn ang="T6">
                <a:pos x="T0" y="T1"/>
              </a:cxn>
              <a:cxn ang="T7">
                <a:pos x="T2" y="T3"/>
              </a:cxn>
              <a:cxn ang="T8">
                <a:pos x="T4" y="T5"/>
              </a:cxn>
            </a:cxnLst>
            <a:rect l="T9" t="T10" r="T11" b="T12"/>
            <a:pathLst>
              <a:path w="22" h="112">
                <a:moveTo>
                  <a:pt x="0" y="0"/>
                </a:moveTo>
                <a:lnTo>
                  <a:pt x="22" y="112"/>
                </a:lnTo>
                <a:lnTo>
                  <a:pt x="0" y="0"/>
                </a:lnTo>
                <a:close/>
              </a:path>
            </a:pathLst>
          </a:custGeom>
          <a:solidFill>
            <a:srgbClr val="F9F9F9"/>
          </a:solidFill>
          <a:ln w="9525">
            <a:noFill/>
            <a:round/>
            <a:headEnd/>
            <a:tailEnd/>
          </a:ln>
        </p:spPr>
        <p:txBody>
          <a:bodyPr/>
          <a:lstStyle/>
          <a:p>
            <a:endParaRPr lang="en-US"/>
          </a:p>
        </p:txBody>
      </p:sp>
      <p:sp>
        <p:nvSpPr>
          <p:cNvPr id="338" name="Rectangle 337"/>
          <p:cNvSpPr>
            <a:spLocks noChangeArrowheads="1"/>
          </p:cNvSpPr>
          <p:nvPr/>
        </p:nvSpPr>
        <p:spPr bwMode="auto">
          <a:xfrm>
            <a:off x="198438" y="152400"/>
            <a:ext cx="9017000" cy="1143000"/>
          </a:xfrm>
          <a:prstGeom prst="rect">
            <a:avLst/>
          </a:prstGeom>
          <a:noFill/>
          <a:ln w="9525">
            <a:noFill/>
            <a:miter lim="800000"/>
            <a:headEnd/>
            <a:tailEnd/>
          </a:ln>
          <a:effectLst/>
        </p:spPr>
        <p:txBody>
          <a:bodyPr lIns="90488" tIns="44450" rIns="90488" bIns="44450" anchor="ctr"/>
          <a:lstStyle/>
          <a:p>
            <a:pPr algn="ctr">
              <a:defRPr/>
            </a:pPr>
            <a:r>
              <a:rPr lang="en-US" sz="4600" i="1">
                <a:effectLst>
                  <a:outerShdw blurRad="38100" dist="38100" dir="2700000" algn="tl">
                    <a:srgbClr val="000000"/>
                  </a:outerShdw>
                </a:effectLst>
                <a:latin typeface="Garamond" pitchFamily="18" charset="0"/>
              </a:rPr>
              <a:t>If the “Ethics Rope” Breaks</a:t>
            </a:r>
            <a:endParaRPr lang="en-US" sz="7600" b="1" i="1">
              <a:effectLst>
                <a:outerShdw blurRad="38100" dist="38100" dir="2700000" algn="tl">
                  <a:srgbClr val="000000"/>
                </a:outerShdw>
              </a:effectLst>
              <a:latin typeface="Garamond" pitchFamily="18" charset="0"/>
            </a:endParaRPr>
          </a:p>
        </p:txBody>
      </p:sp>
      <p:sp>
        <p:nvSpPr>
          <p:cNvPr id="339" name="WordArt 338" descr="Narrow vertical"/>
          <p:cNvSpPr>
            <a:spLocks noChangeArrowheads="1" noChangeShapeType="1" noTextEdit="1"/>
          </p:cNvSpPr>
          <p:nvPr/>
        </p:nvSpPr>
        <p:spPr bwMode="auto">
          <a:xfrm rot="-2320247">
            <a:off x="4541838" y="1371600"/>
            <a:ext cx="1047750" cy="661988"/>
          </a:xfrm>
          <a:prstGeom prst="rect">
            <a:avLst/>
          </a:prstGeom>
        </p:spPr>
        <p:txBody>
          <a:bodyPr wrap="none" fromWordArt="1">
            <a:prstTxWarp prst="textCurveUp">
              <a:avLst>
                <a:gd name="adj" fmla="val 40356"/>
              </a:avLst>
            </a:prstTxWarp>
          </a:bodyPr>
          <a:lstStyle/>
          <a:p>
            <a:pPr algn="ctr"/>
            <a:r>
              <a:rPr lang="en-US" sz="2400" kern="10">
                <a:ln w="12700">
                  <a:solidFill>
                    <a:srgbClr val="000000"/>
                  </a:solidFill>
                  <a:round/>
                  <a:headEnd type="none" w="sm" len="sm"/>
                  <a:tailEnd type="none" w="sm" len="sm"/>
                </a:ln>
                <a:pattFill prst="dashHorz">
                  <a:fgClr>
                    <a:srgbClr val="808080"/>
                  </a:fgClr>
                  <a:bgClr>
                    <a:srgbClr val="FFFF00"/>
                  </a:bgClr>
                </a:pattFill>
                <a:effectLst>
                  <a:outerShdw dist="45791" dir="2021404" algn="ctr" rotWithShape="0">
                    <a:srgbClr val="808080"/>
                  </a:outerShdw>
                </a:effectLst>
                <a:latin typeface="Arial Black"/>
              </a:rPr>
              <a:t>Ethics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100"/>
                                  </p:stCondLst>
                                  <p:childTnLst>
                                    <p:set>
                                      <p:cBhvr>
                                        <p:cTn id="6" dur="1" fill="hold">
                                          <p:stCondLst>
                                            <p:cond delay="0"/>
                                          </p:stCondLst>
                                        </p:cTn>
                                        <p:tgtEl>
                                          <p:spTgt spid="339"/>
                                        </p:tgtEl>
                                        <p:attrNameLst>
                                          <p:attrName>style.visibility</p:attrName>
                                        </p:attrNameLst>
                                      </p:cBhvr>
                                      <p:to>
                                        <p:strVal val="visible"/>
                                      </p:to>
                                    </p:set>
                                    <p:animEffect transition="in" filter="barn(outVertical)">
                                      <p:cBhvr>
                                        <p:cTn id="7" dur="500"/>
                                        <p:tgtEl>
                                          <p:spTgt spid="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Date Placeholder 3"/>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sp>
        <p:nvSpPr>
          <p:cNvPr id="3" name="Rectangle 2"/>
          <p:cNvSpPr txBox="1">
            <a:spLocks noChangeArrowheads="1"/>
          </p:cNvSpPr>
          <p:nvPr/>
        </p:nvSpPr>
        <p:spPr>
          <a:xfrm>
            <a:off x="762000" y="1981200"/>
            <a:ext cx="8002588" cy="4343400"/>
          </a:xfrm>
          <a:prstGeom prst="rect">
            <a:avLst/>
          </a:prstGeom>
          <a:noFill/>
        </p:spPr>
        <p:txBody>
          <a:bodyPr>
            <a:normAutofit lnSpcReduction="10000"/>
          </a:bodyPr>
          <a:lstStyle/>
          <a:p>
            <a:pPr marL="411480" indent="-342900" fontAlgn="auto">
              <a:spcBef>
                <a:spcPct val="60000"/>
              </a:spcBef>
              <a:spcAft>
                <a:spcPts val="0"/>
              </a:spcAft>
              <a:buClr>
                <a:schemeClr val="tx2"/>
              </a:buClr>
              <a:buSzPct val="95000"/>
              <a:buFont typeface="Wingdings"/>
              <a:buChar char=""/>
              <a:defRPr/>
            </a:pPr>
            <a:r>
              <a:rPr lang="en-US" sz="2400" dirty="0">
                <a:latin typeface="+mn-lt"/>
              </a:rPr>
              <a:t>Develop at least two possible alternative solutions.</a:t>
            </a:r>
          </a:p>
          <a:p>
            <a:pPr marL="411480" indent="-342900" fontAlgn="auto">
              <a:spcBef>
                <a:spcPct val="60000"/>
              </a:spcBef>
              <a:spcAft>
                <a:spcPts val="0"/>
              </a:spcAft>
              <a:buClr>
                <a:schemeClr val="tx2"/>
              </a:buClr>
              <a:buSzPct val="95000"/>
              <a:buFont typeface="Wingdings"/>
              <a:buChar char=""/>
              <a:defRPr/>
            </a:pPr>
            <a:r>
              <a:rPr lang="en-US" sz="2400" dirty="0">
                <a:latin typeface="+mn-lt"/>
              </a:rPr>
              <a:t>Systematically evaluate the alternatives using the ethical standards identified, the interests of the major stakeholders in the situation, and related factors.</a:t>
            </a:r>
          </a:p>
          <a:p>
            <a:pPr marL="411480" indent="-342900" fontAlgn="auto">
              <a:spcBef>
                <a:spcPct val="60000"/>
              </a:spcBef>
              <a:spcAft>
                <a:spcPts val="0"/>
              </a:spcAft>
              <a:buClr>
                <a:schemeClr val="tx2"/>
              </a:buClr>
              <a:buSzPct val="95000"/>
              <a:buFont typeface="Wingdings"/>
              <a:buChar char=""/>
              <a:defRPr/>
            </a:pPr>
            <a:r>
              <a:rPr lang="en-US" sz="2400" dirty="0">
                <a:latin typeface="+mn-lt"/>
              </a:rPr>
              <a:t>Weigh the costs of each possible solution to each stakeholder. The process of evaluation may turn up new questions and problems requiring further investigation.</a:t>
            </a:r>
          </a:p>
          <a:p>
            <a:pPr marL="411480" indent="-342900" fontAlgn="auto">
              <a:spcBef>
                <a:spcPct val="60000"/>
              </a:spcBef>
              <a:spcAft>
                <a:spcPts val="0"/>
              </a:spcAft>
              <a:buClr>
                <a:schemeClr val="tx2"/>
              </a:buClr>
              <a:buSzPct val="95000"/>
              <a:buFont typeface="Wingdings"/>
              <a:buChar char=""/>
              <a:defRPr/>
            </a:pPr>
            <a:r>
              <a:rPr lang="en-US" sz="2400" dirty="0">
                <a:latin typeface="+mn-lt"/>
              </a:rPr>
              <a:t>Choose the best alternative, using your judgment to balance the competing ethical obligations and goals. </a:t>
            </a:r>
          </a:p>
          <a:p>
            <a:pPr marL="411480" indent="-342900" fontAlgn="auto">
              <a:spcBef>
                <a:spcPct val="60000"/>
              </a:spcBef>
              <a:spcAft>
                <a:spcPts val="0"/>
              </a:spcAft>
              <a:buClr>
                <a:schemeClr val="tx2"/>
              </a:buClr>
              <a:buSzPct val="95000"/>
              <a:buFont typeface="Wingdings"/>
              <a:buChar char=""/>
              <a:defRPr/>
            </a:pPr>
            <a:r>
              <a:rPr lang="en-US" sz="2400" dirty="0">
                <a:latin typeface="+mn-lt"/>
              </a:rPr>
              <a:t>Develop a strategy to put your solution into action.</a:t>
            </a:r>
          </a:p>
        </p:txBody>
      </p:sp>
      <p:sp>
        <p:nvSpPr>
          <p:cNvPr id="5" name="Rectangle 4"/>
          <p:cNvSpPr>
            <a:spLocks noChangeArrowheads="1"/>
          </p:cNvSpPr>
          <p:nvPr/>
        </p:nvSpPr>
        <p:spPr bwMode="auto">
          <a:xfrm>
            <a:off x="457200" y="381000"/>
            <a:ext cx="8239125" cy="1200150"/>
          </a:xfrm>
          <a:prstGeom prst="rect">
            <a:avLst/>
          </a:prstGeom>
          <a:noFill/>
          <a:ln w="9525">
            <a:noFill/>
            <a:miter lim="800000"/>
            <a:headEnd/>
            <a:tailEnd/>
          </a:ln>
          <a:effectLst/>
        </p:spPr>
        <p:txBody>
          <a:bodyPr>
            <a:spAutoFit/>
          </a:bodyPr>
          <a:lstStyle/>
          <a:p>
            <a:pPr eaLnBrk="0" hangingPunct="0">
              <a:defRPr/>
            </a:pPr>
            <a:r>
              <a:rPr lang="en-US" sz="4400" b="1" dirty="0">
                <a:solidFill>
                  <a:srgbClr val="FFFFCC"/>
                </a:solidFill>
                <a:effectLst>
                  <a:outerShdw blurRad="38100" dist="38100" dir="2700000" algn="tl">
                    <a:srgbClr val="000000"/>
                  </a:outerShdw>
                </a:effectLst>
              </a:rPr>
              <a:t>STEP 4:</a:t>
            </a:r>
            <a:r>
              <a:rPr lang="en-US" sz="4400" dirty="0">
                <a:solidFill>
                  <a:srgbClr val="FFFFCC"/>
                </a:solidFill>
                <a:effectLst>
                  <a:outerShdw blurRad="38100" dist="38100" dir="2700000" algn="tl">
                    <a:srgbClr val="000000"/>
                  </a:outerShdw>
                </a:effectLst>
              </a:rPr>
              <a:t> </a:t>
            </a:r>
          </a:p>
          <a:p>
            <a:pPr eaLnBrk="0" hangingPunct="0">
              <a:defRPr/>
            </a:pPr>
            <a:r>
              <a:rPr lang="en-US" sz="2800" dirty="0">
                <a:solidFill>
                  <a:srgbClr val="FFFFCC"/>
                </a:solidFill>
                <a:effectLst>
                  <a:outerShdw blurRad="38100" dist="38100" dir="2700000" algn="tl">
                    <a:srgbClr val="000000"/>
                  </a:outerShdw>
                </a:effectLst>
              </a:rPr>
              <a:t>Prepare to solve the problem. </a:t>
            </a:r>
          </a:p>
        </p:txBody>
      </p:sp>
      <p:pic>
        <p:nvPicPr>
          <p:cNvPr id="6" name="Picture 1" descr="C:\Users\wlawson\AppData\Local\Temp\wz76bc\Academic Coat of Arms Signature\For WEB, PRESENTATION or OTHER ON-SCREEN\PNG - transparent background\TTU_ACoA_fl4Crvs.png"/>
          <p:cNvPicPr>
            <a:picLocks noChangeAspect="1" noChangeArrowheads="1"/>
          </p:cNvPicPr>
          <p:nvPr/>
        </p:nvPicPr>
        <p:blipFill>
          <a:blip r:embed="rId3" cstate="print"/>
          <a:srcRect r="82560"/>
          <a:stretch>
            <a:fillRect/>
          </a:stretch>
        </p:blipFill>
        <p:spPr bwMode="auto">
          <a:xfrm>
            <a:off x="228600" y="5867400"/>
            <a:ext cx="603047" cy="82296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Date Placeholder 3"/>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sp>
        <p:nvSpPr>
          <p:cNvPr id="3" name="Rectangle 2"/>
          <p:cNvSpPr txBox="1">
            <a:spLocks noChangeArrowheads="1"/>
          </p:cNvSpPr>
          <p:nvPr/>
        </p:nvSpPr>
        <p:spPr>
          <a:xfrm>
            <a:off x="1143000" y="1752600"/>
            <a:ext cx="7467600" cy="4495800"/>
          </a:xfrm>
          <a:prstGeom prst="rect">
            <a:avLst/>
          </a:prstGeom>
          <a:noFill/>
        </p:spPr>
        <p:txBody>
          <a:bodyPr>
            <a:normAutofit/>
          </a:bodyPr>
          <a:lstStyle/>
          <a:p>
            <a:pPr fontAlgn="auto">
              <a:spcBef>
                <a:spcPct val="70000"/>
              </a:spcBef>
              <a:spcAft>
                <a:spcPts val="0"/>
              </a:spcAft>
              <a:buClr>
                <a:schemeClr val="tx2"/>
              </a:buClr>
              <a:buSzPct val="95000"/>
              <a:buFont typeface="Wingdings" pitchFamily="2" charset="2"/>
              <a:buNone/>
              <a:defRPr/>
            </a:pPr>
            <a:r>
              <a:rPr lang="en-US" sz="2400" dirty="0">
                <a:effectLst>
                  <a:outerShdw blurRad="38100" dist="38100" dir="2700000" algn="tl">
                    <a:srgbClr val="000000">
                      <a:alpha val="43137"/>
                    </a:srgbClr>
                  </a:outerShdw>
                </a:effectLst>
                <a:latin typeface="+mn-lt"/>
              </a:rPr>
              <a:t>The previous steps are directed toward helping you with this critical aspect of ethical problem solving.</a:t>
            </a:r>
          </a:p>
          <a:p>
            <a:pPr fontAlgn="auto">
              <a:spcBef>
                <a:spcPct val="70000"/>
              </a:spcBef>
              <a:spcAft>
                <a:spcPts val="0"/>
              </a:spcAft>
              <a:buClr>
                <a:schemeClr val="tx2"/>
              </a:buClr>
              <a:buSzPct val="95000"/>
              <a:buFont typeface="Wingdings" pitchFamily="2" charset="2"/>
              <a:buNone/>
              <a:defRPr/>
            </a:pPr>
            <a:r>
              <a:rPr lang="en-US" sz="2400" dirty="0">
                <a:effectLst>
                  <a:outerShdw blurRad="38100" dist="38100" dir="2700000" algn="tl">
                    <a:srgbClr val="000000">
                      <a:alpha val="43137"/>
                    </a:srgbClr>
                  </a:outerShdw>
                </a:effectLst>
                <a:latin typeface="+mn-lt"/>
              </a:rPr>
              <a:t>However, once you know the right thing to do, the other critical aspect is to actually </a:t>
            </a:r>
            <a:r>
              <a:rPr lang="en-US" sz="2400" u="sng" dirty="0">
                <a:effectLst>
                  <a:outerShdw blurRad="38100" dist="38100" dir="2700000" algn="tl">
                    <a:srgbClr val="000000">
                      <a:alpha val="43137"/>
                    </a:srgbClr>
                  </a:outerShdw>
                </a:effectLst>
                <a:latin typeface="+mn-lt"/>
              </a:rPr>
              <a:t>DO THE RIGHT THING!</a:t>
            </a:r>
            <a:r>
              <a:rPr lang="en-US" sz="2400" dirty="0">
                <a:effectLst>
                  <a:outerShdw blurRad="38100" dist="38100" dir="2700000" algn="tl">
                    <a:srgbClr val="000000">
                      <a:alpha val="43137"/>
                    </a:srgbClr>
                  </a:outerShdw>
                </a:effectLst>
                <a:latin typeface="+mn-lt"/>
              </a:rPr>
              <a:t> For many of us, this is the hard part.</a:t>
            </a:r>
          </a:p>
          <a:p>
            <a:pPr fontAlgn="auto">
              <a:spcBef>
                <a:spcPct val="70000"/>
              </a:spcBef>
              <a:spcAft>
                <a:spcPts val="0"/>
              </a:spcAft>
              <a:buClr>
                <a:schemeClr val="tx2"/>
              </a:buClr>
              <a:buSzPct val="95000"/>
              <a:buFont typeface="Wingdings" pitchFamily="2" charset="2"/>
              <a:buNone/>
              <a:defRPr/>
            </a:pPr>
            <a:r>
              <a:rPr lang="en-US" sz="2400" dirty="0">
                <a:effectLst>
                  <a:outerShdw blurRad="38100" dist="38100" dir="2700000" algn="tl">
                    <a:srgbClr val="000000">
                      <a:alpha val="43137"/>
                    </a:srgbClr>
                  </a:outerShdw>
                </a:effectLst>
                <a:latin typeface="+mn-lt"/>
              </a:rPr>
              <a:t>Here, moral courage comes into play. If left unattended, ethical problems rarely solve themselves. The key is to take well-considered action. Ultimately, </a:t>
            </a:r>
            <a:r>
              <a:rPr lang="en-US" sz="2400" b="1" u="sng" dirty="0">
                <a:effectLst>
                  <a:outerShdw blurRad="38100" dist="38100" dir="2700000" algn="tl">
                    <a:srgbClr val="000000">
                      <a:alpha val="43137"/>
                    </a:srgbClr>
                  </a:outerShdw>
                </a:effectLst>
                <a:latin typeface="+mn-lt"/>
              </a:rPr>
              <a:t>you</a:t>
            </a:r>
            <a:r>
              <a:rPr lang="en-US" sz="2400" dirty="0">
                <a:effectLst>
                  <a:outerShdw blurRad="38100" dist="38100" dir="2700000" algn="tl">
                    <a:srgbClr val="000000">
                      <a:alpha val="43137"/>
                    </a:srgbClr>
                  </a:outerShdw>
                </a:effectLst>
                <a:latin typeface="+mn-lt"/>
              </a:rPr>
              <a:t> must do this, relying on the assistance of your coworkers, supervisors, friends and others.</a:t>
            </a:r>
          </a:p>
        </p:txBody>
      </p:sp>
      <p:sp>
        <p:nvSpPr>
          <p:cNvPr id="5" name="Rectangle 4"/>
          <p:cNvSpPr>
            <a:spLocks noChangeArrowheads="1"/>
          </p:cNvSpPr>
          <p:nvPr/>
        </p:nvSpPr>
        <p:spPr bwMode="auto">
          <a:xfrm>
            <a:off x="457200" y="381000"/>
            <a:ext cx="8239125" cy="1200150"/>
          </a:xfrm>
          <a:prstGeom prst="rect">
            <a:avLst/>
          </a:prstGeom>
          <a:noFill/>
          <a:ln w="9525">
            <a:noFill/>
            <a:miter lim="800000"/>
            <a:headEnd/>
            <a:tailEnd/>
          </a:ln>
          <a:effectLst/>
        </p:spPr>
        <p:txBody>
          <a:bodyPr>
            <a:spAutoFit/>
          </a:bodyPr>
          <a:lstStyle/>
          <a:p>
            <a:pPr eaLnBrk="0" hangingPunct="0">
              <a:defRPr/>
            </a:pPr>
            <a:r>
              <a:rPr lang="en-US" sz="4400" b="1" dirty="0">
                <a:solidFill>
                  <a:srgbClr val="FFFFCC"/>
                </a:solidFill>
                <a:effectLst>
                  <a:outerShdw blurRad="38100" dist="38100" dir="2700000" algn="tl">
                    <a:srgbClr val="000000"/>
                  </a:outerShdw>
                </a:effectLst>
              </a:rPr>
              <a:t>STEP 5:</a:t>
            </a:r>
            <a:r>
              <a:rPr lang="en-US" sz="4400" dirty="0">
                <a:solidFill>
                  <a:srgbClr val="FFFFCC"/>
                </a:solidFill>
                <a:effectLst>
                  <a:outerShdw blurRad="38100" dist="38100" dir="2700000" algn="tl">
                    <a:srgbClr val="000000"/>
                  </a:outerShdw>
                </a:effectLst>
              </a:rPr>
              <a:t> </a:t>
            </a:r>
          </a:p>
          <a:p>
            <a:pPr eaLnBrk="0" hangingPunct="0">
              <a:defRPr/>
            </a:pPr>
            <a:r>
              <a:rPr lang="en-US" sz="2800" dirty="0">
                <a:solidFill>
                  <a:srgbClr val="FFFFCC"/>
                </a:solidFill>
                <a:effectLst>
                  <a:outerShdw blurRad="38100" dist="38100" dir="2700000" algn="tl">
                    <a:srgbClr val="000000"/>
                  </a:outerShdw>
                </a:effectLst>
              </a:rPr>
              <a:t>Act!</a:t>
            </a:r>
            <a:r>
              <a:rPr lang="en-US" sz="2800" dirty="0">
                <a:solidFill>
                  <a:srgbClr val="FFFFCC"/>
                </a:solidFill>
              </a:rPr>
              <a:t> </a:t>
            </a:r>
            <a:endParaRPr lang="en-US" sz="2800" dirty="0">
              <a:solidFill>
                <a:srgbClr val="FFFFCC"/>
              </a:solidFill>
              <a:effectLst>
                <a:outerShdw blurRad="38100" dist="38100" dir="2700000" algn="tl">
                  <a:srgbClr val="000000"/>
                </a:outerShdw>
              </a:effectLst>
            </a:endParaRPr>
          </a:p>
        </p:txBody>
      </p:sp>
      <p:pic>
        <p:nvPicPr>
          <p:cNvPr id="6" name="Picture 1" descr="C:\Users\wlawson\AppData\Local\Temp\wz76bc\Academic Coat of Arms Signature\For WEB, PRESENTATION or OTHER ON-SCREEN\PNG - transparent background\TTU_ACoA_fl4Crvs.png"/>
          <p:cNvPicPr>
            <a:picLocks noChangeAspect="1" noChangeArrowheads="1"/>
          </p:cNvPicPr>
          <p:nvPr/>
        </p:nvPicPr>
        <p:blipFill>
          <a:blip r:embed="rId3" cstate="print"/>
          <a:srcRect r="82560"/>
          <a:stretch>
            <a:fillRect/>
          </a:stretch>
        </p:blipFill>
        <p:spPr bwMode="auto">
          <a:xfrm>
            <a:off x="533400" y="5867400"/>
            <a:ext cx="603047" cy="82296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Date Placeholder 3"/>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pic>
        <p:nvPicPr>
          <p:cNvPr id="38915" name="Picture 6" descr="http://reallyrobins.files.wordpress.com/2008/11/roaring-lio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4"/>
          <p:cNvSpPr>
            <a:spLocks noChangeArrowheads="1"/>
          </p:cNvSpPr>
          <p:nvPr/>
        </p:nvSpPr>
        <p:spPr bwMode="auto">
          <a:xfrm>
            <a:off x="457200" y="381000"/>
            <a:ext cx="8239125" cy="769938"/>
          </a:xfrm>
          <a:prstGeom prst="rect">
            <a:avLst/>
          </a:prstGeom>
          <a:noFill/>
          <a:ln w="9525">
            <a:noFill/>
            <a:miter lim="800000"/>
            <a:headEnd/>
            <a:tailEnd/>
          </a:ln>
          <a:effectLst/>
        </p:spPr>
        <p:txBody>
          <a:bodyPr>
            <a:spAutoFit/>
          </a:bodyPr>
          <a:lstStyle/>
          <a:p>
            <a:pPr eaLnBrk="0" hangingPunct="0">
              <a:defRPr/>
            </a:pPr>
            <a:r>
              <a:rPr lang="en-US" sz="4400" b="1" i="1" dirty="0">
                <a:solidFill>
                  <a:srgbClr val="FFFFCC"/>
                </a:solidFill>
                <a:effectLst>
                  <a:outerShdw blurRad="38100" dist="38100" dir="2700000" algn="tl">
                    <a:srgbClr val="000000"/>
                  </a:outerShdw>
                </a:effectLst>
              </a:rPr>
              <a:t>“Run towards the roar…”</a:t>
            </a:r>
            <a:endParaRPr lang="en-US" sz="4400" i="1" dirty="0">
              <a:solidFill>
                <a:srgbClr val="FFFFCC"/>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FFCCCC"/>
            </a:gs>
            <a:gs pos="65000">
              <a:schemeClr val="bg1">
                <a:shade val="90000"/>
                <a:satMod val="375000"/>
              </a:schemeClr>
            </a:gs>
            <a:gs pos="100000">
              <a:schemeClr val="bg2">
                <a:tint val="88000"/>
                <a:satMod val="400000"/>
              </a:schemeClr>
            </a:gs>
          </a:gsLst>
          <a:lin ang="8100000" scaled="1"/>
          <a:tileRect/>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066800" y="1676400"/>
            <a:ext cx="7162800" cy="1676400"/>
          </a:xfrm>
        </p:spPr>
        <p:txBody>
          <a:bodyPr/>
          <a:lstStyle/>
          <a:p>
            <a:pPr eaLnBrk="1" fontAlgn="auto" hangingPunct="1">
              <a:spcAft>
                <a:spcPts val="0"/>
              </a:spcAft>
              <a:defRPr/>
            </a:pPr>
            <a:r>
              <a:rPr lang="en-US" sz="6000" dirty="0" smtClean="0">
                <a:solidFill>
                  <a:srgbClr val="FFFFFF"/>
                </a:solidFill>
              </a:rPr>
              <a:t>MAINSTREAM</a:t>
            </a:r>
            <a:r>
              <a:rPr lang="en-US" sz="4400" dirty="0" smtClean="0">
                <a:solidFill>
                  <a:srgbClr val="FFFFFF"/>
                </a:solidFill>
              </a:rPr>
              <a:t> ETHICS: Professional practice </a:t>
            </a:r>
            <a:r>
              <a:rPr lang="en-US" sz="6000" dirty="0" smtClean="0">
                <a:solidFill>
                  <a:srgbClr val="FFFFFF"/>
                </a:solidFill>
              </a:rPr>
              <a:t>challenges</a:t>
            </a:r>
            <a:r>
              <a:rPr lang="en-US" sz="4400" dirty="0" smtClean="0">
                <a:solidFill>
                  <a:srgbClr val="FFFFFF"/>
                </a:solidFill>
              </a:rPr>
              <a:t> you </a:t>
            </a:r>
            <a:r>
              <a:rPr lang="en-US" sz="6000" u="sng" dirty="0" smtClean="0">
                <a:solidFill>
                  <a:srgbClr val="FFFFFF"/>
                </a:solidFill>
              </a:rPr>
              <a:t>will</a:t>
            </a:r>
            <a:r>
              <a:rPr lang="en-US" sz="4400" dirty="0" smtClean="0">
                <a:solidFill>
                  <a:srgbClr val="FFFFFF"/>
                </a:solidFill>
              </a:rPr>
              <a:t> see</a:t>
            </a:r>
          </a:p>
        </p:txBody>
      </p:sp>
      <p:sp>
        <p:nvSpPr>
          <p:cNvPr id="6" name="Date Placeholder 3"/>
          <p:cNvSpPr>
            <a:spLocks noGrp="1"/>
          </p:cNvSpPr>
          <p:nvPr>
            <p:ph type="dt" sz="quarter" idx="10"/>
          </p:nvPr>
        </p:nvSpPr>
        <p:spPr bwMode="auto">
          <a:xfrm>
            <a:off x="6477000" y="6416675"/>
            <a:ext cx="2133600" cy="365125"/>
          </a:xfrm>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pic>
        <p:nvPicPr>
          <p:cNvPr id="7" name="Picture 1" descr="C:\Users\wlawson\AppData\Local\Temp\wz76bc\Academic Coat of Arms Signature\For WEB, PRESENTATION or OTHER ON-SCREEN\PNG - transparent background\TTU_ACoA_fl4Crvs.png"/>
          <p:cNvPicPr>
            <a:picLocks noChangeAspect="1" noChangeArrowheads="1"/>
          </p:cNvPicPr>
          <p:nvPr/>
        </p:nvPicPr>
        <p:blipFill>
          <a:blip r:embed="rId3" cstate="print"/>
          <a:srcRect r="82560"/>
          <a:stretch>
            <a:fillRect/>
          </a:stretch>
        </p:blipFill>
        <p:spPr bwMode="auto">
          <a:xfrm>
            <a:off x="533400" y="5867400"/>
            <a:ext cx="603047" cy="822960"/>
          </a:xfrm>
          <a:prstGeom prst="rect">
            <a:avLst/>
          </a:prstGeom>
          <a:noFill/>
        </p:spPr>
      </p:pic>
    </p:spTree>
    <p:extLst>
      <p:ext uri="{BB962C8B-B14F-4D97-AF65-F5344CB8AC3E}">
        <p14:creationId xmlns:p14="http://schemas.microsoft.com/office/powerpoint/2010/main" val="326182825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ltLang="en-US" smtClean="0"/>
              <a:t>ETHICS FOR TRANSPORTATION PROFESSIONALS</a:t>
            </a:r>
            <a:endParaRPr lang="en-US" altLang="en-US" dirty="0"/>
          </a:p>
        </p:txBody>
      </p:sp>
      <p:pic>
        <p:nvPicPr>
          <p:cNvPr id="5" name="Picture 4"/>
          <p:cNvPicPr>
            <a:picLocks noChangeAspect="1"/>
          </p:cNvPicPr>
          <p:nvPr/>
        </p:nvPicPr>
        <p:blipFill>
          <a:blip r:embed="rId2"/>
          <a:stretch>
            <a:fillRect/>
          </a:stretch>
        </p:blipFill>
        <p:spPr>
          <a:xfrm rot="20582850">
            <a:off x="871463" y="-1006395"/>
            <a:ext cx="7772400" cy="10794554"/>
          </a:xfrm>
          <a:prstGeom prst="rect">
            <a:avLst/>
          </a:prstGeom>
          <a:ln>
            <a:solidFill>
              <a:schemeClr val="tx1"/>
            </a:solidFill>
          </a:ln>
        </p:spPr>
      </p:pic>
    </p:spTree>
    <p:extLst>
      <p:ext uri="{BB962C8B-B14F-4D97-AF65-F5344CB8AC3E}">
        <p14:creationId xmlns:p14="http://schemas.microsoft.com/office/powerpoint/2010/main" val="42435085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b="1" dirty="0" smtClean="0">
                <a:solidFill>
                  <a:schemeClr val="tx2">
                    <a:satMod val="200000"/>
                  </a:schemeClr>
                </a:solidFill>
              </a:rPr>
              <a:t>“Mainstream”</a:t>
            </a:r>
            <a:r>
              <a:rPr lang="en-US" sz="2800" dirty="0" smtClean="0">
                <a:solidFill>
                  <a:schemeClr val="tx2">
                    <a:satMod val="200000"/>
                  </a:schemeClr>
                </a:solidFill>
              </a:rPr>
              <a:t> </a:t>
            </a:r>
            <a:r>
              <a:rPr lang="en-US" b="1" dirty="0" smtClean="0">
                <a:solidFill>
                  <a:schemeClr val="tx2">
                    <a:satMod val="200000"/>
                  </a:schemeClr>
                </a:solidFill>
              </a:rPr>
              <a:t/>
            </a:r>
            <a:br>
              <a:rPr lang="en-US" b="1" dirty="0" smtClean="0">
                <a:solidFill>
                  <a:schemeClr val="tx2">
                    <a:satMod val="200000"/>
                  </a:schemeClr>
                </a:solidFill>
              </a:rPr>
            </a:br>
            <a:endParaRPr lang="en-US" dirty="0">
              <a:solidFill>
                <a:schemeClr val="tx2">
                  <a:satMod val="200000"/>
                </a:schemeClr>
              </a:solidFill>
            </a:endParaRPr>
          </a:p>
        </p:txBody>
      </p:sp>
      <p:sp>
        <p:nvSpPr>
          <p:cNvPr id="25603" name="Content Placeholder 2"/>
          <p:cNvSpPr>
            <a:spLocks noGrp="1"/>
          </p:cNvSpPr>
          <p:nvPr>
            <p:ph idx="1"/>
          </p:nvPr>
        </p:nvSpPr>
        <p:spPr>
          <a:xfrm>
            <a:off x="609600" y="1295400"/>
            <a:ext cx="8077200" cy="4495800"/>
          </a:xfrm>
        </p:spPr>
        <p:txBody>
          <a:bodyPr/>
          <a:lstStyle/>
          <a:p>
            <a:pPr marL="117475" indent="-49213" algn="ctr">
              <a:buNone/>
            </a:pPr>
            <a:r>
              <a:rPr lang="en-US" sz="3200" dirty="0" smtClean="0"/>
              <a:t>accustomed, average, </a:t>
            </a:r>
            <a:r>
              <a:rPr lang="en-US" sz="3200" dirty="0" smtClean="0">
                <a:solidFill>
                  <a:srgbClr val="FFFF00"/>
                </a:solidFill>
              </a:rPr>
              <a:t>commonplace</a:t>
            </a:r>
            <a:r>
              <a:rPr lang="en-US" sz="3200" dirty="0" smtClean="0"/>
              <a:t>, conventional, customary, daily, dime a dozen, everyday, </a:t>
            </a:r>
            <a:r>
              <a:rPr lang="en-US" sz="3200" dirty="0" smtClean="0">
                <a:solidFill>
                  <a:srgbClr val="FFFF00"/>
                </a:solidFill>
              </a:rPr>
              <a:t>expected</a:t>
            </a:r>
            <a:r>
              <a:rPr lang="en-US" sz="3200" dirty="0" smtClean="0"/>
              <a:t>, familiar, frequent,  </a:t>
            </a:r>
            <a:r>
              <a:rPr lang="en-US" sz="3200" dirty="0" smtClean="0">
                <a:solidFill>
                  <a:srgbClr val="FFFF00"/>
                </a:solidFill>
              </a:rPr>
              <a:t>garden-variety</a:t>
            </a:r>
            <a:r>
              <a:rPr lang="en-US" sz="3200" dirty="0" smtClean="0"/>
              <a:t>, general, humdrum, matter of course, middle of the road, natural, normal, obvious, </a:t>
            </a:r>
            <a:r>
              <a:rPr lang="en-US" sz="3200" dirty="0" smtClean="0">
                <a:solidFill>
                  <a:srgbClr val="FFFF00"/>
                </a:solidFill>
              </a:rPr>
              <a:t>ordinary</a:t>
            </a:r>
            <a:r>
              <a:rPr lang="en-US" sz="3200" dirty="0" smtClean="0"/>
              <a:t>, pedestrian, plain, </a:t>
            </a:r>
            <a:r>
              <a:rPr lang="en-US" sz="3200" dirty="0" smtClean="0">
                <a:solidFill>
                  <a:srgbClr val="FFFF00"/>
                </a:solidFill>
              </a:rPr>
              <a:t>prevalent</a:t>
            </a:r>
            <a:r>
              <a:rPr lang="en-US" sz="3200" dirty="0" smtClean="0"/>
              <a:t>, regular, routine, run of the mill, standard, stock, typical, unexceptional, unremarkable, usual, vanilla, </a:t>
            </a:r>
            <a:r>
              <a:rPr lang="en-US" sz="3200" dirty="0" smtClean="0">
                <a:solidFill>
                  <a:srgbClr val="FFFF00"/>
                </a:solidFill>
              </a:rPr>
              <a:t>widespread</a:t>
            </a:r>
            <a:r>
              <a:rPr lang="en-US" sz="3200" dirty="0" smtClean="0"/>
              <a:t>, workaday</a:t>
            </a:r>
            <a:endParaRPr lang="en-US" sz="3200" dirty="0"/>
          </a:p>
        </p:txBody>
      </p:sp>
      <p:sp>
        <p:nvSpPr>
          <p:cNvPr id="5" name="Date Placeholder 3"/>
          <p:cNvSpPr>
            <a:spLocks noGrp="1"/>
          </p:cNvSpPr>
          <p:nvPr>
            <p:ph type="dt" sz="quarter" idx="10"/>
          </p:nvPr>
        </p:nvSpPr>
        <p:spPr bwMode="auto">
          <a:xfrm>
            <a:off x="6477000" y="6416675"/>
            <a:ext cx="2133600" cy="365125"/>
          </a:xfrm>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spTree>
    <p:extLst>
      <p:ext uri="{BB962C8B-B14F-4D97-AF65-F5344CB8AC3E}">
        <p14:creationId xmlns:p14="http://schemas.microsoft.com/office/powerpoint/2010/main" val="38192182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5" name="Picture 3" descr="C:\Users\wlawson\Documents\Bill's Personal Files\OREGON Fishing 2013\Presentation Photos\DSCN7640.JPG"/>
          <p:cNvPicPr>
            <a:picLocks noChangeAspect="1" noChangeArrowheads="1"/>
          </p:cNvPicPr>
          <p:nvPr/>
        </p:nvPicPr>
        <p:blipFill>
          <a:blip r:embed="rId2" cstate="print"/>
          <a:srcRect/>
          <a:stretch>
            <a:fillRect/>
          </a:stretch>
        </p:blipFill>
        <p:spPr bwMode="auto">
          <a:xfrm>
            <a:off x="0" y="-4495800"/>
            <a:ext cx="9144000" cy="12192000"/>
          </a:xfrm>
          <a:prstGeom prst="rect">
            <a:avLst/>
          </a:prstGeom>
          <a:noFill/>
        </p:spPr>
      </p:pic>
      <p:sp>
        <p:nvSpPr>
          <p:cNvPr id="3" name="Date Placeholder 2"/>
          <p:cNvSpPr>
            <a:spLocks noGrp="1"/>
          </p:cNvSpPr>
          <p:nvPr>
            <p:ph type="dt" sz="half" idx="10"/>
          </p:nvPr>
        </p:nvSpPr>
        <p:spPr/>
        <p:txBody>
          <a:bodyPr/>
          <a:lstStyle/>
          <a:p>
            <a:r>
              <a:rPr lang="en-US" smtClean="0"/>
              <a:t>BAND OF BROTHERS 2013</a:t>
            </a:r>
            <a:endParaRPr lang="en-US"/>
          </a:p>
        </p:txBody>
      </p:sp>
      <p:sp>
        <p:nvSpPr>
          <p:cNvPr id="4" name="Slide Number Placeholder 3"/>
          <p:cNvSpPr>
            <a:spLocks noGrp="1"/>
          </p:cNvSpPr>
          <p:nvPr>
            <p:ph type="sldNum" sz="quarter" idx="12"/>
          </p:nvPr>
        </p:nvSpPr>
        <p:spPr/>
        <p:txBody>
          <a:bodyPr/>
          <a:lstStyle/>
          <a:p>
            <a:fld id="{F3576DD2-9F25-4342-AE55-252FD262152C}" type="slidenum">
              <a:rPr lang="en-US" smtClean="0"/>
              <a:pPr/>
              <a:t>41</a:t>
            </a:fld>
            <a:endParaRPr lang="en-US"/>
          </a:p>
        </p:txBody>
      </p:sp>
      <p:sp>
        <p:nvSpPr>
          <p:cNvPr id="7" name="Title 6"/>
          <p:cNvSpPr txBox="1">
            <a:spLocks/>
          </p:cNvSpPr>
          <p:nvPr/>
        </p:nvSpPr>
        <p:spPr>
          <a:xfrm rot="16200000">
            <a:off x="-2590800" y="2971800"/>
            <a:ext cx="6096000" cy="914400"/>
          </a:xfrm>
          <a:prstGeom prst="rect">
            <a:avLst/>
          </a:prstGeom>
        </p:spPr>
        <p:txBody>
          <a:bodyPr vert="horz" lIns="91440" tIns="45720" rIns="91440" bIns="45720" rtlCol="0" anchor="ctr">
            <a:normAutofit/>
          </a:bodyPr>
          <a:lstStyle/>
          <a:p>
            <a:pPr lvl="0" algn="ctr">
              <a:spcBef>
                <a:spcPct val="0"/>
              </a:spcBef>
            </a:pPr>
            <a:r>
              <a:rPr lang="en-US" sz="1100" noProof="0" dirty="0" smtClean="0">
                <a:solidFill>
                  <a:schemeClr val="bg1"/>
                </a:solidFill>
                <a:effectLst>
                  <a:outerShdw blurRad="38100" dist="38100" dir="2700000" algn="tl">
                    <a:srgbClr val="000000">
                      <a:alpha val="43137"/>
                    </a:srgbClr>
                  </a:outerShdw>
                </a:effectLst>
                <a:latin typeface="+mj-lt"/>
                <a:ea typeface="+mj-ea"/>
                <a:cs typeface="+mj-cs"/>
              </a:rPr>
              <a:t>Deschutes River/ RM42.8 </a:t>
            </a:r>
            <a:r>
              <a:rPr lang="en-US" sz="1100" noProof="0" dirty="0" err="1" smtClean="0">
                <a:solidFill>
                  <a:schemeClr val="bg1"/>
                </a:solidFill>
                <a:effectLst>
                  <a:outerShdw blurRad="38100" dist="38100" dir="2700000" algn="tl">
                    <a:srgbClr val="000000">
                      <a:alpha val="43137"/>
                    </a:srgbClr>
                  </a:outerShdw>
                </a:effectLst>
                <a:latin typeface="+mj-lt"/>
                <a:ea typeface="+mj-ea"/>
                <a:cs typeface="+mj-cs"/>
              </a:rPr>
              <a:t>Buckhollow</a:t>
            </a:r>
            <a:r>
              <a:rPr lang="en-US" sz="1100" noProof="0" dirty="0" smtClean="0">
                <a:solidFill>
                  <a:schemeClr val="bg1"/>
                </a:solidFill>
                <a:effectLst>
                  <a:outerShdw blurRad="38100" dist="38100" dir="2700000" algn="tl">
                    <a:srgbClr val="000000">
                      <a:alpha val="43137"/>
                    </a:srgbClr>
                  </a:outerShdw>
                </a:effectLst>
                <a:latin typeface="+mj-lt"/>
                <a:ea typeface="+mj-ea"/>
                <a:cs typeface="+mj-cs"/>
              </a:rPr>
              <a:t>/ 24</a:t>
            </a:r>
            <a:r>
              <a:rPr kumimoji="0" lang="en-US" sz="1100" b="0" i="0" u="none" strike="noStrike" kern="1200" cap="none" spc="0" normalizeH="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 </a:t>
            </a:r>
            <a:r>
              <a:rPr kumimoji="0" lang="en-US" sz="10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SEP</a:t>
            </a:r>
            <a:r>
              <a:rPr kumimoji="0" lang="en-US" sz="11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 2013/ WDL</a:t>
            </a:r>
            <a:endParaRPr kumimoji="0" lang="en-US" sz="11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j-lt"/>
              <a:ea typeface="+mj-ea"/>
              <a:cs typeface="+mj-cs"/>
            </a:endParaRPr>
          </a:p>
        </p:txBody>
      </p:sp>
    </p:spTree>
    <p:extLst>
      <p:ext uri="{BB962C8B-B14F-4D97-AF65-F5344CB8AC3E}">
        <p14:creationId xmlns:p14="http://schemas.microsoft.com/office/powerpoint/2010/main" val="8020453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wlawson\Documents\Bill's Personal Files\OREGON Fishing 2013\oregon-rivers-map.gif"/>
          <p:cNvPicPr>
            <a:picLocks noChangeAspect="1" noChangeArrowheads="1"/>
          </p:cNvPicPr>
          <p:nvPr/>
        </p:nvPicPr>
        <p:blipFill>
          <a:blip r:embed="rId2" cstate="print"/>
          <a:srcRect/>
          <a:stretch>
            <a:fillRect/>
          </a:stretch>
        </p:blipFill>
        <p:spPr bwMode="auto">
          <a:xfrm>
            <a:off x="457200" y="990600"/>
            <a:ext cx="8229600" cy="5475427"/>
          </a:xfrm>
          <a:prstGeom prst="rect">
            <a:avLst/>
          </a:prstGeom>
          <a:noFill/>
        </p:spPr>
      </p:pic>
      <p:sp>
        <p:nvSpPr>
          <p:cNvPr id="7" name="Title 6"/>
          <p:cNvSpPr>
            <a:spLocks noGrp="1"/>
          </p:cNvSpPr>
          <p:nvPr>
            <p:ph type="title"/>
          </p:nvPr>
        </p:nvSpPr>
        <p:spPr>
          <a:xfrm>
            <a:off x="457200" y="228600"/>
            <a:ext cx="8229600" cy="715962"/>
          </a:xfrm>
        </p:spPr>
        <p:txBody>
          <a:bodyPr>
            <a:normAutofit/>
          </a:bodyPr>
          <a:lstStyle/>
          <a:p>
            <a:r>
              <a:rPr lang="en-US" sz="3200" dirty="0" smtClean="0">
                <a:solidFill>
                  <a:schemeClr val="bg1"/>
                </a:solidFill>
              </a:rPr>
              <a:t>Oregon Rivers/ geology.com</a:t>
            </a:r>
            <a:endParaRPr lang="en-US" sz="3200" dirty="0">
              <a:solidFill>
                <a:schemeClr val="bg1"/>
              </a:solidFill>
            </a:endParaRPr>
          </a:p>
        </p:txBody>
      </p:sp>
      <p:sp>
        <p:nvSpPr>
          <p:cNvPr id="4" name="Date Placeholder 3"/>
          <p:cNvSpPr>
            <a:spLocks noGrp="1"/>
          </p:cNvSpPr>
          <p:nvPr>
            <p:ph type="dt" sz="half" idx="10"/>
          </p:nvPr>
        </p:nvSpPr>
        <p:spPr/>
        <p:txBody>
          <a:bodyPr/>
          <a:lstStyle/>
          <a:p>
            <a:r>
              <a:rPr lang="en-US" smtClean="0"/>
              <a:t>BAND OF BROTHERS 2013</a:t>
            </a:r>
            <a:endParaRPr lang="en-US"/>
          </a:p>
        </p:txBody>
      </p:sp>
      <p:sp>
        <p:nvSpPr>
          <p:cNvPr id="5" name="Slide Number Placeholder 4"/>
          <p:cNvSpPr>
            <a:spLocks noGrp="1"/>
          </p:cNvSpPr>
          <p:nvPr>
            <p:ph type="sldNum" sz="quarter" idx="12"/>
          </p:nvPr>
        </p:nvSpPr>
        <p:spPr/>
        <p:txBody>
          <a:bodyPr/>
          <a:lstStyle/>
          <a:p>
            <a:fld id="{F3576DD2-9F25-4342-AE55-252FD262152C}" type="slidenum">
              <a:rPr lang="en-US" smtClean="0"/>
              <a:pPr/>
              <a:t>42</a:t>
            </a:fld>
            <a:endParaRPr lang="en-US"/>
          </a:p>
        </p:txBody>
      </p:sp>
      <p:sp>
        <p:nvSpPr>
          <p:cNvPr id="8" name="Freeform 7"/>
          <p:cNvSpPr/>
          <p:nvPr/>
        </p:nvSpPr>
        <p:spPr>
          <a:xfrm>
            <a:off x="2988860" y="1793744"/>
            <a:ext cx="1276065" cy="2622897"/>
          </a:xfrm>
          <a:custGeom>
            <a:avLst/>
            <a:gdLst>
              <a:gd name="connsiteX0" fmla="*/ 1194179 w 1276065"/>
              <a:gd name="connsiteY0" fmla="*/ 0 h 2622897"/>
              <a:gd name="connsiteX1" fmla="*/ 1201003 w 1276065"/>
              <a:gd name="connsiteY1" fmla="*/ 20471 h 2622897"/>
              <a:gd name="connsiteX2" fmla="*/ 1228298 w 1276065"/>
              <a:gd name="connsiteY2" fmla="*/ 61415 h 2622897"/>
              <a:gd name="connsiteX3" fmla="*/ 1248770 w 1276065"/>
              <a:gd name="connsiteY3" fmla="*/ 156949 h 2622897"/>
              <a:gd name="connsiteX4" fmla="*/ 1269241 w 1276065"/>
              <a:gd name="connsiteY4" fmla="*/ 163773 h 2622897"/>
              <a:gd name="connsiteX5" fmla="*/ 1276065 w 1276065"/>
              <a:gd name="connsiteY5" fmla="*/ 184245 h 2622897"/>
              <a:gd name="connsiteX6" fmla="*/ 1255594 w 1276065"/>
              <a:gd name="connsiteY6" fmla="*/ 238836 h 2622897"/>
              <a:gd name="connsiteX7" fmla="*/ 1235122 w 1276065"/>
              <a:gd name="connsiteY7" fmla="*/ 252483 h 2622897"/>
              <a:gd name="connsiteX8" fmla="*/ 1228298 w 1276065"/>
              <a:gd name="connsiteY8" fmla="*/ 272955 h 2622897"/>
              <a:gd name="connsiteX9" fmla="*/ 1187355 w 1276065"/>
              <a:gd name="connsiteY9" fmla="*/ 286603 h 2622897"/>
              <a:gd name="connsiteX10" fmla="*/ 1166883 w 1276065"/>
              <a:gd name="connsiteY10" fmla="*/ 307074 h 2622897"/>
              <a:gd name="connsiteX11" fmla="*/ 1160059 w 1276065"/>
              <a:gd name="connsiteY11" fmla="*/ 327546 h 2622897"/>
              <a:gd name="connsiteX12" fmla="*/ 1119116 w 1276065"/>
              <a:gd name="connsiteY12" fmla="*/ 348018 h 2622897"/>
              <a:gd name="connsiteX13" fmla="*/ 1078173 w 1276065"/>
              <a:gd name="connsiteY13" fmla="*/ 368489 h 2622897"/>
              <a:gd name="connsiteX14" fmla="*/ 1057701 w 1276065"/>
              <a:gd name="connsiteY14" fmla="*/ 382137 h 2622897"/>
              <a:gd name="connsiteX15" fmla="*/ 1050877 w 1276065"/>
              <a:gd name="connsiteY15" fmla="*/ 402609 h 2622897"/>
              <a:gd name="connsiteX16" fmla="*/ 1037230 w 1276065"/>
              <a:gd name="connsiteY16" fmla="*/ 423080 h 2622897"/>
              <a:gd name="connsiteX17" fmla="*/ 1009934 w 1276065"/>
              <a:gd name="connsiteY17" fmla="*/ 484495 h 2622897"/>
              <a:gd name="connsiteX18" fmla="*/ 989462 w 1276065"/>
              <a:gd name="connsiteY18" fmla="*/ 545910 h 2622897"/>
              <a:gd name="connsiteX19" fmla="*/ 982639 w 1276065"/>
              <a:gd name="connsiteY19" fmla="*/ 580030 h 2622897"/>
              <a:gd name="connsiteX20" fmla="*/ 975815 w 1276065"/>
              <a:gd name="connsiteY20" fmla="*/ 607325 h 2622897"/>
              <a:gd name="connsiteX21" fmla="*/ 962167 w 1276065"/>
              <a:gd name="connsiteY21" fmla="*/ 648269 h 2622897"/>
              <a:gd name="connsiteX22" fmla="*/ 982639 w 1276065"/>
              <a:gd name="connsiteY22" fmla="*/ 709683 h 2622897"/>
              <a:gd name="connsiteX23" fmla="*/ 1003110 w 1276065"/>
              <a:gd name="connsiteY23" fmla="*/ 723331 h 2622897"/>
              <a:gd name="connsiteX24" fmla="*/ 1009934 w 1276065"/>
              <a:gd name="connsiteY24" fmla="*/ 743803 h 2622897"/>
              <a:gd name="connsiteX25" fmla="*/ 1023582 w 1276065"/>
              <a:gd name="connsiteY25" fmla="*/ 764274 h 2622897"/>
              <a:gd name="connsiteX26" fmla="*/ 1016758 w 1276065"/>
              <a:gd name="connsiteY26" fmla="*/ 805218 h 2622897"/>
              <a:gd name="connsiteX27" fmla="*/ 1023582 w 1276065"/>
              <a:gd name="connsiteY27" fmla="*/ 852985 h 2622897"/>
              <a:gd name="connsiteX28" fmla="*/ 1037230 w 1276065"/>
              <a:gd name="connsiteY28" fmla="*/ 893928 h 2622897"/>
              <a:gd name="connsiteX29" fmla="*/ 1030406 w 1276065"/>
              <a:gd name="connsiteY29" fmla="*/ 968991 h 2622897"/>
              <a:gd name="connsiteX30" fmla="*/ 1009934 w 1276065"/>
              <a:gd name="connsiteY30" fmla="*/ 982639 h 2622897"/>
              <a:gd name="connsiteX31" fmla="*/ 996286 w 1276065"/>
              <a:gd name="connsiteY31" fmla="*/ 1003110 h 2622897"/>
              <a:gd name="connsiteX32" fmla="*/ 934871 w 1276065"/>
              <a:gd name="connsiteY32" fmla="*/ 1023582 h 2622897"/>
              <a:gd name="connsiteX33" fmla="*/ 893928 w 1276065"/>
              <a:gd name="connsiteY33" fmla="*/ 1037230 h 2622897"/>
              <a:gd name="connsiteX34" fmla="*/ 852985 w 1276065"/>
              <a:gd name="connsiteY34" fmla="*/ 1064525 h 2622897"/>
              <a:gd name="connsiteX35" fmla="*/ 832513 w 1276065"/>
              <a:gd name="connsiteY35" fmla="*/ 1187355 h 2622897"/>
              <a:gd name="connsiteX36" fmla="*/ 812041 w 1276065"/>
              <a:gd name="connsiteY36" fmla="*/ 1201003 h 2622897"/>
              <a:gd name="connsiteX37" fmla="*/ 798394 w 1276065"/>
              <a:gd name="connsiteY37" fmla="*/ 1310185 h 2622897"/>
              <a:gd name="connsiteX38" fmla="*/ 777922 w 1276065"/>
              <a:gd name="connsiteY38" fmla="*/ 1357952 h 2622897"/>
              <a:gd name="connsiteX39" fmla="*/ 764274 w 1276065"/>
              <a:gd name="connsiteY39" fmla="*/ 1405719 h 2622897"/>
              <a:gd name="connsiteX40" fmla="*/ 771098 w 1276065"/>
              <a:gd name="connsiteY40" fmla="*/ 1426191 h 2622897"/>
              <a:gd name="connsiteX41" fmla="*/ 791570 w 1276065"/>
              <a:gd name="connsiteY41" fmla="*/ 1508077 h 2622897"/>
              <a:gd name="connsiteX42" fmla="*/ 805218 w 1276065"/>
              <a:gd name="connsiteY42" fmla="*/ 1535373 h 2622897"/>
              <a:gd name="connsiteX43" fmla="*/ 818865 w 1276065"/>
              <a:gd name="connsiteY43" fmla="*/ 1576316 h 2622897"/>
              <a:gd name="connsiteX44" fmla="*/ 812041 w 1276065"/>
              <a:gd name="connsiteY44" fmla="*/ 1603612 h 2622897"/>
              <a:gd name="connsiteX45" fmla="*/ 798394 w 1276065"/>
              <a:gd name="connsiteY45" fmla="*/ 1699146 h 2622897"/>
              <a:gd name="connsiteX46" fmla="*/ 812041 w 1276065"/>
              <a:gd name="connsiteY46" fmla="*/ 1740089 h 2622897"/>
              <a:gd name="connsiteX47" fmla="*/ 784746 w 1276065"/>
              <a:gd name="connsiteY47" fmla="*/ 1781033 h 2622897"/>
              <a:gd name="connsiteX48" fmla="*/ 764274 w 1276065"/>
              <a:gd name="connsiteY48" fmla="*/ 1808328 h 2622897"/>
              <a:gd name="connsiteX49" fmla="*/ 736979 w 1276065"/>
              <a:gd name="connsiteY49" fmla="*/ 1849271 h 2622897"/>
              <a:gd name="connsiteX50" fmla="*/ 743803 w 1276065"/>
              <a:gd name="connsiteY50" fmla="*/ 1869743 h 2622897"/>
              <a:gd name="connsiteX51" fmla="*/ 771098 w 1276065"/>
              <a:gd name="connsiteY51" fmla="*/ 1910686 h 2622897"/>
              <a:gd name="connsiteX52" fmla="*/ 750627 w 1276065"/>
              <a:gd name="connsiteY52" fmla="*/ 1951630 h 2622897"/>
              <a:gd name="connsiteX53" fmla="*/ 730155 w 1276065"/>
              <a:gd name="connsiteY53" fmla="*/ 1958454 h 2622897"/>
              <a:gd name="connsiteX54" fmla="*/ 716507 w 1276065"/>
              <a:gd name="connsiteY54" fmla="*/ 1978925 h 2622897"/>
              <a:gd name="connsiteX55" fmla="*/ 696036 w 1276065"/>
              <a:gd name="connsiteY55" fmla="*/ 1992573 h 2622897"/>
              <a:gd name="connsiteX56" fmla="*/ 655092 w 1276065"/>
              <a:gd name="connsiteY56" fmla="*/ 2053988 h 2622897"/>
              <a:gd name="connsiteX57" fmla="*/ 641444 w 1276065"/>
              <a:gd name="connsiteY57" fmla="*/ 2094931 h 2622897"/>
              <a:gd name="connsiteX58" fmla="*/ 634621 w 1276065"/>
              <a:gd name="connsiteY58" fmla="*/ 2115403 h 2622897"/>
              <a:gd name="connsiteX59" fmla="*/ 627797 w 1276065"/>
              <a:gd name="connsiteY59" fmla="*/ 2258704 h 2622897"/>
              <a:gd name="connsiteX60" fmla="*/ 620973 w 1276065"/>
              <a:gd name="connsiteY60" fmla="*/ 2279176 h 2622897"/>
              <a:gd name="connsiteX61" fmla="*/ 607325 w 1276065"/>
              <a:gd name="connsiteY61" fmla="*/ 2299648 h 2622897"/>
              <a:gd name="connsiteX62" fmla="*/ 586853 w 1276065"/>
              <a:gd name="connsiteY62" fmla="*/ 2320119 h 2622897"/>
              <a:gd name="connsiteX63" fmla="*/ 539086 w 1276065"/>
              <a:gd name="connsiteY63" fmla="*/ 2367886 h 2622897"/>
              <a:gd name="connsiteX64" fmla="*/ 518615 w 1276065"/>
              <a:gd name="connsiteY64" fmla="*/ 2381534 h 2622897"/>
              <a:gd name="connsiteX65" fmla="*/ 498143 w 1276065"/>
              <a:gd name="connsiteY65" fmla="*/ 2395182 h 2622897"/>
              <a:gd name="connsiteX66" fmla="*/ 464024 w 1276065"/>
              <a:gd name="connsiteY66" fmla="*/ 2456597 h 2622897"/>
              <a:gd name="connsiteX67" fmla="*/ 457200 w 1276065"/>
              <a:gd name="connsiteY67" fmla="*/ 2497540 h 2622897"/>
              <a:gd name="connsiteX68" fmla="*/ 416256 w 1276065"/>
              <a:gd name="connsiteY68" fmla="*/ 2511188 h 2622897"/>
              <a:gd name="connsiteX69" fmla="*/ 368489 w 1276065"/>
              <a:gd name="connsiteY69" fmla="*/ 2565779 h 2622897"/>
              <a:gd name="connsiteX70" fmla="*/ 348018 w 1276065"/>
              <a:gd name="connsiteY70" fmla="*/ 2572603 h 2622897"/>
              <a:gd name="connsiteX71" fmla="*/ 293427 w 1276065"/>
              <a:gd name="connsiteY71" fmla="*/ 2579427 h 2622897"/>
              <a:gd name="connsiteX72" fmla="*/ 177421 w 1276065"/>
              <a:gd name="connsiteY72" fmla="*/ 2579427 h 2622897"/>
              <a:gd name="connsiteX73" fmla="*/ 150125 w 1276065"/>
              <a:gd name="connsiteY73" fmla="*/ 2593074 h 2622897"/>
              <a:gd name="connsiteX74" fmla="*/ 88710 w 1276065"/>
              <a:gd name="connsiteY74" fmla="*/ 2613546 h 2622897"/>
              <a:gd name="connsiteX75" fmla="*/ 0 w 1276065"/>
              <a:gd name="connsiteY75" fmla="*/ 2613546 h 2622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276065" h="2622897">
                <a:moveTo>
                  <a:pt x="1194179" y="0"/>
                </a:moveTo>
                <a:cubicBezTo>
                  <a:pt x="1196454" y="6824"/>
                  <a:pt x="1197510" y="14183"/>
                  <a:pt x="1201003" y="20471"/>
                </a:cubicBezTo>
                <a:cubicBezTo>
                  <a:pt x="1208969" y="34810"/>
                  <a:pt x="1228298" y="61415"/>
                  <a:pt x="1228298" y="61415"/>
                </a:cubicBezTo>
                <a:cubicBezTo>
                  <a:pt x="1230066" y="80857"/>
                  <a:pt x="1223079" y="136395"/>
                  <a:pt x="1248770" y="156949"/>
                </a:cubicBezTo>
                <a:cubicBezTo>
                  <a:pt x="1254387" y="161442"/>
                  <a:pt x="1262417" y="161498"/>
                  <a:pt x="1269241" y="163773"/>
                </a:cubicBezTo>
                <a:cubicBezTo>
                  <a:pt x="1271516" y="170597"/>
                  <a:pt x="1276065" y="177052"/>
                  <a:pt x="1276065" y="184245"/>
                </a:cubicBezTo>
                <a:cubicBezTo>
                  <a:pt x="1276065" y="203772"/>
                  <a:pt x="1269712" y="224718"/>
                  <a:pt x="1255594" y="238836"/>
                </a:cubicBezTo>
                <a:cubicBezTo>
                  <a:pt x="1249795" y="244635"/>
                  <a:pt x="1241946" y="247934"/>
                  <a:pt x="1235122" y="252483"/>
                </a:cubicBezTo>
                <a:cubicBezTo>
                  <a:pt x="1232847" y="259307"/>
                  <a:pt x="1234151" y="268774"/>
                  <a:pt x="1228298" y="272955"/>
                </a:cubicBezTo>
                <a:cubicBezTo>
                  <a:pt x="1216592" y="281317"/>
                  <a:pt x="1187355" y="286603"/>
                  <a:pt x="1187355" y="286603"/>
                </a:cubicBezTo>
                <a:cubicBezTo>
                  <a:pt x="1180531" y="293427"/>
                  <a:pt x="1172236" y="299044"/>
                  <a:pt x="1166883" y="307074"/>
                </a:cubicBezTo>
                <a:cubicBezTo>
                  <a:pt x="1162893" y="313059"/>
                  <a:pt x="1164552" y="321929"/>
                  <a:pt x="1160059" y="327546"/>
                </a:cubicBezTo>
                <a:cubicBezTo>
                  <a:pt x="1150438" y="339572"/>
                  <a:pt x="1132602" y="343523"/>
                  <a:pt x="1119116" y="348018"/>
                </a:cubicBezTo>
                <a:cubicBezTo>
                  <a:pt x="1060444" y="387133"/>
                  <a:pt x="1134678" y="340237"/>
                  <a:pt x="1078173" y="368489"/>
                </a:cubicBezTo>
                <a:cubicBezTo>
                  <a:pt x="1070837" y="372157"/>
                  <a:pt x="1064525" y="377588"/>
                  <a:pt x="1057701" y="382137"/>
                </a:cubicBezTo>
                <a:cubicBezTo>
                  <a:pt x="1055426" y="388961"/>
                  <a:pt x="1054094" y="396175"/>
                  <a:pt x="1050877" y="402609"/>
                </a:cubicBezTo>
                <a:cubicBezTo>
                  <a:pt x="1047209" y="409944"/>
                  <a:pt x="1040561" y="415586"/>
                  <a:pt x="1037230" y="423080"/>
                </a:cubicBezTo>
                <a:cubicBezTo>
                  <a:pt x="1004751" y="496160"/>
                  <a:pt x="1040819" y="438170"/>
                  <a:pt x="1009934" y="484495"/>
                </a:cubicBezTo>
                <a:lnTo>
                  <a:pt x="989462" y="545910"/>
                </a:lnTo>
                <a:cubicBezTo>
                  <a:pt x="985794" y="556913"/>
                  <a:pt x="985155" y="568708"/>
                  <a:pt x="982639" y="580030"/>
                </a:cubicBezTo>
                <a:cubicBezTo>
                  <a:pt x="980605" y="589185"/>
                  <a:pt x="978510" y="598342"/>
                  <a:pt x="975815" y="607325"/>
                </a:cubicBezTo>
                <a:cubicBezTo>
                  <a:pt x="971681" y="621105"/>
                  <a:pt x="962167" y="648269"/>
                  <a:pt x="962167" y="648269"/>
                </a:cubicBezTo>
                <a:cubicBezTo>
                  <a:pt x="966742" y="675721"/>
                  <a:pt x="963448" y="690492"/>
                  <a:pt x="982639" y="709683"/>
                </a:cubicBezTo>
                <a:cubicBezTo>
                  <a:pt x="988438" y="715482"/>
                  <a:pt x="996286" y="718782"/>
                  <a:pt x="1003110" y="723331"/>
                </a:cubicBezTo>
                <a:cubicBezTo>
                  <a:pt x="1005385" y="730155"/>
                  <a:pt x="1006717" y="737369"/>
                  <a:pt x="1009934" y="743803"/>
                </a:cubicBezTo>
                <a:cubicBezTo>
                  <a:pt x="1013602" y="751138"/>
                  <a:pt x="1022676" y="756123"/>
                  <a:pt x="1023582" y="764274"/>
                </a:cubicBezTo>
                <a:cubicBezTo>
                  <a:pt x="1025110" y="778026"/>
                  <a:pt x="1019033" y="791570"/>
                  <a:pt x="1016758" y="805218"/>
                </a:cubicBezTo>
                <a:cubicBezTo>
                  <a:pt x="1019033" y="821140"/>
                  <a:pt x="1019965" y="837313"/>
                  <a:pt x="1023582" y="852985"/>
                </a:cubicBezTo>
                <a:cubicBezTo>
                  <a:pt x="1026817" y="867003"/>
                  <a:pt x="1037230" y="893928"/>
                  <a:pt x="1037230" y="893928"/>
                </a:cubicBezTo>
                <a:cubicBezTo>
                  <a:pt x="1034955" y="918949"/>
                  <a:pt x="1037795" y="944978"/>
                  <a:pt x="1030406" y="968991"/>
                </a:cubicBezTo>
                <a:cubicBezTo>
                  <a:pt x="1027994" y="976830"/>
                  <a:pt x="1015733" y="976840"/>
                  <a:pt x="1009934" y="982639"/>
                </a:cubicBezTo>
                <a:cubicBezTo>
                  <a:pt x="1004135" y="988438"/>
                  <a:pt x="1003241" y="998763"/>
                  <a:pt x="996286" y="1003110"/>
                </a:cubicBezTo>
                <a:cubicBezTo>
                  <a:pt x="996284" y="1003111"/>
                  <a:pt x="945108" y="1020170"/>
                  <a:pt x="934871" y="1023582"/>
                </a:cubicBezTo>
                <a:lnTo>
                  <a:pt x="893928" y="1037230"/>
                </a:lnTo>
                <a:cubicBezTo>
                  <a:pt x="878367" y="1042417"/>
                  <a:pt x="852985" y="1064525"/>
                  <a:pt x="852985" y="1064525"/>
                </a:cubicBezTo>
                <a:cubicBezTo>
                  <a:pt x="850472" y="1102215"/>
                  <a:pt x="863964" y="1155904"/>
                  <a:pt x="832513" y="1187355"/>
                </a:cubicBezTo>
                <a:cubicBezTo>
                  <a:pt x="826714" y="1193154"/>
                  <a:pt x="818865" y="1196454"/>
                  <a:pt x="812041" y="1201003"/>
                </a:cubicBezTo>
                <a:cubicBezTo>
                  <a:pt x="794051" y="1254977"/>
                  <a:pt x="813146" y="1192172"/>
                  <a:pt x="798394" y="1310185"/>
                </a:cubicBezTo>
                <a:cubicBezTo>
                  <a:pt x="796511" y="1325248"/>
                  <a:pt x="783250" y="1345519"/>
                  <a:pt x="777922" y="1357952"/>
                </a:cubicBezTo>
                <a:cubicBezTo>
                  <a:pt x="772049" y="1371656"/>
                  <a:pt x="767736" y="1391870"/>
                  <a:pt x="764274" y="1405719"/>
                </a:cubicBezTo>
                <a:cubicBezTo>
                  <a:pt x="766549" y="1412543"/>
                  <a:pt x="769205" y="1419251"/>
                  <a:pt x="771098" y="1426191"/>
                </a:cubicBezTo>
                <a:cubicBezTo>
                  <a:pt x="778501" y="1453335"/>
                  <a:pt x="784746" y="1480782"/>
                  <a:pt x="791570" y="1508077"/>
                </a:cubicBezTo>
                <a:cubicBezTo>
                  <a:pt x="794037" y="1517946"/>
                  <a:pt x="801440" y="1525928"/>
                  <a:pt x="805218" y="1535373"/>
                </a:cubicBezTo>
                <a:cubicBezTo>
                  <a:pt x="810561" y="1548730"/>
                  <a:pt x="818865" y="1576316"/>
                  <a:pt x="818865" y="1576316"/>
                </a:cubicBezTo>
                <a:cubicBezTo>
                  <a:pt x="816590" y="1585415"/>
                  <a:pt x="813367" y="1594328"/>
                  <a:pt x="812041" y="1603612"/>
                </a:cubicBezTo>
                <a:cubicBezTo>
                  <a:pt x="796528" y="1712209"/>
                  <a:pt x="813945" y="1636945"/>
                  <a:pt x="798394" y="1699146"/>
                </a:cubicBezTo>
                <a:cubicBezTo>
                  <a:pt x="802943" y="1712794"/>
                  <a:pt x="820021" y="1728119"/>
                  <a:pt x="812041" y="1740089"/>
                </a:cubicBezTo>
                <a:cubicBezTo>
                  <a:pt x="802943" y="1753737"/>
                  <a:pt x="794588" y="1767911"/>
                  <a:pt x="784746" y="1781033"/>
                </a:cubicBezTo>
                <a:cubicBezTo>
                  <a:pt x="777922" y="1790131"/>
                  <a:pt x="770796" y="1799011"/>
                  <a:pt x="764274" y="1808328"/>
                </a:cubicBezTo>
                <a:cubicBezTo>
                  <a:pt x="754868" y="1821765"/>
                  <a:pt x="736979" y="1849271"/>
                  <a:pt x="736979" y="1849271"/>
                </a:cubicBezTo>
                <a:cubicBezTo>
                  <a:pt x="739254" y="1856095"/>
                  <a:pt x="740310" y="1863455"/>
                  <a:pt x="743803" y="1869743"/>
                </a:cubicBezTo>
                <a:cubicBezTo>
                  <a:pt x="751769" y="1884081"/>
                  <a:pt x="771098" y="1910686"/>
                  <a:pt x="771098" y="1910686"/>
                </a:cubicBezTo>
                <a:cubicBezTo>
                  <a:pt x="766603" y="1924171"/>
                  <a:pt x="762651" y="1942010"/>
                  <a:pt x="750627" y="1951630"/>
                </a:cubicBezTo>
                <a:cubicBezTo>
                  <a:pt x="745010" y="1956124"/>
                  <a:pt x="736979" y="1956179"/>
                  <a:pt x="730155" y="1958454"/>
                </a:cubicBezTo>
                <a:cubicBezTo>
                  <a:pt x="725606" y="1965278"/>
                  <a:pt x="722306" y="1973126"/>
                  <a:pt x="716507" y="1978925"/>
                </a:cubicBezTo>
                <a:cubicBezTo>
                  <a:pt x="710708" y="1984724"/>
                  <a:pt x="701436" y="1986401"/>
                  <a:pt x="696036" y="1992573"/>
                </a:cubicBezTo>
                <a:cubicBezTo>
                  <a:pt x="696033" y="1992577"/>
                  <a:pt x="661917" y="2043750"/>
                  <a:pt x="655092" y="2053988"/>
                </a:cubicBezTo>
                <a:cubicBezTo>
                  <a:pt x="647112" y="2065958"/>
                  <a:pt x="645993" y="2081283"/>
                  <a:pt x="641444" y="2094931"/>
                </a:cubicBezTo>
                <a:lnTo>
                  <a:pt x="634621" y="2115403"/>
                </a:lnTo>
                <a:cubicBezTo>
                  <a:pt x="632346" y="2163170"/>
                  <a:pt x="631768" y="2211048"/>
                  <a:pt x="627797" y="2258704"/>
                </a:cubicBezTo>
                <a:cubicBezTo>
                  <a:pt x="627200" y="2265872"/>
                  <a:pt x="624190" y="2272742"/>
                  <a:pt x="620973" y="2279176"/>
                </a:cubicBezTo>
                <a:cubicBezTo>
                  <a:pt x="617305" y="2286512"/>
                  <a:pt x="612576" y="2293348"/>
                  <a:pt x="607325" y="2299648"/>
                </a:cubicBezTo>
                <a:cubicBezTo>
                  <a:pt x="601147" y="2307062"/>
                  <a:pt x="593677" y="2313295"/>
                  <a:pt x="586853" y="2320119"/>
                </a:cubicBezTo>
                <a:cubicBezTo>
                  <a:pt x="574844" y="2356153"/>
                  <a:pt x="586015" y="2336600"/>
                  <a:pt x="539086" y="2367886"/>
                </a:cubicBezTo>
                <a:lnTo>
                  <a:pt x="518615" y="2381534"/>
                </a:lnTo>
                <a:lnTo>
                  <a:pt x="498143" y="2395182"/>
                </a:lnTo>
                <a:cubicBezTo>
                  <a:pt x="480547" y="2421576"/>
                  <a:pt x="470030" y="2429569"/>
                  <a:pt x="464024" y="2456597"/>
                </a:cubicBezTo>
                <a:cubicBezTo>
                  <a:pt x="461023" y="2470103"/>
                  <a:pt x="466311" y="2487127"/>
                  <a:pt x="457200" y="2497540"/>
                </a:cubicBezTo>
                <a:cubicBezTo>
                  <a:pt x="447726" y="2508367"/>
                  <a:pt x="416256" y="2511188"/>
                  <a:pt x="416256" y="2511188"/>
                </a:cubicBezTo>
                <a:cubicBezTo>
                  <a:pt x="395784" y="2541897"/>
                  <a:pt x="396922" y="2551562"/>
                  <a:pt x="368489" y="2565779"/>
                </a:cubicBezTo>
                <a:cubicBezTo>
                  <a:pt x="362056" y="2568996"/>
                  <a:pt x="355095" y="2571316"/>
                  <a:pt x="348018" y="2572603"/>
                </a:cubicBezTo>
                <a:cubicBezTo>
                  <a:pt x="329975" y="2575884"/>
                  <a:pt x="311624" y="2577152"/>
                  <a:pt x="293427" y="2579427"/>
                </a:cubicBezTo>
                <a:cubicBezTo>
                  <a:pt x="242955" y="2573819"/>
                  <a:pt x="226481" y="2567163"/>
                  <a:pt x="177421" y="2579427"/>
                </a:cubicBezTo>
                <a:cubicBezTo>
                  <a:pt x="167552" y="2581894"/>
                  <a:pt x="159570" y="2589296"/>
                  <a:pt x="150125" y="2593074"/>
                </a:cubicBezTo>
                <a:lnTo>
                  <a:pt x="88710" y="2613546"/>
                </a:lnTo>
                <a:cubicBezTo>
                  <a:pt x="60657" y="2622897"/>
                  <a:pt x="29570" y="2613546"/>
                  <a:pt x="0" y="2613546"/>
                </a:cubicBezTo>
              </a:path>
            </a:pathLst>
          </a:custGeom>
          <a:ln w="88900">
            <a:solidFill>
              <a:srgbClr val="00B050">
                <a:alpha val="7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3780430" y="3178992"/>
            <a:ext cx="1749071" cy="600501"/>
          </a:xfrm>
          <a:custGeom>
            <a:avLst/>
            <a:gdLst>
              <a:gd name="connsiteX0" fmla="*/ 0 w 1749071"/>
              <a:gd name="connsiteY0" fmla="*/ 0 h 600501"/>
              <a:gd name="connsiteX1" fmla="*/ 34119 w 1749071"/>
              <a:gd name="connsiteY1" fmla="*/ 34119 h 600501"/>
              <a:gd name="connsiteX2" fmla="*/ 47767 w 1749071"/>
              <a:gd name="connsiteY2" fmla="*/ 75062 h 600501"/>
              <a:gd name="connsiteX3" fmla="*/ 129654 w 1749071"/>
              <a:gd name="connsiteY3" fmla="*/ 116006 h 600501"/>
              <a:gd name="connsiteX4" fmla="*/ 150125 w 1749071"/>
              <a:gd name="connsiteY4" fmla="*/ 122829 h 600501"/>
              <a:gd name="connsiteX5" fmla="*/ 156949 w 1749071"/>
              <a:gd name="connsiteY5" fmla="*/ 143301 h 600501"/>
              <a:gd name="connsiteX6" fmla="*/ 225188 w 1749071"/>
              <a:gd name="connsiteY6" fmla="*/ 163773 h 600501"/>
              <a:gd name="connsiteX7" fmla="*/ 375313 w 1749071"/>
              <a:gd name="connsiteY7" fmla="*/ 177421 h 600501"/>
              <a:gd name="connsiteX8" fmla="*/ 395785 w 1749071"/>
              <a:gd name="connsiteY8" fmla="*/ 191068 h 600501"/>
              <a:gd name="connsiteX9" fmla="*/ 409433 w 1749071"/>
              <a:gd name="connsiteY9" fmla="*/ 211540 h 600501"/>
              <a:gd name="connsiteX10" fmla="*/ 429904 w 1749071"/>
              <a:gd name="connsiteY10" fmla="*/ 232012 h 600501"/>
              <a:gd name="connsiteX11" fmla="*/ 436728 w 1749071"/>
              <a:gd name="connsiteY11" fmla="*/ 252483 h 600501"/>
              <a:gd name="connsiteX12" fmla="*/ 450376 w 1749071"/>
              <a:gd name="connsiteY12" fmla="*/ 272955 h 600501"/>
              <a:gd name="connsiteX13" fmla="*/ 457200 w 1749071"/>
              <a:gd name="connsiteY13" fmla="*/ 327546 h 600501"/>
              <a:gd name="connsiteX14" fmla="*/ 464024 w 1749071"/>
              <a:gd name="connsiteY14" fmla="*/ 416256 h 600501"/>
              <a:gd name="connsiteX15" fmla="*/ 511791 w 1749071"/>
              <a:gd name="connsiteY15" fmla="*/ 436728 h 600501"/>
              <a:gd name="connsiteX16" fmla="*/ 525439 w 1749071"/>
              <a:gd name="connsiteY16" fmla="*/ 457200 h 600501"/>
              <a:gd name="connsiteX17" fmla="*/ 620973 w 1749071"/>
              <a:gd name="connsiteY17" fmla="*/ 436728 h 600501"/>
              <a:gd name="connsiteX18" fmla="*/ 634621 w 1749071"/>
              <a:gd name="connsiteY18" fmla="*/ 416256 h 600501"/>
              <a:gd name="connsiteX19" fmla="*/ 675564 w 1749071"/>
              <a:gd name="connsiteY19" fmla="*/ 402609 h 600501"/>
              <a:gd name="connsiteX20" fmla="*/ 716507 w 1749071"/>
              <a:gd name="connsiteY20" fmla="*/ 409432 h 600501"/>
              <a:gd name="connsiteX21" fmla="*/ 743803 w 1749071"/>
              <a:gd name="connsiteY21" fmla="*/ 416256 h 600501"/>
              <a:gd name="connsiteX22" fmla="*/ 791570 w 1749071"/>
              <a:gd name="connsiteY22" fmla="*/ 402609 h 600501"/>
              <a:gd name="connsiteX23" fmla="*/ 893928 w 1749071"/>
              <a:gd name="connsiteY23" fmla="*/ 409432 h 600501"/>
              <a:gd name="connsiteX24" fmla="*/ 1023582 w 1749071"/>
              <a:gd name="connsiteY24" fmla="*/ 416256 h 600501"/>
              <a:gd name="connsiteX25" fmla="*/ 1044054 w 1749071"/>
              <a:gd name="connsiteY25" fmla="*/ 436728 h 600501"/>
              <a:gd name="connsiteX26" fmla="*/ 1084997 w 1749071"/>
              <a:gd name="connsiteY26" fmla="*/ 450376 h 600501"/>
              <a:gd name="connsiteX27" fmla="*/ 1105469 w 1749071"/>
              <a:gd name="connsiteY27" fmla="*/ 457200 h 600501"/>
              <a:gd name="connsiteX28" fmla="*/ 1132764 w 1749071"/>
              <a:gd name="connsiteY28" fmla="*/ 450376 h 600501"/>
              <a:gd name="connsiteX29" fmla="*/ 1153236 w 1749071"/>
              <a:gd name="connsiteY29" fmla="*/ 443552 h 600501"/>
              <a:gd name="connsiteX30" fmla="*/ 1241946 w 1749071"/>
              <a:gd name="connsiteY30" fmla="*/ 450376 h 600501"/>
              <a:gd name="connsiteX31" fmla="*/ 1262418 w 1749071"/>
              <a:gd name="connsiteY31" fmla="*/ 464023 h 600501"/>
              <a:gd name="connsiteX32" fmla="*/ 1303361 w 1749071"/>
              <a:gd name="connsiteY32" fmla="*/ 443552 h 600501"/>
              <a:gd name="connsiteX33" fmla="*/ 1344304 w 1749071"/>
              <a:gd name="connsiteY33" fmla="*/ 429904 h 600501"/>
              <a:gd name="connsiteX34" fmla="*/ 1364776 w 1749071"/>
              <a:gd name="connsiteY34" fmla="*/ 423080 h 600501"/>
              <a:gd name="connsiteX35" fmla="*/ 1385248 w 1749071"/>
              <a:gd name="connsiteY35" fmla="*/ 409432 h 600501"/>
              <a:gd name="connsiteX36" fmla="*/ 1398895 w 1749071"/>
              <a:gd name="connsiteY36" fmla="*/ 388961 h 600501"/>
              <a:gd name="connsiteX37" fmla="*/ 1419367 w 1749071"/>
              <a:gd name="connsiteY37" fmla="*/ 382137 h 600501"/>
              <a:gd name="connsiteX38" fmla="*/ 1528549 w 1749071"/>
              <a:gd name="connsiteY38" fmla="*/ 388961 h 600501"/>
              <a:gd name="connsiteX39" fmla="*/ 1542197 w 1749071"/>
              <a:gd name="connsiteY39" fmla="*/ 409432 h 600501"/>
              <a:gd name="connsiteX40" fmla="*/ 1562669 w 1749071"/>
              <a:gd name="connsiteY40" fmla="*/ 450376 h 600501"/>
              <a:gd name="connsiteX41" fmla="*/ 1583140 w 1749071"/>
              <a:gd name="connsiteY41" fmla="*/ 464023 h 600501"/>
              <a:gd name="connsiteX42" fmla="*/ 1624083 w 1749071"/>
              <a:gd name="connsiteY42" fmla="*/ 477671 h 600501"/>
              <a:gd name="connsiteX43" fmla="*/ 1644555 w 1749071"/>
              <a:gd name="connsiteY43" fmla="*/ 470847 h 600501"/>
              <a:gd name="connsiteX44" fmla="*/ 1705970 w 1749071"/>
              <a:gd name="connsiteY44" fmla="*/ 498143 h 600501"/>
              <a:gd name="connsiteX45" fmla="*/ 1712794 w 1749071"/>
              <a:gd name="connsiteY45" fmla="*/ 518615 h 600501"/>
              <a:gd name="connsiteX46" fmla="*/ 1692322 w 1749071"/>
              <a:gd name="connsiteY46" fmla="*/ 532262 h 600501"/>
              <a:gd name="connsiteX47" fmla="*/ 1678674 w 1749071"/>
              <a:gd name="connsiteY47" fmla="*/ 552734 h 600501"/>
              <a:gd name="connsiteX48" fmla="*/ 1705970 w 1749071"/>
              <a:gd name="connsiteY48" fmla="*/ 600501 h 600501"/>
              <a:gd name="connsiteX49" fmla="*/ 1746913 w 1749071"/>
              <a:gd name="connsiteY49" fmla="*/ 580029 h 6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749071" h="600501">
                <a:moveTo>
                  <a:pt x="0" y="0"/>
                </a:moveTo>
                <a:cubicBezTo>
                  <a:pt x="18676" y="12450"/>
                  <a:pt x="24541" y="12569"/>
                  <a:pt x="34119" y="34119"/>
                </a:cubicBezTo>
                <a:cubicBezTo>
                  <a:pt x="39962" y="47265"/>
                  <a:pt x="35797" y="67082"/>
                  <a:pt x="47767" y="75062"/>
                </a:cubicBezTo>
                <a:cubicBezTo>
                  <a:pt x="100678" y="110337"/>
                  <a:pt x="73151" y="97172"/>
                  <a:pt x="129654" y="116006"/>
                </a:cubicBezTo>
                <a:lnTo>
                  <a:pt x="150125" y="122829"/>
                </a:lnTo>
                <a:cubicBezTo>
                  <a:pt x="152400" y="129653"/>
                  <a:pt x="152455" y="137684"/>
                  <a:pt x="156949" y="143301"/>
                </a:cubicBezTo>
                <a:cubicBezTo>
                  <a:pt x="172966" y="163323"/>
                  <a:pt x="204283" y="160787"/>
                  <a:pt x="225188" y="163773"/>
                </a:cubicBezTo>
                <a:cubicBezTo>
                  <a:pt x="296384" y="187505"/>
                  <a:pt x="180312" y="150831"/>
                  <a:pt x="375313" y="177421"/>
                </a:cubicBezTo>
                <a:cubicBezTo>
                  <a:pt x="383439" y="178529"/>
                  <a:pt x="388961" y="186519"/>
                  <a:pt x="395785" y="191068"/>
                </a:cubicBezTo>
                <a:cubicBezTo>
                  <a:pt x="400334" y="197892"/>
                  <a:pt x="404183" y="205239"/>
                  <a:pt x="409433" y="211540"/>
                </a:cubicBezTo>
                <a:cubicBezTo>
                  <a:pt x="415611" y="218954"/>
                  <a:pt x="424551" y="223982"/>
                  <a:pt x="429904" y="232012"/>
                </a:cubicBezTo>
                <a:cubicBezTo>
                  <a:pt x="433894" y="237997"/>
                  <a:pt x="433511" y="246050"/>
                  <a:pt x="436728" y="252483"/>
                </a:cubicBezTo>
                <a:cubicBezTo>
                  <a:pt x="440396" y="259819"/>
                  <a:pt x="445827" y="266131"/>
                  <a:pt x="450376" y="272955"/>
                </a:cubicBezTo>
                <a:cubicBezTo>
                  <a:pt x="452651" y="291152"/>
                  <a:pt x="455461" y="309290"/>
                  <a:pt x="457200" y="327546"/>
                </a:cubicBezTo>
                <a:cubicBezTo>
                  <a:pt x="460012" y="357070"/>
                  <a:pt x="456383" y="387600"/>
                  <a:pt x="464024" y="416256"/>
                </a:cubicBezTo>
                <a:cubicBezTo>
                  <a:pt x="467390" y="428879"/>
                  <a:pt x="505023" y="435036"/>
                  <a:pt x="511791" y="436728"/>
                </a:cubicBezTo>
                <a:cubicBezTo>
                  <a:pt x="516340" y="443552"/>
                  <a:pt x="517333" y="455953"/>
                  <a:pt x="525439" y="457200"/>
                </a:cubicBezTo>
                <a:cubicBezTo>
                  <a:pt x="583841" y="466185"/>
                  <a:pt x="587701" y="458909"/>
                  <a:pt x="620973" y="436728"/>
                </a:cubicBezTo>
                <a:cubicBezTo>
                  <a:pt x="625522" y="429904"/>
                  <a:pt x="627666" y="420603"/>
                  <a:pt x="634621" y="416256"/>
                </a:cubicBezTo>
                <a:cubicBezTo>
                  <a:pt x="646820" y="408632"/>
                  <a:pt x="675564" y="402609"/>
                  <a:pt x="675564" y="402609"/>
                </a:cubicBezTo>
                <a:cubicBezTo>
                  <a:pt x="689212" y="404883"/>
                  <a:pt x="702940" y="406719"/>
                  <a:pt x="716507" y="409432"/>
                </a:cubicBezTo>
                <a:cubicBezTo>
                  <a:pt x="725704" y="411271"/>
                  <a:pt x="734424" y="416256"/>
                  <a:pt x="743803" y="416256"/>
                </a:cubicBezTo>
                <a:cubicBezTo>
                  <a:pt x="752367" y="416256"/>
                  <a:pt x="781920" y="405825"/>
                  <a:pt x="791570" y="402609"/>
                </a:cubicBezTo>
                <a:lnTo>
                  <a:pt x="893928" y="409432"/>
                </a:lnTo>
                <a:cubicBezTo>
                  <a:pt x="937131" y="411973"/>
                  <a:pt x="981002" y="408514"/>
                  <a:pt x="1023582" y="416256"/>
                </a:cubicBezTo>
                <a:cubicBezTo>
                  <a:pt x="1033077" y="417982"/>
                  <a:pt x="1035618" y="432041"/>
                  <a:pt x="1044054" y="436728"/>
                </a:cubicBezTo>
                <a:cubicBezTo>
                  <a:pt x="1056630" y="443715"/>
                  <a:pt x="1071349" y="445827"/>
                  <a:pt x="1084997" y="450376"/>
                </a:cubicBezTo>
                <a:lnTo>
                  <a:pt x="1105469" y="457200"/>
                </a:lnTo>
                <a:cubicBezTo>
                  <a:pt x="1114567" y="454925"/>
                  <a:pt x="1123746" y="452952"/>
                  <a:pt x="1132764" y="450376"/>
                </a:cubicBezTo>
                <a:cubicBezTo>
                  <a:pt x="1139680" y="448400"/>
                  <a:pt x="1146043" y="443552"/>
                  <a:pt x="1153236" y="443552"/>
                </a:cubicBezTo>
                <a:cubicBezTo>
                  <a:pt x="1182893" y="443552"/>
                  <a:pt x="1212376" y="448101"/>
                  <a:pt x="1241946" y="450376"/>
                </a:cubicBezTo>
                <a:cubicBezTo>
                  <a:pt x="1248770" y="454925"/>
                  <a:pt x="1254328" y="462675"/>
                  <a:pt x="1262418" y="464023"/>
                </a:cubicBezTo>
                <a:cubicBezTo>
                  <a:pt x="1275993" y="466286"/>
                  <a:pt x="1293639" y="447873"/>
                  <a:pt x="1303361" y="443552"/>
                </a:cubicBezTo>
                <a:cubicBezTo>
                  <a:pt x="1316507" y="437709"/>
                  <a:pt x="1330656" y="434453"/>
                  <a:pt x="1344304" y="429904"/>
                </a:cubicBezTo>
                <a:lnTo>
                  <a:pt x="1364776" y="423080"/>
                </a:lnTo>
                <a:cubicBezTo>
                  <a:pt x="1371600" y="418531"/>
                  <a:pt x="1379449" y="415231"/>
                  <a:pt x="1385248" y="409432"/>
                </a:cubicBezTo>
                <a:cubicBezTo>
                  <a:pt x="1391047" y="403633"/>
                  <a:pt x="1392491" y="394084"/>
                  <a:pt x="1398895" y="388961"/>
                </a:cubicBezTo>
                <a:cubicBezTo>
                  <a:pt x="1404512" y="384468"/>
                  <a:pt x="1412543" y="384412"/>
                  <a:pt x="1419367" y="382137"/>
                </a:cubicBezTo>
                <a:cubicBezTo>
                  <a:pt x="1455761" y="384412"/>
                  <a:pt x="1492952" y="381051"/>
                  <a:pt x="1528549" y="388961"/>
                </a:cubicBezTo>
                <a:cubicBezTo>
                  <a:pt x="1536555" y="390740"/>
                  <a:pt x="1538529" y="402097"/>
                  <a:pt x="1542197" y="409432"/>
                </a:cubicBezTo>
                <a:cubicBezTo>
                  <a:pt x="1553298" y="431633"/>
                  <a:pt x="1543112" y="430819"/>
                  <a:pt x="1562669" y="450376"/>
                </a:cubicBezTo>
                <a:cubicBezTo>
                  <a:pt x="1568468" y="456175"/>
                  <a:pt x="1575646" y="460692"/>
                  <a:pt x="1583140" y="464023"/>
                </a:cubicBezTo>
                <a:cubicBezTo>
                  <a:pt x="1596286" y="469866"/>
                  <a:pt x="1624083" y="477671"/>
                  <a:pt x="1624083" y="477671"/>
                </a:cubicBezTo>
                <a:cubicBezTo>
                  <a:pt x="1630907" y="475396"/>
                  <a:pt x="1637406" y="470053"/>
                  <a:pt x="1644555" y="470847"/>
                </a:cubicBezTo>
                <a:cubicBezTo>
                  <a:pt x="1673789" y="474095"/>
                  <a:pt x="1684639" y="483923"/>
                  <a:pt x="1705970" y="498143"/>
                </a:cubicBezTo>
                <a:cubicBezTo>
                  <a:pt x="1708245" y="504967"/>
                  <a:pt x="1715466" y="511936"/>
                  <a:pt x="1712794" y="518615"/>
                </a:cubicBezTo>
                <a:cubicBezTo>
                  <a:pt x="1709748" y="526230"/>
                  <a:pt x="1698121" y="526463"/>
                  <a:pt x="1692322" y="532262"/>
                </a:cubicBezTo>
                <a:cubicBezTo>
                  <a:pt x="1686523" y="538061"/>
                  <a:pt x="1683223" y="545910"/>
                  <a:pt x="1678674" y="552734"/>
                </a:cubicBezTo>
                <a:cubicBezTo>
                  <a:pt x="1681427" y="566496"/>
                  <a:pt x="1679864" y="600501"/>
                  <a:pt x="1705970" y="600501"/>
                </a:cubicBezTo>
                <a:cubicBezTo>
                  <a:pt x="1749071" y="600501"/>
                  <a:pt x="1746913" y="598967"/>
                  <a:pt x="1746913" y="580029"/>
                </a:cubicBezTo>
              </a:path>
            </a:pathLst>
          </a:custGeom>
          <a:ln w="88900">
            <a:solidFill>
              <a:srgbClr val="FF0000">
                <a:alpha val="5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1035424" y="1059073"/>
            <a:ext cx="5076264" cy="833717"/>
          </a:xfrm>
          <a:custGeom>
            <a:avLst/>
            <a:gdLst>
              <a:gd name="connsiteX0" fmla="*/ 0 w 5076264"/>
              <a:gd name="connsiteY0" fmla="*/ 0 h 833717"/>
              <a:gd name="connsiteX1" fmla="*/ 40341 w 5076264"/>
              <a:gd name="connsiteY1" fmla="*/ 13447 h 833717"/>
              <a:gd name="connsiteX2" fmla="*/ 60511 w 5076264"/>
              <a:gd name="connsiteY2" fmla="*/ 20170 h 833717"/>
              <a:gd name="connsiteX3" fmla="*/ 73958 w 5076264"/>
              <a:gd name="connsiteY3" fmla="*/ 40341 h 833717"/>
              <a:gd name="connsiteX4" fmla="*/ 114300 w 5076264"/>
              <a:gd name="connsiteY4" fmla="*/ 60512 h 833717"/>
              <a:gd name="connsiteX5" fmla="*/ 154641 w 5076264"/>
              <a:gd name="connsiteY5" fmla="*/ 94129 h 833717"/>
              <a:gd name="connsiteX6" fmla="*/ 174811 w 5076264"/>
              <a:gd name="connsiteY6" fmla="*/ 87406 h 833717"/>
              <a:gd name="connsiteX7" fmla="*/ 215152 w 5076264"/>
              <a:gd name="connsiteY7" fmla="*/ 60512 h 833717"/>
              <a:gd name="connsiteX8" fmla="*/ 255494 w 5076264"/>
              <a:gd name="connsiteY8" fmla="*/ 67235 h 833717"/>
              <a:gd name="connsiteX9" fmla="*/ 275664 w 5076264"/>
              <a:gd name="connsiteY9" fmla="*/ 73959 h 833717"/>
              <a:gd name="connsiteX10" fmla="*/ 363070 w 5076264"/>
              <a:gd name="connsiteY10" fmla="*/ 67235 h 833717"/>
              <a:gd name="connsiteX11" fmla="*/ 403411 w 5076264"/>
              <a:gd name="connsiteY11" fmla="*/ 53788 h 833717"/>
              <a:gd name="connsiteX12" fmla="*/ 423582 w 5076264"/>
              <a:gd name="connsiteY12" fmla="*/ 47065 h 833717"/>
              <a:gd name="connsiteX13" fmla="*/ 457200 w 5076264"/>
              <a:gd name="connsiteY13" fmla="*/ 40341 h 833717"/>
              <a:gd name="connsiteX14" fmla="*/ 497541 w 5076264"/>
              <a:gd name="connsiteY14" fmla="*/ 26894 h 833717"/>
              <a:gd name="connsiteX15" fmla="*/ 517711 w 5076264"/>
              <a:gd name="connsiteY15" fmla="*/ 6723 h 833717"/>
              <a:gd name="connsiteX16" fmla="*/ 537882 w 5076264"/>
              <a:gd name="connsiteY16" fmla="*/ 13447 h 833717"/>
              <a:gd name="connsiteX17" fmla="*/ 558052 w 5076264"/>
              <a:gd name="connsiteY17" fmla="*/ 26894 h 833717"/>
              <a:gd name="connsiteX18" fmla="*/ 571500 w 5076264"/>
              <a:gd name="connsiteY18" fmla="*/ 40341 h 833717"/>
              <a:gd name="connsiteX19" fmla="*/ 591670 w 5076264"/>
              <a:gd name="connsiteY19" fmla="*/ 47065 h 833717"/>
              <a:gd name="connsiteX20" fmla="*/ 611841 w 5076264"/>
              <a:gd name="connsiteY20" fmla="*/ 60512 h 833717"/>
              <a:gd name="connsiteX21" fmla="*/ 625288 w 5076264"/>
              <a:gd name="connsiteY21" fmla="*/ 87406 h 833717"/>
              <a:gd name="connsiteX22" fmla="*/ 645458 w 5076264"/>
              <a:gd name="connsiteY22" fmla="*/ 94129 h 833717"/>
              <a:gd name="connsiteX23" fmla="*/ 665629 w 5076264"/>
              <a:gd name="connsiteY23" fmla="*/ 107576 h 833717"/>
              <a:gd name="connsiteX24" fmla="*/ 692523 w 5076264"/>
              <a:gd name="connsiteY24" fmla="*/ 114300 h 833717"/>
              <a:gd name="connsiteX25" fmla="*/ 719417 w 5076264"/>
              <a:gd name="connsiteY25" fmla="*/ 127747 h 833717"/>
              <a:gd name="connsiteX26" fmla="*/ 773205 w 5076264"/>
              <a:gd name="connsiteY26" fmla="*/ 114300 h 833717"/>
              <a:gd name="connsiteX27" fmla="*/ 786652 w 5076264"/>
              <a:gd name="connsiteY27" fmla="*/ 94129 h 833717"/>
              <a:gd name="connsiteX28" fmla="*/ 826994 w 5076264"/>
              <a:gd name="connsiteY28" fmla="*/ 80682 h 833717"/>
              <a:gd name="connsiteX29" fmla="*/ 867335 w 5076264"/>
              <a:gd name="connsiteY29" fmla="*/ 87406 h 833717"/>
              <a:gd name="connsiteX30" fmla="*/ 907676 w 5076264"/>
              <a:gd name="connsiteY30" fmla="*/ 100853 h 833717"/>
              <a:gd name="connsiteX31" fmla="*/ 1008529 w 5076264"/>
              <a:gd name="connsiteY31" fmla="*/ 134470 h 833717"/>
              <a:gd name="connsiteX32" fmla="*/ 1035423 w 5076264"/>
              <a:gd name="connsiteY32" fmla="*/ 147917 h 833717"/>
              <a:gd name="connsiteX33" fmla="*/ 1062317 w 5076264"/>
              <a:gd name="connsiteY33" fmla="*/ 154641 h 833717"/>
              <a:gd name="connsiteX34" fmla="*/ 1082488 w 5076264"/>
              <a:gd name="connsiteY34" fmla="*/ 168088 h 833717"/>
              <a:gd name="connsiteX35" fmla="*/ 1089211 w 5076264"/>
              <a:gd name="connsiteY35" fmla="*/ 188259 h 833717"/>
              <a:gd name="connsiteX36" fmla="*/ 1122829 w 5076264"/>
              <a:gd name="connsiteY36" fmla="*/ 221876 h 833717"/>
              <a:gd name="connsiteX37" fmla="*/ 1149723 w 5076264"/>
              <a:gd name="connsiteY37" fmla="*/ 302559 h 833717"/>
              <a:gd name="connsiteX38" fmla="*/ 1156447 w 5076264"/>
              <a:gd name="connsiteY38" fmla="*/ 322729 h 833717"/>
              <a:gd name="connsiteX39" fmla="*/ 1169894 w 5076264"/>
              <a:gd name="connsiteY39" fmla="*/ 342900 h 833717"/>
              <a:gd name="connsiteX40" fmla="*/ 1190064 w 5076264"/>
              <a:gd name="connsiteY40" fmla="*/ 383241 h 833717"/>
              <a:gd name="connsiteX41" fmla="*/ 1203511 w 5076264"/>
              <a:gd name="connsiteY41" fmla="*/ 430306 h 833717"/>
              <a:gd name="connsiteX42" fmla="*/ 1223682 w 5076264"/>
              <a:gd name="connsiteY42" fmla="*/ 510988 h 833717"/>
              <a:gd name="connsiteX43" fmla="*/ 1243852 w 5076264"/>
              <a:gd name="connsiteY43" fmla="*/ 578223 h 833717"/>
              <a:gd name="connsiteX44" fmla="*/ 1250576 w 5076264"/>
              <a:gd name="connsiteY44" fmla="*/ 598394 h 833717"/>
              <a:gd name="connsiteX45" fmla="*/ 1257300 w 5076264"/>
              <a:gd name="connsiteY45" fmla="*/ 625288 h 833717"/>
              <a:gd name="connsiteX46" fmla="*/ 1264023 w 5076264"/>
              <a:gd name="connsiteY46" fmla="*/ 645459 h 833717"/>
              <a:gd name="connsiteX47" fmla="*/ 1270747 w 5076264"/>
              <a:gd name="connsiteY47" fmla="*/ 679076 h 833717"/>
              <a:gd name="connsiteX48" fmla="*/ 1290917 w 5076264"/>
              <a:gd name="connsiteY48" fmla="*/ 699247 h 833717"/>
              <a:gd name="connsiteX49" fmla="*/ 1304364 w 5076264"/>
              <a:gd name="connsiteY49" fmla="*/ 719417 h 833717"/>
              <a:gd name="connsiteX50" fmla="*/ 1411941 w 5076264"/>
              <a:gd name="connsiteY50" fmla="*/ 739588 h 833717"/>
              <a:gd name="connsiteX51" fmla="*/ 1452282 w 5076264"/>
              <a:gd name="connsiteY51" fmla="*/ 753035 h 833717"/>
              <a:gd name="connsiteX52" fmla="*/ 1472452 w 5076264"/>
              <a:gd name="connsiteY52" fmla="*/ 766482 h 833717"/>
              <a:gd name="connsiteX53" fmla="*/ 1512794 w 5076264"/>
              <a:gd name="connsiteY53" fmla="*/ 779929 h 833717"/>
              <a:gd name="connsiteX54" fmla="*/ 1512794 w 5076264"/>
              <a:gd name="connsiteY54" fmla="*/ 779929 h 833717"/>
              <a:gd name="connsiteX55" fmla="*/ 1566582 w 5076264"/>
              <a:gd name="connsiteY55" fmla="*/ 793376 h 833717"/>
              <a:gd name="connsiteX56" fmla="*/ 1586752 w 5076264"/>
              <a:gd name="connsiteY56" fmla="*/ 806823 h 833717"/>
              <a:gd name="connsiteX57" fmla="*/ 1600200 w 5076264"/>
              <a:gd name="connsiteY57" fmla="*/ 820270 h 833717"/>
              <a:gd name="connsiteX58" fmla="*/ 1660711 w 5076264"/>
              <a:gd name="connsiteY58" fmla="*/ 826994 h 833717"/>
              <a:gd name="connsiteX59" fmla="*/ 1687605 w 5076264"/>
              <a:gd name="connsiteY59" fmla="*/ 833717 h 833717"/>
              <a:gd name="connsiteX60" fmla="*/ 1768288 w 5076264"/>
              <a:gd name="connsiteY60" fmla="*/ 820270 h 833717"/>
              <a:gd name="connsiteX61" fmla="*/ 1788458 w 5076264"/>
              <a:gd name="connsiteY61" fmla="*/ 806823 h 833717"/>
              <a:gd name="connsiteX62" fmla="*/ 1828800 w 5076264"/>
              <a:gd name="connsiteY62" fmla="*/ 793376 h 833717"/>
              <a:gd name="connsiteX63" fmla="*/ 1848970 w 5076264"/>
              <a:gd name="connsiteY63" fmla="*/ 786653 h 833717"/>
              <a:gd name="connsiteX64" fmla="*/ 1902758 w 5076264"/>
              <a:gd name="connsiteY64" fmla="*/ 793376 h 833717"/>
              <a:gd name="connsiteX65" fmla="*/ 1990164 w 5076264"/>
              <a:gd name="connsiteY65" fmla="*/ 773206 h 833717"/>
              <a:gd name="connsiteX66" fmla="*/ 2050676 w 5076264"/>
              <a:gd name="connsiteY66" fmla="*/ 759759 h 833717"/>
              <a:gd name="connsiteX67" fmla="*/ 2070847 w 5076264"/>
              <a:gd name="connsiteY67" fmla="*/ 746312 h 833717"/>
              <a:gd name="connsiteX68" fmla="*/ 2084294 w 5076264"/>
              <a:gd name="connsiteY68" fmla="*/ 726141 h 833717"/>
              <a:gd name="connsiteX69" fmla="*/ 2111188 w 5076264"/>
              <a:gd name="connsiteY69" fmla="*/ 712694 h 833717"/>
              <a:gd name="connsiteX70" fmla="*/ 2164976 w 5076264"/>
              <a:gd name="connsiteY70" fmla="*/ 679076 h 833717"/>
              <a:gd name="connsiteX71" fmla="*/ 2185147 w 5076264"/>
              <a:gd name="connsiteY71" fmla="*/ 672353 h 833717"/>
              <a:gd name="connsiteX72" fmla="*/ 2292723 w 5076264"/>
              <a:gd name="connsiteY72" fmla="*/ 679076 h 833717"/>
              <a:gd name="connsiteX73" fmla="*/ 2346511 w 5076264"/>
              <a:gd name="connsiteY73" fmla="*/ 679076 h 833717"/>
              <a:gd name="connsiteX74" fmla="*/ 2386852 w 5076264"/>
              <a:gd name="connsiteY74" fmla="*/ 652182 h 833717"/>
              <a:gd name="connsiteX75" fmla="*/ 2407023 w 5076264"/>
              <a:gd name="connsiteY75" fmla="*/ 638735 h 833717"/>
              <a:gd name="connsiteX76" fmla="*/ 2514600 w 5076264"/>
              <a:gd name="connsiteY76" fmla="*/ 645459 h 833717"/>
              <a:gd name="connsiteX77" fmla="*/ 2534770 w 5076264"/>
              <a:gd name="connsiteY77" fmla="*/ 638735 h 833717"/>
              <a:gd name="connsiteX78" fmla="*/ 2561664 w 5076264"/>
              <a:gd name="connsiteY78" fmla="*/ 645459 h 833717"/>
              <a:gd name="connsiteX79" fmla="*/ 2622176 w 5076264"/>
              <a:gd name="connsiteY79" fmla="*/ 652182 h 833717"/>
              <a:gd name="connsiteX80" fmla="*/ 2682688 w 5076264"/>
              <a:gd name="connsiteY80" fmla="*/ 658906 h 833717"/>
              <a:gd name="connsiteX81" fmla="*/ 2790264 w 5076264"/>
              <a:gd name="connsiteY81" fmla="*/ 665629 h 833717"/>
              <a:gd name="connsiteX82" fmla="*/ 2796988 w 5076264"/>
              <a:gd name="connsiteY82" fmla="*/ 685800 h 833717"/>
              <a:gd name="connsiteX83" fmla="*/ 2844052 w 5076264"/>
              <a:gd name="connsiteY83" fmla="*/ 739588 h 833717"/>
              <a:gd name="connsiteX84" fmla="*/ 2850776 w 5076264"/>
              <a:gd name="connsiteY84" fmla="*/ 759759 h 833717"/>
              <a:gd name="connsiteX85" fmla="*/ 2897841 w 5076264"/>
              <a:gd name="connsiteY85" fmla="*/ 779929 h 833717"/>
              <a:gd name="connsiteX86" fmla="*/ 2924735 w 5076264"/>
              <a:gd name="connsiteY86" fmla="*/ 739588 h 833717"/>
              <a:gd name="connsiteX87" fmla="*/ 3052482 w 5076264"/>
              <a:gd name="connsiteY87" fmla="*/ 719417 h 833717"/>
              <a:gd name="connsiteX88" fmla="*/ 3072652 w 5076264"/>
              <a:gd name="connsiteY88" fmla="*/ 712694 h 833717"/>
              <a:gd name="connsiteX89" fmla="*/ 3153335 w 5076264"/>
              <a:gd name="connsiteY89" fmla="*/ 705970 h 833717"/>
              <a:gd name="connsiteX90" fmla="*/ 3173505 w 5076264"/>
              <a:gd name="connsiteY90" fmla="*/ 692523 h 833717"/>
              <a:gd name="connsiteX91" fmla="*/ 3180229 w 5076264"/>
              <a:gd name="connsiteY91" fmla="*/ 672353 h 833717"/>
              <a:gd name="connsiteX92" fmla="*/ 3207123 w 5076264"/>
              <a:gd name="connsiteY92" fmla="*/ 665629 h 833717"/>
              <a:gd name="connsiteX93" fmla="*/ 3260911 w 5076264"/>
              <a:gd name="connsiteY93" fmla="*/ 658906 h 833717"/>
              <a:gd name="connsiteX94" fmla="*/ 3301252 w 5076264"/>
              <a:gd name="connsiteY94" fmla="*/ 645459 h 833717"/>
              <a:gd name="connsiteX95" fmla="*/ 3314700 w 5076264"/>
              <a:gd name="connsiteY95" fmla="*/ 632012 h 833717"/>
              <a:gd name="connsiteX96" fmla="*/ 3375211 w 5076264"/>
              <a:gd name="connsiteY96" fmla="*/ 618565 h 833717"/>
              <a:gd name="connsiteX97" fmla="*/ 3429000 w 5076264"/>
              <a:gd name="connsiteY97" fmla="*/ 605117 h 833717"/>
              <a:gd name="connsiteX98" fmla="*/ 3489511 w 5076264"/>
              <a:gd name="connsiteY98" fmla="*/ 611841 h 833717"/>
              <a:gd name="connsiteX99" fmla="*/ 3502958 w 5076264"/>
              <a:gd name="connsiteY99" fmla="*/ 632012 h 833717"/>
              <a:gd name="connsiteX100" fmla="*/ 3523129 w 5076264"/>
              <a:gd name="connsiteY100" fmla="*/ 638735 h 833717"/>
              <a:gd name="connsiteX101" fmla="*/ 3543300 w 5076264"/>
              <a:gd name="connsiteY101" fmla="*/ 652182 h 833717"/>
              <a:gd name="connsiteX102" fmla="*/ 3623982 w 5076264"/>
              <a:gd name="connsiteY102" fmla="*/ 638735 h 833717"/>
              <a:gd name="connsiteX103" fmla="*/ 3644152 w 5076264"/>
              <a:gd name="connsiteY103" fmla="*/ 632012 h 833717"/>
              <a:gd name="connsiteX104" fmla="*/ 3765176 w 5076264"/>
              <a:gd name="connsiteY104" fmla="*/ 625288 h 833717"/>
              <a:gd name="connsiteX105" fmla="*/ 3812241 w 5076264"/>
              <a:gd name="connsiteY105" fmla="*/ 611841 h 833717"/>
              <a:gd name="connsiteX106" fmla="*/ 3832411 w 5076264"/>
              <a:gd name="connsiteY106" fmla="*/ 605117 h 833717"/>
              <a:gd name="connsiteX107" fmla="*/ 3872752 w 5076264"/>
              <a:gd name="connsiteY107" fmla="*/ 598394 h 833717"/>
              <a:gd name="connsiteX108" fmla="*/ 3886200 w 5076264"/>
              <a:gd name="connsiteY108" fmla="*/ 558053 h 833717"/>
              <a:gd name="connsiteX109" fmla="*/ 3926541 w 5076264"/>
              <a:gd name="connsiteY109" fmla="*/ 544606 h 833717"/>
              <a:gd name="connsiteX110" fmla="*/ 3980329 w 5076264"/>
              <a:gd name="connsiteY110" fmla="*/ 531159 h 833717"/>
              <a:gd name="connsiteX111" fmla="*/ 4000500 w 5076264"/>
              <a:gd name="connsiteY111" fmla="*/ 524435 h 833717"/>
              <a:gd name="connsiteX112" fmla="*/ 4074458 w 5076264"/>
              <a:gd name="connsiteY112" fmla="*/ 517712 h 833717"/>
              <a:gd name="connsiteX113" fmla="*/ 4168588 w 5076264"/>
              <a:gd name="connsiteY113" fmla="*/ 510988 h 833717"/>
              <a:gd name="connsiteX114" fmla="*/ 4188758 w 5076264"/>
              <a:gd name="connsiteY114" fmla="*/ 497541 h 833717"/>
              <a:gd name="connsiteX115" fmla="*/ 4202205 w 5076264"/>
              <a:gd name="connsiteY115" fmla="*/ 477370 h 833717"/>
              <a:gd name="connsiteX116" fmla="*/ 4242547 w 5076264"/>
              <a:gd name="connsiteY116" fmla="*/ 470647 h 833717"/>
              <a:gd name="connsiteX117" fmla="*/ 4390464 w 5076264"/>
              <a:gd name="connsiteY117" fmla="*/ 463923 h 833717"/>
              <a:gd name="connsiteX118" fmla="*/ 4397188 w 5076264"/>
              <a:gd name="connsiteY118" fmla="*/ 443753 h 833717"/>
              <a:gd name="connsiteX119" fmla="*/ 4444252 w 5076264"/>
              <a:gd name="connsiteY119" fmla="*/ 416859 h 833717"/>
              <a:gd name="connsiteX120" fmla="*/ 4477870 w 5076264"/>
              <a:gd name="connsiteY120" fmla="*/ 389965 h 833717"/>
              <a:gd name="connsiteX121" fmla="*/ 4498041 w 5076264"/>
              <a:gd name="connsiteY121" fmla="*/ 403412 h 833717"/>
              <a:gd name="connsiteX122" fmla="*/ 4538382 w 5076264"/>
              <a:gd name="connsiteY122" fmla="*/ 416859 h 833717"/>
              <a:gd name="connsiteX123" fmla="*/ 4585447 w 5076264"/>
              <a:gd name="connsiteY123" fmla="*/ 430306 h 833717"/>
              <a:gd name="connsiteX124" fmla="*/ 4645958 w 5076264"/>
              <a:gd name="connsiteY124" fmla="*/ 396688 h 833717"/>
              <a:gd name="connsiteX125" fmla="*/ 4693023 w 5076264"/>
              <a:gd name="connsiteY125" fmla="*/ 383241 h 833717"/>
              <a:gd name="connsiteX126" fmla="*/ 4766982 w 5076264"/>
              <a:gd name="connsiteY126" fmla="*/ 369794 h 833717"/>
              <a:gd name="connsiteX127" fmla="*/ 4807323 w 5076264"/>
              <a:gd name="connsiteY127" fmla="*/ 376517 h 833717"/>
              <a:gd name="connsiteX128" fmla="*/ 4847664 w 5076264"/>
              <a:gd name="connsiteY128" fmla="*/ 383241 h 833717"/>
              <a:gd name="connsiteX129" fmla="*/ 4921623 w 5076264"/>
              <a:gd name="connsiteY129" fmla="*/ 369794 h 833717"/>
              <a:gd name="connsiteX130" fmla="*/ 4941794 w 5076264"/>
              <a:gd name="connsiteY130" fmla="*/ 363070 h 833717"/>
              <a:gd name="connsiteX131" fmla="*/ 4995582 w 5076264"/>
              <a:gd name="connsiteY131" fmla="*/ 349623 h 833717"/>
              <a:gd name="connsiteX132" fmla="*/ 5022476 w 5076264"/>
              <a:gd name="connsiteY132" fmla="*/ 336176 h 833717"/>
              <a:gd name="connsiteX133" fmla="*/ 5076264 w 5076264"/>
              <a:gd name="connsiteY133" fmla="*/ 309282 h 83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5076264" h="833717">
                <a:moveTo>
                  <a:pt x="0" y="0"/>
                </a:moveTo>
                <a:lnTo>
                  <a:pt x="40341" y="13447"/>
                </a:lnTo>
                <a:lnTo>
                  <a:pt x="60511" y="20170"/>
                </a:lnTo>
                <a:cubicBezTo>
                  <a:pt x="64993" y="26894"/>
                  <a:pt x="68244" y="34627"/>
                  <a:pt x="73958" y="40341"/>
                </a:cubicBezTo>
                <a:cubicBezTo>
                  <a:pt x="93226" y="59609"/>
                  <a:pt x="92427" y="49575"/>
                  <a:pt x="114300" y="60512"/>
                </a:cubicBezTo>
                <a:cubicBezTo>
                  <a:pt x="133020" y="69872"/>
                  <a:pt x="139772" y="79261"/>
                  <a:pt x="154641" y="94129"/>
                </a:cubicBezTo>
                <a:cubicBezTo>
                  <a:pt x="161364" y="91888"/>
                  <a:pt x="168616" y="90848"/>
                  <a:pt x="174811" y="87406"/>
                </a:cubicBezTo>
                <a:cubicBezTo>
                  <a:pt x="188939" y="79557"/>
                  <a:pt x="215152" y="60512"/>
                  <a:pt x="215152" y="60512"/>
                </a:cubicBezTo>
                <a:cubicBezTo>
                  <a:pt x="228599" y="62753"/>
                  <a:pt x="242186" y="64278"/>
                  <a:pt x="255494" y="67235"/>
                </a:cubicBezTo>
                <a:cubicBezTo>
                  <a:pt x="262412" y="68772"/>
                  <a:pt x="268577" y="73959"/>
                  <a:pt x="275664" y="73959"/>
                </a:cubicBezTo>
                <a:cubicBezTo>
                  <a:pt x="304885" y="73959"/>
                  <a:pt x="333935" y="69476"/>
                  <a:pt x="363070" y="67235"/>
                </a:cubicBezTo>
                <a:lnTo>
                  <a:pt x="403411" y="53788"/>
                </a:lnTo>
                <a:cubicBezTo>
                  <a:pt x="410135" y="51547"/>
                  <a:pt x="416632" y="48455"/>
                  <a:pt x="423582" y="47065"/>
                </a:cubicBezTo>
                <a:cubicBezTo>
                  <a:pt x="434788" y="44824"/>
                  <a:pt x="446175" y="43348"/>
                  <a:pt x="457200" y="40341"/>
                </a:cubicBezTo>
                <a:cubicBezTo>
                  <a:pt x="470875" y="36611"/>
                  <a:pt x="497541" y="26894"/>
                  <a:pt x="497541" y="26894"/>
                </a:cubicBezTo>
                <a:cubicBezTo>
                  <a:pt x="504264" y="20170"/>
                  <a:pt x="508690" y="9730"/>
                  <a:pt x="517711" y="6723"/>
                </a:cubicBezTo>
                <a:cubicBezTo>
                  <a:pt x="524435" y="4482"/>
                  <a:pt x="531543" y="10277"/>
                  <a:pt x="537882" y="13447"/>
                </a:cubicBezTo>
                <a:cubicBezTo>
                  <a:pt x="545109" y="17061"/>
                  <a:pt x="551742" y="21846"/>
                  <a:pt x="558052" y="26894"/>
                </a:cubicBezTo>
                <a:cubicBezTo>
                  <a:pt x="563002" y="30854"/>
                  <a:pt x="566064" y="37079"/>
                  <a:pt x="571500" y="40341"/>
                </a:cubicBezTo>
                <a:cubicBezTo>
                  <a:pt x="577577" y="43987"/>
                  <a:pt x="585331" y="43895"/>
                  <a:pt x="591670" y="47065"/>
                </a:cubicBezTo>
                <a:cubicBezTo>
                  <a:pt x="598898" y="50679"/>
                  <a:pt x="605117" y="56030"/>
                  <a:pt x="611841" y="60512"/>
                </a:cubicBezTo>
                <a:cubicBezTo>
                  <a:pt x="616323" y="69477"/>
                  <a:pt x="618201" y="80319"/>
                  <a:pt x="625288" y="87406"/>
                </a:cubicBezTo>
                <a:cubicBezTo>
                  <a:pt x="630299" y="92417"/>
                  <a:pt x="639119" y="90960"/>
                  <a:pt x="645458" y="94129"/>
                </a:cubicBezTo>
                <a:cubicBezTo>
                  <a:pt x="652686" y="97743"/>
                  <a:pt x="658202" y="104393"/>
                  <a:pt x="665629" y="107576"/>
                </a:cubicBezTo>
                <a:cubicBezTo>
                  <a:pt x="674122" y="111216"/>
                  <a:pt x="683871" y="111055"/>
                  <a:pt x="692523" y="114300"/>
                </a:cubicBezTo>
                <a:cubicBezTo>
                  <a:pt x="701908" y="117819"/>
                  <a:pt x="710452" y="123265"/>
                  <a:pt x="719417" y="127747"/>
                </a:cubicBezTo>
                <a:cubicBezTo>
                  <a:pt x="721088" y="127413"/>
                  <a:pt x="766315" y="119812"/>
                  <a:pt x="773205" y="114300"/>
                </a:cubicBezTo>
                <a:cubicBezTo>
                  <a:pt x="779515" y="109252"/>
                  <a:pt x="779800" y="98412"/>
                  <a:pt x="786652" y="94129"/>
                </a:cubicBezTo>
                <a:cubicBezTo>
                  <a:pt x="798672" y="86616"/>
                  <a:pt x="826994" y="80682"/>
                  <a:pt x="826994" y="80682"/>
                </a:cubicBezTo>
                <a:cubicBezTo>
                  <a:pt x="840441" y="82923"/>
                  <a:pt x="854110" y="84100"/>
                  <a:pt x="867335" y="87406"/>
                </a:cubicBezTo>
                <a:cubicBezTo>
                  <a:pt x="881086" y="90844"/>
                  <a:pt x="894229" y="96371"/>
                  <a:pt x="907676" y="100853"/>
                </a:cubicBezTo>
                <a:lnTo>
                  <a:pt x="1008529" y="134470"/>
                </a:lnTo>
                <a:cubicBezTo>
                  <a:pt x="1018038" y="137639"/>
                  <a:pt x="1026038" y="144398"/>
                  <a:pt x="1035423" y="147917"/>
                </a:cubicBezTo>
                <a:cubicBezTo>
                  <a:pt x="1044075" y="151162"/>
                  <a:pt x="1053352" y="152400"/>
                  <a:pt x="1062317" y="154641"/>
                </a:cubicBezTo>
                <a:cubicBezTo>
                  <a:pt x="1069041" y="159123"/>
                  <a:pt x="1077440" y="161778"/>
                  <a:pt x="1082488" y="168088"/>
                </a:cubicBezTo>
                <a:cubicBezTo>
                  <a:pt x="1086915" y="173622"/>
                  <a:pt x="1086042" y="181920"/>
                  <a:pt x="1089211" y="188259"/>
                </a:cubicBezTo>
                <a:cubicBezTo>
                  <a:pt x="1100416" y="210670"/>
                  <a:pt x="1102659" y="208430"/>
                  <a:pt x="1122829" y="221876"/>
                </a:cubicBezTo>
                <a:lnTo>
                  <a:pt x="1149723" y="302559"/>
                </a:lnTo>
                <a:cubicBezTo>
                  <a:pt x="1151964" y="309282"/>
                  <a:pt x="1152516" y="316832"/>
                  <a:pt x="1156447" y="322729"/>
                </a:cubicBezTo>
                <a:lnTo>
                  <a:pt x="1169894" y="342900"/>
                </a:lnTo>
                <a:cubicBezTo>
                  <a:pt x="1186791" y="393593"/>
                  <a:pt x="1163999" y="331111"/>
                  <a:pt x="1190064" y="383241"/>
                </a:cubicBezTo>
                <a:cubicBezTo>
                  <a:pt x="1195715" y="394544"/>
                  <a:pt x="1200278" y="419528"/>
                  <a:pt x="1203511" y="430306"/>
                </a:cubicBezTo>
                <a:cubicBezTo>
                  <a:pt x="1230468" y="520165"/>
                  <a:pt x="1205780" y="421479"/>
                  <a:pt x="1223682" y="510988"/>
                </a:cubicBezTo>
                <a:cubicBezTo>
                  <a:pt x="1228764" y="536396"/>
                  <a:pt x="1235274" y="552488"/>
                  <a:pt x="1243852" y="578223"/>
                </a:cubicBezTo>
                <a:cubicBezTo>
                  <a:pt x="1246093" y="584947"/>
                  <a:pt x="1248857" y="591518"/>
                  <a:pt x="1250576" y="598394"/>
                </a:cubicBezTo>
                <a:cubicBezTo>
                  <a:pt x="1252817" y="607359"/>
                  <a:pt x="1254761" y="616403"/>
                  <a:pt x="1257300" y="625288"/>
                </a:cubicBezTo>
                <a:cubicBezTo>
                  <a:pt x="1259247" y="632103"/>
                  <a:pt x="1262304" y="638583"/>
                  <a:pt x="1264023" y="645459"/>
                </a:cubicBezTo>
                <a:cubicBezTo>
                  <a:pt x="1266795" y="656545"/>
                  <a:pt x="1265636" y="668855"/>
                  <a:pt x="1270747" y="679076"/>
                </a:cubicBezTo>
                <a:cubicBezTo>
                  <a:pt x="1274999" y="687581"/>
                  <a:pt x="1284830" y="691942"/>
                  <a:pt x="1290917" y="699247"/>
                </a:cubicBezTo>
                <a:cubicBezTo>
                  <a:pt x="1296090" y="705455"/>
                  <a:pt x="1297512" y="715134"/>
                  <a:pt x="1304364" y="719417"/>
                </a:cubicBezTo>
                <a:cubicBezTo>
                  <a:pt x="1331793" y="736560"/>
                  <a:pt x="1385072" y="736901"/>
                  <a:pt x="1411941" y="739588"/>
                </a:cubicBezTo>
                <a:lnTo>
                  <a:pt x="1452282" y="753035"/>
                </a:lnTo>
                <a:cubicBezTo>
                  <a:pt x="1459948" y="755590"/>
                  <a:pt x="1465068" y="763200"/>
                  <a:pt x="1472452" y="766482"/>
                </a:cubicBezTo>
                <a:cubicBezTo>
                  <a:pt x="1485405" y="772239"/>
                  <a:pt x="1499347" y="775447"/>
                  <a:pt x="1512794" y="779929"/>
                </a:cubicBezTo>
                <a:lnTo>
                  <a:pt x="1512794" y="779929"/>
                </a:lnTo>
                <a:lnTo>
                  <a:pt x="1566582" y="793376"/>
                </a:lnTo>
                <a:cubicBezTo>
                  <a:pt x="1573305" y="797858"/>
                  <a:pt x="1580442" y="801775"/>
                  <a:pt x="1586752" y="806823"/>
                </a:cubicBezTo>
                <a:cubicBezTo>
                  <a:pt x="1591702" y="810783"/>
                  <a:pt x="1594084" y="818602"/>
                  <a:pt x="1600200" y="820270"/>
                </a:cubicBezTo>
                <a:cubicBezTo>
                  <a:pt x="1619779" y="825610"/>
                  <a:pt x="1640541" y="824753"/>
                  <a:pt x="1660711" y="826994"/>
                </a:cubicBezTo>
                <a:cubicBezTo>
                  <a:pt x="1669676" y="829235"/>
                  <a:pt x="1678364" y="833717"/>
                  <a:pt x="1687605" y="833717"/>
                </a:cubicBezTo>
                <a:cubicBezTo>
                  <a:pt x="1702522" y="833717"/>
                  <a:pt x="1747247" y="830791"/>
                  <a:pt x="1768288" y="820270"/>
                </a:cubicBezTo>
                <a:cubicBezTo>
                  <a:pt x="1775515" y="816656"/>
                  <a:pt x="1781074" y="810105"/>
                  <a:pt x="1788458" y="806823"/>
                </a:cubicBezTo>
                <a:cubicBezTo>
                  <a:pt x="1801411" y="801066"/>
                  <a:pt x="1815353" y="797858"/>
                  <a:pt x="1828800" y="793376"/>
                </a:cubicBezTo>
                <a:lnTo>
                  <a:pt x="1848970" y="786653"/>
                </a:lnTo>
                <a:cubicBezTo>
                  <a:pt x="1866899" y="788894"/>
                  <a:pt x="1884689" y="793376"/>
                  <a:pt x="1902758" y="793376"/>
                </a:cubicBezTo>
                <a:cubicBezTo>
                  <a:pt x="1937673" y="793376"/>
                  <a:pt x="1958207" y="783858"/>
                  <a:pt x="1990164" y="773206"/>
                </a:cubicBezTo>
                <a:cubicBezTo>
                  <a:pt x="2004415" y="768456"/>
                  <a:pt x="2037343" y="762425"/>
                  <a:pt x="2050676" y="759759"/>
                </a:cubicBezTo>
                <a:cubicBezTo>
                  <a:pt x="2057400" y="755277"/>
                  <a:pt x="2065133" y="752026"/>
                  <a:pt x="2070847" y="746312"/>
                </a:cubicBezTo>
                <a:cubicBezTo>
                  <a:pt x="2076561" y="740598"/>
                  <a:pt x="2078086" y="731314"/>
                  <a:pt x="2084294" y="726141"/>
                </a:cubicBezTo>
                <a:cubicBezTo>
                  <a:pt x="2091994" y="719725"/>
                  <a:pt x="2102223" y="717176"/>
                  <a:pt x="2111188" y="712694"/>
                </a:cubicBezTo>
                <a:cubicBezTo>
                  <a:pt x="2132497" y="680729"/>
                  <a:pt x="2116969" y="695078"/>
                  <a:pt x="2164976" y="679076"/>
                </a:cubicBezTo>
                <a:lnTo>
                  <a:pt x="2185147" y="672353"/>
                </a:lnTo>
                <a:cubicBezTo>
                  <a:pt x="2221006" y="674594"/>
                  <a:pt x="2256992" y="675315"/>
                  <a:pt x="2292723" y="679076"/>
                </a:cubicBezTo>
                <a:cubicBezTo>
                  <a:pt x="2346906" y="684779"/>
                  <a:pt x="2268585" y="694663"/>
                  <a:pt x="2346511" y="679076"/>
                </a:cubicBezTo>
                <a:lnTo>
                  <a:pt x="2386852" y="652182"/>
                </a:lnTo>
                <a:lnTo>
                  <a:pt x="2407023" y="638735"/>
                </a:lnTo>
                <a:cubicBezTo>
                  <a:pt x="2442882" y="640976"/>
                  <a:pt x="2478671" y="645459"/>
                  <a:pt x="2514600" y="645459"/>
                </a:cubicBezTo>
                <a:cubicBezTo>
                  <a:pt x="2521687" y="645459"/>
                  <a:pt x="2527683" y="638735"/>
                  <a:pt x="2534770" y="638735"/>
                </a:cubicBezTo>
                <a:cubicBezTo>
                  <a:pt x="2544011" y="638735"/>
                  <a:pt x="2552531" y="644054"/>
                  <a:pt x="2561664" y="645459"/>
                </a:cubicBezTo>
                <a:cubicBezTo>
                  <a:pt x="2581723" y="648545"/>
                  <a:pt x="2602005" y="649941"/>
                  <a:pt x="2622176" y="652182"/>
                </a:cubicBezTo>
                <a:cubicBezTo>
                  <a:pt x="2669241" y="667870"/>
                  <a:pt x="2649070" y="670111"/>
                  <a:pt x="2682688" y="658906"/>
                </a:cubicBezTo>
                <a:cubicBezTo>
                  <a:pt x="2718547" y="661147"/>
                  <a:pt x="2755290" y="657400"/>
                  <a:pt x="2790264" y="665629"/>
                </a:cubicBezTo>
                <a:cubicBezTo>
                  <a:pt x="2797163" y="667252"/>
                  <a:pt x="2793546" y="679605"/>
                  <a:pt x="2796988" y="685800"/>
                </a:cubicBezTo>
                <a:cubicBezTo>
                  <a:pt x="2820059" y="727327"/>
                  <a:pt x="2814588" y="719945"/>
                  <a:pt x="2844052" y="739588"/>
                </a:cubicBezTo>
                <a:cubicBezTo>
                  <a:pt x="2846293" y="746312"/>
                  <a:pt x="2846348" y="754225"/>
                  <a:pt x="2850776" y="759759"/>
                </a:cubicBezTo>
                <a:cubicBezTo>
                  <a:pt x="2862384" y="774269"/>
                  <a:pt x="2881691" y="775892"/>
                  <a:pt x="2897841" y="779929"/>
                </a:cubicBezTo>
                <a:cubicBezTo>
                  <a:pt x="2906806" y="766482"/>
                  <a:pt x="2909403" y="744699"/>
                  <a:pt x="2924735" y="739588"/>
                </a:cubicBezTo>
                <a:cubicBezTo>
                  <a:pt x="2992798" y="716900"/>
                  <a:pt x="2950943" y="727228"/>
                  <a:pt x="3052482" y="719417"/>
                </a:cubicBezTo>
                <a:cubicBezTo>
                  <a:pt x="3059205" y="717176"/>
                  <a:pt x="3065627" y="713631"/>
                  <a:pt x="3072652" y="712694"/>
                </a:cubicBezTo>
                <a:cubicBezTo>
                  <a:pt x="3099403" y="709127"/>
                  <a:pt x="3126872" y="711263"/>
                  <a:pt x="3153335" y="705970"/>
                </a:cubicBezTo>
                <a:cubicBezTo>
                  <a:pt x="3161259" y="704385"/>
                  <a:pt x="3166782" y="697005"/>
                  <a:pt x="3173505" y="692523"/>
                </a:cubicBezTo>
                <a:cubicBezTo>
                  <a:pt x="3175746" y="685800"/>
                  <a:pt x="3174695" y="676780"/>
                  <a:pt x="3180229" y="672353"/>
                </a:cubicBezTo>
                <a:cubicBezTo>
                  <a:pt x="3187445" y="666580"/>
                  <a:pt x="3198008" y="667148"/>
                  <a:pt x="3207123" y="665629"/>
                </a:cubicBezTo>
                <a:cubicBezTo>
                  <a:pt x="3224946" y="662659"/>
                  <a:pt x="3242982" y="661147"/>
                  <a:pt x="3260911" y="658906"/>
                </a:cubicBezTo>
                <a:cubicBezTo>
                  <a:pt x="3274358" y="654424"/>
                  <a:pt x="3291229" y="655481"/>
                  <a:pt x="3301252" y="645459"/>
                </a:cubicBezTo>
                <a:cubicBezTo>
                  <a:pt x="3305735" y="640977"/>
                  <a:pt x="3309264" y="635274"/>
                  <a:pt x="3314700" y="632012"/>
                </a:cubicBezTo>
                <a:cubicBezTo>
                  <a:pt x="3327958" y="624057"/>
                  <a:pt x="3366052" y="620528"/>
                  <a:pt x="3375211" y="618565"/>
                </a:cubicBezTo>
                <a:cubicBezTo>
                  <a:pt x="3393282" y="614693"/>
                  <a:pt x="3429000" y="605117"/>
                  <a:pt x="3429000" y="605117"/>
                </a:cubicBezTo>
                <a:cubicBezTo>
                  <a:pt x="3449170" y="607358"/>
                  <a:pt x="3470438" y="604905"/>
                  <a:pt x="3489511" y="611841"/>
                </a:cubicBezTo>
                <a:cubicBezTo>
                  <a:pt x="3497105" y="614603"/>
                  <a:pt x="3496648" y="626964"/>
                  <a:pt x="3502958" y="632012"/>
                </a:cubicBezTo>
                <a:cubicBezTo>
                  <a:pt x="3508492" y="636439"/>
                  <a:pt x="3516405" y="636494"/>
                  <a:pt x="3523129" y="638735"/>
                </a:cubicBezTo>
                <a:cubicBezTo>
                  <a:pt x="3529853" y="643217"/>
                  <a:pt x="3535219" y="652182"/>
                  <a:pt x="3543300" y="652182"/>
                </a:cubicBezTo>
                <a:cubicBezTo>
                  <a:pt x="3570565" y="652182"/>
                  <a:pt x="3598116" y="647357"/>
                  <a:pt x="3623982" y="638735"/>
                </a:cubicBezTo>
                <a:cubicBezTo>
                  <a:pt x="3630705" y="636494"/>
                  <a:pt x="3637097" y="632684"/>
                  <a:pt x="3644152" y="632012"/>
                </a:cubicBezTo>
                <a:cubicBezTo>
                  <a:pt x="3684374" y="628181"/>
                  <a:pt x="3724835" y="627529"/>
                  <a:pt x="3765176" y="625288"/>
                </a:cubicBezTo>
                <a:cubicBezTo>
                  <a:pt x="3813565" y="609160"/>
                  <a:pt x="3753110" y="628737"/>
                  <a:pt x="3812241" y="611841"/>
                </a:cubicBezTo>
                <a:cubicBezTo>
                  <a:pt x="3819055" y="609894"/>
                  <a:pt x="3825493" y="606654"/>
                  <a:pt x="3832411" y="605117"/>
                </a:cubicBezTo>
                <a:cubicBezTo>
                  <a:pt x="3845719" y="602160"/>
                  <a:pt x="3859305" y="600635"/>
                  <a:pt x="3872752" y="598394"/>
                </a:cubicBezTo>
                <a:lnTo>
                  <a:pt x="3886200" y="558053"/>
                </a:lnTo>
                <a:cubicBezTo>
                  <a:pt x="3890683" y="544606"/>
                  <a:pt x="3913094" y="549088"/>
                  <a:pt x="3926541" y="544606"/>
                </a:cubicBezTo>
                <a:cubicBezTo>
                  <a:pt x="3972657" y="529234"/>
                  <a:pt x="3915406" y="547389"/>
                  <a:pt x="3980329" y="531159"/>
                </a:cubicBezTo>
                <a:cubicBezTo>
                  <a:pt x="3987205" y="529440"/>
                  <a:pt x="3993484" y="525437"/>
                  <a:pt x="4000500" y="524435"/>
                </a:cubicBezTo>
                <a:cubicBezTo>
                  <a:pt x="4025006" y="520934"/>
                  <a:pt x="4049783" y="519686"/>
                  <a:pt x="4074458" y="517712"/>
                </a:cubicBezTo>
                <a:lnTo>
                  <a:pt x="4168588" y="510988"/>
                </a:lnTo>
                <a:cubicBezTo>
                  <a:pt x="4175311" y="506506"/>
                  <a:pt x="4183044" y="503255"/>
                  <a:pt x="4188758" y="497541"/>
                </a:cubicBezTo>
                <a:cubicBezTo>
                  <a:pt x="4194472" y="491827"/>
                  <a:pt x="4194977" y="480984"/>
                  <a:pt x="4202205" y="477370"/>
                </a:cubicBezTo>
                <a:cubicBezTo>
                  <a:pt x="4214399" y="471273"/>
                  <a:pt x="4228949" y="471618"/>
                  <a:pt x="4242547" y="470647"/>
                </a:cubicBezTo>
                <a:cubicBezTo>
                  <a:pt x="4291778" y="467131"/>
                  <a:pt x="4341158" y="466164"/>
                  <a:pt x="4390464" y="463923"/>
                </a:cubicBezTo>
                <a:cubicBezTo>
                  <a:pt x="4392705" y="457200"/>
                  <a:pt x="4392651" y="449197"/>
                  <a:pt x="4397188" y="443753"/>
                </a:cubicBezTo>
                <a:cubicBezTo>
                  <a:pt x="4412845" y="424965"/>
                  <a:pt x="4424143" y="423562"/>
                  <a:pt x="4444252" y="416859"/>
                </a:cubicBezTo>
                <a:cubicBezTo>
                  <a:pt x="4450105" y="411006"/>
                  <a:pt x="4469390" y="389965"/>
                  <a:pt x="4477870" y="389965"/>
                </a:cubicBezTo>
                <a:cubicBezTo>
                  <a:pt x="4485951" y="389965"/>
                  <a:pt x="4490657" y="400130"/>
                  <a:pt x="4498041" y="403412"/>
                </a:cubicBezTo>
                <a:cubicBezTo>
                  <a:pt x="4510994" y="409169"/>
                  <a:pt x="4524935" y="412377"/>
                  <a:pt x="4538382" y="416859"/>
                </a:cubicBezTo>
                <a:cubicBezTo>
                  <a:pt x="4567315" y="426503"/>
                  <a:pt x="4551682" y="421864"/>
                  <a:pt x="4585447" y="430306"/>
                </a:cubicBezTo>
                <a:cubicBezTo>
                  <a:pt x="4620949" y="418471"/>
                  <a:pt x="4599720" y="427513"/>
                  <a:pt x="4645958" y="396688"/>
                </a:cubicBezTo>
                <a:cubicBezTo>
                  <a:pt x="4652000" y="392660"/>
                  <a:pt x="4689105" y="384360"/>
                  <a:pt x="4693023" y="383241"/>
                </a:cubicBezTo>
                <a:cubicBezTo>
                  <a:pt x="4741389" y="369421"/>
                  <a:pt x="4677982" y="380918"/>
                  <a:pt x="4766982" y="369794"/>
                </a:cubicBezTo>
                <a:cubicBezTo>
                  <a:pt x="4806248" y="356704"/>
                  <a:pt x="4768223" y="363483"/>
                  <a:pt x="4807323" y="376517"/>
                </a:cubicBezTo>
                <a:cubicBezTo>
                  <a:pt x="4820256" y="380828"/>
                  <a:pt x="4834217" y="381000"/>
                  <a:pt x="4847664" y="383241"/>
                </a:cubicBezTo>
                <a:cubicBezTo>
                  <a:pt x="4865632" y="380246"/>
                  <a:pt x="4902842" y="374489"/>
                  <a:pt x="4921623" y="369794"/>
                </a:cubicBezTo>
                <a:cubicBezTo>
                  <a:pt x="4928499" y="368075"/>
                  <a:pt x="4934918" y="364789"/>
                  <a:pt x="4941794" y="363070"/>
                </a:cubicBezTo>
                <a:cubicBezTo>
                  <a:pt x="4967057" y="356754"/>
                  <a:pt x="4974061" y="358846"/>
                  <a:pt x="4995582" y="349623"/>
                </a:cubicBezTo>
                <a:cubicBezTo>
                  <a:pt x="5004794" y="345675"/>
                  <a:pt x="5013170" y="339898"/>
                  <a:pt x="5022476" y="336176"/>
                </a:cubicBezTo>
                <a:cubicBezTo>
                  <a:pt x="5073981" y="315574"/>
                  <a:pt x="5050491" y="335055"/>
                  <a:pt x="5076264" y="309282"/>
                </a:cubicBezTo>
              </a:path>
            </a:pathLst>
          </a:custGeom>
          <a:ln w="88900">
            <a:solidFill>
              <a:srgbClr val="0000FF">
                <a:alpha val="5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468667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descr="C:\Users\wlawson\Documents\Bill's Personal Files\OREGON Fishing 2013\Presentation Photos\DSCN771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Date Placeholder 2"/>
          <p:cNvSpPr>
            <a:spLocks noGrp="1"/>
          </p:cNvSpPr>
          <p:nvPr>
            <p:ph type="dt" sz="half" idx="10"/>
          </p:nvPr>
        </p:nvSpPr>
        <p:spPr/>
        <p:txBody>
          <a:bodyPr/>
          <a:lstStyle/>
          <a:p>
            <a:r>
              <a:rPr lang="en-US" smtClean="0"/>
              <a:t>BAND OF BROTHERS 2013</a:t>
            </a:r>
            <a:endParaRPr lang="en-US"/>
          </a:p>
        </p:txBody>
      </p:sp>
      <p:sp>
        <p:nvSpPr>
          <p:cNvPr id="4" name="Slide Number Placeholder 3"/>
          <p:cNvSpPr>
            <a:spLocks noGrp="1"/>
          </p:cNvSpPr>
          <p:nvPr>
            <p:ph type="sldNum" sz="quarter" idx="12"/>
          </p:nvPr>
        </p:nvSpPr>
        <p:spPr/>
        <p:txBody>
          <a:bodyPr/>
          <a:lstStyle/>
          <a:p>
            <a:fld id="{F3576DD2-9F25-4342-AE55-252FD262152C}" type="slidenum">
              <a:rPr lang="en-US" smtClean="0"/>
              <a:pPr/>
              <a:t>43</a:t>
            </a:fld>
            <a:endParaRPr lang="en-US"/>
          </a:p>
        </p:txBody>
      </p:sp>
      <p:sp>
        <p:nvSpPr>
          <p:cNvPr id="6" name="Title 1"/>
          <p:cNvSpPr>
            <a:spLocks noGrp="1"/>
          </p:cNvSpPr>
          <p:nvPr>
            <p:ph type="title"/>
          </p:nvPr>
        </p:nvSpPr>
        <p:spPr>
          <a:xfrm>
            <a:off x="457200" y="5334000"/>
            <a:ext cx="8229600" cy="1143000"/>
          </a:xfrm>
        </p:spPr>
        <p:txBody>
          <a:bodyPr>
            <a:normAutofit/>
          </a:bodyPr>
          <a:lstStyle/>
          <a:p>
            <a:r>
              <a:rPr lang="en-US" sz="4000" dirty="0" smtClean="0">
                <a:solidFill>
                  <a:schemeClr val="tx1"/>
                </a:solidFill>
              </a:rPr>
              <a:t>DESCHUTES RIVER</a:t>
            </a:r>
            <a:endParaRPr lang="en-US" sz="4000" dirty="0">
              <a:solidFill>
                <a:schemeClr val="tx1"/>
              </a:solidFill>
            </a:endParaRPr>
          </a:p>
        </p:txBody>
      </p:sp>
      <p:sp>
        <p:nvSpPr>
          <p:cNvPr id="7" name="Title 6"/>
          <p:cNvSpPr txBox="1">
            <a:spLocks/>
          </p:cNvSpPr>
          <p:nvPr/>
        </p:nvSpPr>
        <p:spPr>
          <a:xfrm rot="16200000">
            <a:off x="-2590800" y="2971800"/>
            <a:ext cx="6096000" cy="9144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1100" noProof="0" dirty="0" smtClean="0">
                <a:effectLst>
                  <a:outerShdw blurRad="38100" dist="38100" dir="2700000" algn="tl">
                    <a:srgbClr val="000000">
                      <a:alpha val="43137"/>
                    </a:srgbClr>
                  </a:outerShdw>
                </a:effectLst>
                <a:latin typeface="+mj-lt"/>
                <a:ea typeface="+mj-ea"/>
                <a:cs typeface="+mj-cs"/>
              </a:rPr>
              <a:t>Deschutes</a:t>
            </a:r>
            <a:r>
              <a:rPr kumimoji="0" lang="en-US" sz="1100" b="0" i="0" u="none" strike="noStrike" kern="1200" cap="none" spc="0" normalizeH="0" baseline="0" noProof="0" dirty="0" smtClean="0">
                <a:ln>
                  <a:noFill/>
                </a:ln>
                <a:effectLst>
                  <a:outerShdw blurRad="38100" dist="38100" dir="2700000" algn="tl">
                    <a:srgbClr val="000000">
                      <a:alpha val="43137"/>
                    </a:srgbClr>
                  </a:outerShdw>
                </a:effectLst>
                <a:uLnTx/>
                <a:uFillTx/>
                <a:latin typeface="+mj-lt"/>
                <a:ea typeface="+mj-ea"/>
                <a:cs typeface="+mj-cs"/>
              </a:rPr>
              <a:t> River/25 </a:t>
            </a:r>
            <a:r>
              <a:rPr kumimoji="0" lang="en-US" sz="1000" b="0" i="0" u="none" strike="noStrike" kern="1200" cap="none" spc="0" normalizeH="0" baseline="0" noProof="0" dirty="0" smtClean="0">
                <a:ln>
                  <a:noFill/>
                </a:ln>
                <a:effectLst>
                  <a:outerShdw blurRad="38100" dist="38100" dir="2700000" algn="tl">
                    <a:srgbClr val="000000">
                      <a:alpha val="43137"/>
                    </a:srgbClr>
                  </a:outerShdw>
                </a:effectLst>
                <a:uLnTx/>
                <a:uFillTx/>
                <a:latin typeface="+mj-lt"/>
                <a:ea typeface="+mj-ea"/>
                <a:cs typeface="+mj-cs"/>
              </a:rPr>
              <a:t>SEP</a:t>
            </a:r>
            <a:r>
              <a:rPr kumimoji="0" lang="en-US" sz="1100" b="0" i="0" u="none" strike="noStrike" kern="1200" cap="none" spc="0" normalizeH="0" baseline="0" noProof="0" dirty="0" smtClean="0">
                <a:ln>
                  <a:noFill/>
                </a:ln>
                <a:effectLst>
                  <a:outerShdw blurRad="38100" dist="38100" dir="2700000" algn="tl">
                    <a:srgbClr val="000000">
                      <a:alpha val="43137"/>
                    </a:srgbClr>
                  </a:outerShdw>
                </a:effectLst>
                <a:uLnTx/>
                <a:uFillTx/>
                <a:latin typeface="+mj-lt"/>
                <a:ea typeface="+mj-ea"/>
                <a:cs typeface="+mj-cs"/>
              </a:rPr>
              <a:t> 2013/ WDL</a:t>
            </a:r>
            <a:endParaRPr kumimoji="0" lang="en-US" sz="1100" b="0" i="0" u="none" strike="noStrike" kern="1200" cap="none" spc="0" normalizeH="0" baseline="0" noProof="0" dirty="0">
              <a:ln>
                <a:noFill/>
              </a:ln>
              <a:effectLst>
                <a:outerShdw blurRad="38100" dist="38100" dir="2700000" algn="tl">
                  <a:srgbClr val="000000">
                    <a:alpha val="43137"/>
                  </a:srgbClr>
                </a:outerShdw>
              </a:effectLst>
              <a:uLnTx/>
              <a:uFillTx/>
              <a:latin typeface="+mj-lt"/>
              <a:ea typeface="+mj-ea"/>
              <a:cs typeface="+mj-cs"/>
            </a:endParaRPr>
          </a:p>
        </p:txBody>
      </p:sp>
    </p:spTree>
    <p:extLst>
      <p:ext uri="{BB962C8B-B14F-4D97-AF65-F5344CB8AC3E}">
        <p14:creationId xmlns:p14="http://schemas.microsoft.com/office/powerpoint/2010/main" val="9438059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C:\Users\wlawson\Documents\Bill's Personal Files\OREGON Fishing 2013\Presentation Photos\DSCN7652.JPG"/>
          <p:cNvPicPr>
            <a:picLocks noChangeAspect="1" noChangeArrowheads="1"/>
          </p:cNvPicPr>
          <p:nvPr/>
        </p:nvPicPr>
        <p:blipFill>
          <a:blip r:embed="rId2" cstate="print"/>
          <a:srcRect/>
          <a:stretch>
            <a:fillRect/>
          </a:stretch>
        </p:blipFill>
        <p:spPr bwMode="auto">
          <a:xfrm>
            <a:off x="0" y="-1905000"/>
            <a:ext cx="9144000" cy="12192000"/>
          </a:xfrm>
          <a:prstGeom prst="rect">
            <a:avLst/>
          </a:prstGeom>
          <a:noFill/>
        </p:spPr>
      </p:pic>
      <p:sp>
        <p:nvSpPr>
          <p:cNvPr id="4" name="Date Placeholder 3"/>
          <p:cNvSpPr>
            <a:spLocks noGrp="1"/>
          </p:cNvSpPr>
          <p:nvPr>
            <p:ph type="dt" sz="half" idx="10"/>
          </p:nvPr>
        </p:nvSpPr>
        <p:spPr/>
        <p:txBody>
          <a:bodyPr/>
          <a:lstStyle/>
          <a:p>
            <a:r>
              <a:rPr lang="en-US" smtClean="0"/>
              <a:t>BAND OF BROTHERS 2013</a:t>
            </a:r>
            <a:endParaRPr lang="en-US"/>
          </a:p>
        </p:txBody>
      </p:sp>
      <p:sp>
        <p:nvSpPr>
          <p:cNvPr id="5" name="Slide Number Placeholder 4"/>
          <p:cNvSpPr>
            <a:spLocks noGrp="1"/>
          </p:cNvSpPr>
          <p:nvPr>
            <p:ph type="sldNum" sz="quarter" idx="12"/>
          </p:nvPr>
        </p:nvSpPr>
        <p:spPr/>
        <p:txBody>
          <a:bodyPr/>
          <a:lstStyle/>
          <a:p>
            <a:fld id="{F3576DD2-9F25-4342-AE55-252FD262152C}" type="slidenum">
              <a:rPr lang="en-US" smtClean="0"/>
              <a:pPr/>
              <a:t>44</a:t>
            </a:fld>
            <a:endParaRPr lang="en-US"/>
          </a:p>
        </p:txBody>
      </p:sp>
      <p:sp>
        <p:nvSpPr>
          <p:cNvPr id="7" name="Title 6"/>
          <p:cNvSpPr>
            <a:spLocks noGrp="1"/>
          </p:cNvSpPr>
          <p:nvPr>
            <p:ph type="title"/>
          </p:nvPr>
        </p:nvSpPr>
        <p:spPr>
          <a:xfrm rot="16200000">
            <a:off x="-2590800" y="2514600"/>
            <a:ext cx="6248400" cy="762000"/>
          </a:xfrm>
        </p:spPr>
        <p:txBody>
          <a:bodyPr>
            <a:normAutofit/>
          </a:bodyPr>
          <a:lstStyle/>
          <a:p>
            <a:r>
              <a:rPr lang="en-US" sz="1400" dirty="0" smtClean="0">
                <a:solidFill>
                  <a:schemeClr val="tx1"/>
                </a:solidFill>
                <a:effectLst>
                  <a:outerShdw blurRad="38100" dist="38100" dir="2700000" algn="tl">
                    <a:srgbClr val="000000">
                      <a:alpha val="43137"/>
                    </a:srgbClr>
                  </a:outerShdw>
                </a:effectLst>
              </a:rPr>
              <a:t>Bill Lawson/ Deschutes River/24 </a:t>
            </a:r>
            <a:r>
              <a:rPr lang="en-US" sz="1100" dirty="0" smtClean="0">
                <a:solidFill>
                  <a:schemeClr val="tx1"/>
                </a:solidFill>
                <a:effectLst>
                  <a:outerShdw blurRad="38100" dist="38100" dir="2700000" algn="tl">
                    <a:srgbClr val="000000">
                      <a:alpha val="43137"/>
                    </a:srgbClr>
                  </a:outerShdw>
                </a:effectLst>
              </a:rPr>
              <a:t>SEP</a:t>
            </a:r>
            <a:r>
              <a:rPr lang="en-US" sz="1400" dirty="0" smtClean="0">
                <a:solidFill>
                  <a:schemeClr val="tx1"/>
                </a:solidFill>
                <a:effectLst>
                  <a:outerShdw blurRad="38100" dist="38100" dir="2700000" algn="tl">
                    <a:srgbClr val="000000">
                      <a:alpha val="43137"/>
                    </a:srgbClr>
                  </a:outerShdw>
                </a:effectLst>
              </a:rPr>
              <a:t> 2013</a:t>
            </a:r>
            <a:endParaRPr lang="en-US" sz="14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477664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FFCCCC"/>
            </a:gs>
            <a:gs pos="65000">
              <a:schemeClr val="bg1">
                <a:shade val="90000"/>
                <a:satMod val="375000"/>
              </a:schemeClr>
            </a:gs>
            <a:gs pos="100000">
              <a:schemeClr val="bg2">
                <a:tint val="88000"/>
                <a:satMod val="400000"/>
              </a:schemeClr>
            </a:gs>
          </a:gsLst>
          <a:lin ang="8100000" scaled="1"/>
          <a:tileRect/>
        </a:gradFill>
        <a:effectLst/>
      </p:bgPr>
    </p:bg>
    <p:spTree>
      <p:nvGrpSpPr>
        <p:cNvPr id="1" name=""/>
        <p:cNvGrpSpPr/>
        <p:nvPr/>
      </p:nvGrpSpPr>
      <p:grpSpPr>
        <a:xfrm>
          <a:off x="0" y="0"/>
          <a:ext cx="0" cy="0"/>
          <a:chOff x="0" y="0"/>
          <a:chExt cx="0" cy="0"/>
        </a:xfrm>
      </p:grpSpPr>
      <p:sp>
        <p:nvSpPr>
          <p:cNvPr id="30722" name="Date Placeholder 3"/>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pic>
        <p:nvPicPr>
          <p:cNvPr id="6" name="Picture 1" descr="C:\Users\wlawson\AppData\Local\Temp\wz76bc\Academic Coat of Arms Signature\For WEB, PRESENTATION or OTHER ON-SCREEN\PNG - transparent background\TTU_ACoA_fl4Crvs.png"/>
          <p:cNvPicPr>
            <a:picLocks noChangeAspect="1" noChangeArrowheads="1"/>
          </p:cNvPicPr>
          <p:nvPr/>
        </p:nvPicPr>
        <p:blipFill>
          <a:blip r:embed="rId3" cstate="print"/>
          <a:srcRect r="82560"/>
          <a:stretch>
            <a:fillRect/>
          </a:stretch>
        </p:blipFill>
        <p:spPr bwMode="auto">
          <a:xfrm>
            <a:off x="533400" y="5867400"/>
            <a:ext cx="603047" cy="822960"/>
          </a:xfrm>
          <a:prstGeom prst="rect">
            <a:avLst/>
          </a:prstGeom>
          <a:noFill/>
        </p:spPr>
      </p:pic>
      <p:sp>
        <p:nvSpPr>
          <p:cNvPr id="8" name="Title 4"/>
          <p:cNvSpPr txBox="1">
            <a:spLocks/>
          </p:cNvSpPr>
          <p:nvPr/>
        </p:nvSpPr>
        <p:spPr>
          <a:xfrm>
            <a:off x="1066800" y="3429000"/>
            <a:ext cx="7146655" cy="1975104"/>
          </a:xfrm>
          <a:prstGeom prst="rect">
            <a:avLst/>
          </a:prstGeom>
        </p:spPr>
        <p:txBody>
          <a:bodyPr vert="horz" anchor="t">
            <a:noAutofit/>
          </a:bodyPr>
          <a:lstStyle>
            <a:lvl1pPr marR="9144" algn="l" rtl="0" eaLnBrk="0" fontAlgn="base" hangingPunct="0">
              <a:spcBef>
                <a:spcPct val="0"/>
              </a:spcBef>
              <a:spcAft>
                <a:spcPct val="0"/>
              </a:spcAft>
              <a:defRPr sz="4000" b="1" kern="1200" cap="all" spc="0" baseline="0">
                <a:solidFill>
                  <a:srgbClr val="F8F8F8"/>
                </a:solidFill>
                <a:effectLst>
                  <a:reflection blurRad="12700" stA="34000" endA="740" endPos="53000" dir="5400000" sy="-100000" algn="bl" rotWithShape="0"/>
                </a:effectLst>
                <a:latin typeface="+mj-lt"/>
                <a:ea typeface="+mj-ea"/>
                <a:cs typeface="+mj-cs"/>
              </a:defRPr>
            </a:lvl1pPr>
            <a:lvl2pPr algn="l" rtl="0" eaLnBrk="0" fontAlgn="base" hangingPunct="0">
              <a:spcBef>
                <a:spcPct val="0"/>
              </a:spcBef>
              <a:spcAft>
                <a:spcPct val="0"/>
              </a:spcAft>
              <a:defRPr sz="4000">
                <a:solidFill>
                  <a:srgbClr val="F8F8F8"/>
                </a:solidFill>
                <a:latin typeface="Consolas" pitchFamily="49" charset="0"/>
              </a:defRPr>
            </a:lvl2pPr>
            <a:lvl3pPr algn="l" rtl="0" eaLnBrk="0" fontAlgn="base" hangingPunct="0">
              <a:spcBef>
                <a:spcPct val="0"/>
              </a:spcBef>
              <a:spcAft>
                <a:spcPct val="0"/>
              </a:spcAft>
              <a:defRPr sz="4000">
                <a:solidFill>
                  <a:srgbClr val="F8F8F8"/>
                </a:solidFill>
                <a:latin typeface="Consolas" pitchFamily="49" charset="0"/>
              </a:defRPr>
            </a:lvl3pPr>
            <a:lvl4pPr algn="l" rtl="0" eaLnBrk="0" fontAlgn="base" hangingPunct="0">
              <a:spcBef>
                <a:spcPct val="0"/>
              </a:spcBef>
              <a:spcAft>
                <a:spcPct val="0"/>
              </a:spcAft>
              <a:defRPr sz="4000">
                <a:solidFill>
                  <a:srgbClr val="F8F8F8"/>
                </a:solidFill>
                <a:latin typeface="Consolas" pitchFamily="49" charset="0"/>
              </a:defRPr>
            </a:lvl4pPr>
            <a:lvl5pPr algn="l" rtl="0" eaLnBrk="0" fontAlgn="base" hangingPunct="0">
              <a:spcBef>
                <a:spcPct val="0"/>
              </a:spcBef>
              <a:spcAft>
                <a:spcPct val="0"/>
              </a:spcAft>
              <a:defRPr sz="4000">
                <a:solidFill>
                  <a:srgbClr val="F8F8F8"/>
                </a:solidFill>
                <a:latin typeface="Consolas" pitchFamily="49" charset="0"/>
              </a:defRPr>
            </a:lvl5pPr>
            <a:lvl6pPr marL="457200" algn="l" rtl="0" fontAlgn="base">
              <a:spcBef>
                <a:spcPct val="0"/>
              </a:spcBef>
              <a:spcAft>
                <a:spcPct val="0"/>
              </a:spcAft>
              <a:defRPr sz="4000">
                <a:solidFill>
                  <a:srgbClr val="F8F8F8"/>
                </a:solidFill>
                <a:latin typeface="Consolas" pitchFamily="49" charset="0"/>
              </a:defRPr>
            </a:lvl6pPr>
            <a:lvl7pPr marL="914400" algn="l" rtl="0" fontAlgn="base">
              <a:spcBef>
                <a:spcPct val="0"/>
              </a:spcBef>
              <a:spcAft>
                <a:spcPct val="0"/>
              </a:spcAft>
              <a:defRPr sz="4000">
                <a:solidFill>
                  <a:srgbClr val="F8F8F8"/>
                </a:solidFill>
                <a:latin typeface="Consolas" pitchFamily="49" charset="0"/>
              </a:defRPr>
            </a:lvl7pPr>
            <a:lvl8pPr marL="1371600" algn="l" rtl="0" fontAlgn="base">
              <a:spcBef>
                <a:spcPct val="0"/>
              </a:spcBef>
              <a:spcAft>
                <a:spcPct val="0"/>
              </a:spcAft>
              <a:defRPr sz="4000">
                <a:solidFill>
                  <a:srgbClr val="F8F8F8"/>
                </a:solidFill>
                <a:latin typeface="Consolas" pitchFamily="49" charset="0"/>
              </a:defRPr>
            </a:lvl8pPr>
            <a:lvl9pPr marL="1828800" algn="l" rtl="0" fontAlgn="base">
              <a:spcBef>
                <a:spcPct val="0"/>
              </a:spcBef>
              <a:spcAft>
                <a:spcPct val="0"/>
              </a:spcAft>
              <a:defRPr sz="4000">
                <a:solidFill>
                  <a:srgbClr val="F8F8F8"/>
                </a:solidFill>
                <a:latin typeface="Consolas" pitchFamily="49" charset="0"/>
              </a:defRPr>
            </a:lvl9pPr>
            <a:extLst/>
          </a:lstStyle>
          <a:p>
            <a:pPr eaLnBrk="1" fontAlgn="auto" hangingPunct="1">
              <a:spcAft>
                <a:spcPts val="0"/>
              </a:spcAft>
              <a:defRPr/>
            </a:pPr>
            <a:r>
              <a:rPr lang="en-US" dirty="0" smtClean="0">
                <a:solidFill>
                  <a:schemeClr val="tx2">
                    <a:satMod val="200000"/>
                  </a:schemeClr>
                </a:solidFill>
              </a:rPr>
              <a:t>NSPE </a:t>
            </a:r>
            <a:r>
              <a:rPr lang="en-US" sz="5400" dirty="0" smtClean="0">
                <a:solidFill>
                  <a:schemeClr val="tx2">
                    <a:satMod val="200000"/>
                  </a:schemeClr>
                </a:solidFill>
              </a:rPr>
              <a:t>Board</a:t>
            </a:r>
            <a:r>
              <a:rPr lang="en-US" dirty="0" smtClean="0">
                <a:solidFill>
                  <a:schemeClr val="tx2">
                    <a:satMod val="200000"/>
                  </a:schemeClr>
                </a:solidFill>
              </a:rPr>
              <a:t> of </a:t>
            </a:r>
            <a:r>
              <a:rPr lang="en-US" sz="5400" dirty="0" smtClean="0">
                <a:solidFill>
                  <a:schemeClr val="tx2">
                    <a:satMod val="200000"/>
                  </a:schemeClr>
                </a:solidFill>
              </a:rPr>
              <a:t>Ethical Review</a:t>
            </a:r>
            <a:endParaRPr lang="en-US" sz="5400" dirty="0">
              <a:solidFill>
                <a:schemeClr val="tx2">
                  <a:satMod val="200000"/>
                </a:schemeClr>
              </a:solidFill>
            </a:endParaRPr>
          </a:p>
        </p:txBody>
      </p:sp>
      <p:pic>
        <p:nvPicPr>
          <p:cNvPr id="7" name="Picture 6"/>
          <p:cNvPicPr>
            <a:picLocks noChangeAspect="1"/>
          </p:cNvPicPr>
          <p:nvPr/>
        </p:nvPicPr>
        <p:blipFill>
          <a:blip r:embed="rId4"/>
          <a:stretch>
            <a:fillRect/>
          </a:stretch>
        </p:blipFill>
        <p:spPr>
          <a:xfrm>
            <a:off x="6629400" y="512763"/>
            <a:ext cx="1828800" cy="818866"/>
          </a:xfrm>
          <a:prstGeom prst="rect">
            <a:avLst/>
          </a:prstGeom>
        </p:spPr>
      </p:pic>
    </p:spTree>
    <p:extLst>
      <p:ext uri="{BB962C8B-B14F-4D97-AF65-F5344CB8AC3E}">
        <p14:creationId xmlns:p14="http://schemas.microsoft.com/office/powerpoint/2010/main" val="20112673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NSPE Board of Ethical Review</a:t>
            </a:r>
            <a:endParaRPr lang="en-US" dirty="0"/>
          </a:p>
        </p:txBody>
      </p:sp>
      <p:sp>
        <p:nvSpPr>
          <p:cNvPr id="7" name="Content Placeholder 6"/>
          <p:cNvSpPr>
            <a:spLocks noGrp="1"/>
          </p:cNvSpPr>
          <p:nvPr>
            <p:ph idx="1"/>
          </p:nvPr>
        </p:nvSpPr>
        <p:spPr>
          <a:xfrm>
            <a:off x="914400" y="1409329"/>
            <a:ext cx="7772400" cy="4572000"/>
          </a:xfrm>
        </p:spPr>
        <p:txBody>
          <a:bodyPr/>
          <a:lstStyle/>
          <a:p>
            <a:pPr>
              <a:spcAft>
                <a:spcPts val="600"/>
              </a:spcAft>
            </a:pPr>
            <a:r>
              <a:rPr lang="en-US" sz="2800" dirty="0"/>
              <a:t>The Board of Ethical Review is a panel of engineering ethics experts that has served as the profession's guide through ethical </a:t>
            </a:r>
            <a:r>
              <a:rPr lang="en-US" sz="2800" dirty="0" smtClean="0"/>
              <a:t>dilemmas </a:t>
            </a:r>
          </a:p>
          <a:p>
            <a:pPr>
              <a:spcAft>
                <a:spcPts val="600"/>
              </a:spcAft>
            </a:pPr>
            <a:r>
              <a:rPr lang="en-US" sz="2800" dirty="0" smtClean="0"/>
              <a:t>The </a:t>
            </a:r>
            <a:r>
              <a:rPr lang="en-US" sz="2800" dirty="0"/>
              <a:t>board consists of seven licensed members who are appointed by the NSPE </a:t>
            </a:r>
            <a:r>
              <a:rPr lang="en-US" sz="2800" dirty="0" smtClean="0"/>
              <a:t>president </a:t>
            </a:r>
          </a:p>
          <a:p>
            <a:pPr>
              <a:spcAft>
                <a:spcPts val="600"/>
              </a:spcAft>
            </a:pPr>
            <a:r>
              <a:rPr lang="en-US" sz="2800" dirty="0" smtClean="0"/>
              <a:t>The </a:t>
            </a:r>
            <a:r>
              <a:rPr lang="en-US" sz="2800" dirty="0"/>
              <a:t>purpose of the BER is to render impartial opinions pertaining to the interpretation of the NSPE Code of </a:t>
            </a:r>
            <a:r>
              <a:rPr lang="en-US" sz="2800" dirty="0" smtClean="0"/>
              <a:t>Ethics…</a:t>
            </a:r>
            <a:endParaRPr lang="en-US" sz="2800" dirty="0"/>
          </a:p>
        </p:txBody>
      </p:sp>
      <p:sp>
        <p:nvSpPr>
          <p:cNvPr id="5" name="Date Placeholder 3"/>
          <p:cNvSpPr>
            <a:spLocks noGrp="1"/>
          </p:cNvSpPr>
          <p:nvPr>
            <p:ph type="dt" sz="half" idx="10"/>
          </p:nvPr>
        </p:nvSpPr>
        <p:spPr bwMode="auto">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spTree>
    <p:extLst>
      <p:ext uri="{BB962C8B-B14F-4D97-AF65-F5344CB8AC3E}">
        <p14:creationId xmlns:p14="http://schemas.microsoft.com/office/powerpoint/2010/main" val="4847969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ltLang="en-US" smtClean="0"/>
              <a:t>ETHICS FOR TRANSPORTATION PROFESSIONALS</a:t>
            </a:r>
            <a:endParaRPr lang="en-US" altLang="en-US" dirty="0"/>
          </a:p>
        </p:txBody>
      </p:sp>
      <p:pic>
        <p:nvPicPr>
          <p:cNvPr id="5" name="Picture 4"/>
          <p:cNvPicPr>
            <a:picLocks noChangeAspect="1"/>
          </p:cNvPicPr>
          <p:nvPr/>
        </p:nvPicPr>
        <p:blipFill>
          <a:blip r:embed="rId2"/>
          <a:stretch>
            <a:fillRect/>
          </a:stretch>
        </p:blipFill>
        <p:spPr>
          <a:xfrm rot="20418537">
            <a:off x="1178516" y="-461667"/>
            <a:ext cx="7772400" cy="11057894"/>
          </a:xfrm>
          <a:prstGeom prst="rect">
            <a:avLst/>
          </a:prstGeom>
          <a:ln>
            <a:solidFill>
              <a:schemeClr val="tx1"/>
            </a:solidFill>
          </a:ln>
        </p:spPr>
      </p:pic>
    </p:spTree>
    <p:extLst>
      <p:ext uri="{BB962C8B-B14F-4D97-AF65-F5344CB8AC3E}">
        <p14:creationId xmlns:p14="http://schemas.microsoft.com/office/powerpoint/2010/main" val="37590754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924800" cy="914400"/>
          </a:xfrm>
        </p:spPr>
        <p:txBody>
          <a:bodyPr/>
          <a:lstStyle/>
          <a:p>
            <a:r>
              <a:rPr lang="en-US" dirty="0" smtClean="0"/>
              <a:t>Board of Ethical Review Cases</a:t>
            </a:r>
            <a:endParaRPr lang="en-US" dirty="0"/>
          </a:p>
        </p:txBody>
      </p:sp>
      <p:sp>
        <p:nvSpPr>
          <p:cNvPr id="4" name="Date Placeholder 3"/>
          <p:cNvSpPr>
            <a:spLocks noGrp="1"/>
          </p:cNvSpPr>
          <p:nvPr>
            <p:ph type="dt" sz="half" idx="10"/>
          </p:nvPr>
        </p:nvSpPr>
        <p:spPr/>
        <p:txBody>
          <a:bodyPr/>
          <a:lstStyle/>
          <a:p>
            <a:pPr>
              <a:defRPr/>
            </a:pPr>
            <a:r>
              <a:rPr lang="en-US" altLang="en-US" smtClean="0"/>
              <a:t>ETHICS FOR TRANSPORTATION PROFESSIONALS</a:t>
            </a:r>
            <a:endParaRPr lang="en-US" altLang="en-US" dirty="0"/>
          </a:p>
        </p:txBody>
      </p:sp>
      <p:pic>
        <p:nvPicPr>
          <p:cNvPr id="5" name="Picture 4"/>
          <p:cNvPicPr>
            <a:picLocks noChangeAspect="1"/>
          </p:cNvPicPr>
          <p:nvPr/>
        </p:nvPicPr>
        <p:blipFill>
          <a:blip r:embed="rId2"/>
          <a:stretch>
            <a:fillRect/>
          </a:stretch>
        </p:blipFill>
        <p:spPr>
          <a:xfrm>
            <a:off x="1790700" y="1066800"/>
            <a:ext cx="5410200" cy="5193106"/>
          </a:xfrm>
          <a:prstGeom prst="rect">
            <a:avLst/>
          </a:prstGeom>
        </p:spPr>
      </p:pic>
    </p:spTree>
    <p:extLst>
      <p:ext uri="{BB962C8B-B14F-4D97-AF65-F5344CB8AC3E}">
        <p14:creationId xmlns:p14="http://schemas.microsoft.com/office/powerpoint/2010/main" val="8046706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0"/>
            <a:ext cx="8458200" cy="1600200"/>
          </a:xfrm>
        </p:spPr>
        <p:txBody>
          <a:bodyPr/>
          <a:lstStyle/>
          <a:p>
            <a:pPr marL="68263" indent="0">
              <a:buNone/>
            </a:pPr>
            <a:r>
              <a:rPr lang="en-US" sz="4000" dirty="0"/>
              <a:t>https://www.nspe.org/resources/ethics</a:t>
            </a:r>
          </a:p>
        </p:txBody>
      </p:sp>
      <p:sp>
        <p:nvSpPr>
          <p:cNvPr id="4" name="Date Placeholder 3"/>
          <p:cNvSpPr>
            <a:spLocks noGrp="1"/>
          </p:cNvSpPr>
          <p:nvPr>
            <p:ph type="dt" sz="half" idx="10"/>
          </p:nvPr>
        </p:nvSpPr>
        <p:spPr/>
        <p:txBody>
          <a:bodyPr/>
          <a:lstStyle/>
          <a:p>
            <a:pPr>
              <a:defRPr/>
            </a:pPr>
            <a:r>
              <a:rPr lang="en-US" altLang="en-US" smtClean="0"/>
              <a:t>ETHICS FOR TRANSPORTATION PROFESSIONALS</a:t>
            </a:r>
            <a:endParaRPr lang="en-US" altLang="en-US" dirty="0"/>
          </a:p>
        </p:txBody>
      </p:sp>
      <p:pic>
        <p:nvPicPr>
          <p:cNvPr id="5" name="Picture 4"/>
          <p:cNvPicPr>
            <a:picLocks noChangeAspect="1"/>
          </p:cNvPicPr>
          <p:nvPr/>
        </p:nvPicPr>
        <p:blipFill>
          <a:blip r:embed="rId2"/>
          <a:stretch>
            <a:fillRect/>
          </a:stretch>
        </p:blipFill>
        <p:spPr>
          <a:xfrm>
            <a:off x="6629400" y="512763"/>
            <a:ext cx="1828800" cy="818866"/>
          </a:xfrm>
          <a:prstGeom prst="rect">
            <a:avLst/>
          </a:prstGeom>
        </p:spPr>
      </p:pic>
    </p:spTree>
    <p:extLst>
      <p:ext uri="{BB962C8B-B14F-4D97-AF65-F5344CB8AC3E}">
        <p14:creationId xmlns:p14="http://schemas.microsoft.com/office/powerpoint/2010/main" val="11537872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rot="16200000">
            <a:off x="7726363" y="5456238"/>
            <a:ext cx="2133600" cy="365125"/>
          </a:xfrm>
        </p:spPr>
        <p:txBody>
          <a:bodyPr/>
          <a:lstStyle/>
          <a:p>
            <a:pPr>
              <a:defRPr/>
            </a:pPr>
            <a:r>
              <a:rPr lang="en-US" altLang="en-US" dirty="0" smtClean="0"/>
              <a:t>ETHICS FOR TRANSPORTATION PROFESSIONALS</a:t>
            </a:r>
            <a:endParaRPr lang="en-US" altLang="en-US" dirty="0"/>
          </a:p>
        </p:txBody>
      </p:sp>
      <p:pic>
        <p:nvPicPr>
          <p:cNvPr id="2" name="Picture 1"/>
          <p:cNvPicPr>
            <a:picLocks noChangeAspect="1"/>
          </p:cNvPicPr>
          <p:nvPr/>
        </p:nvPicPr>
        <p:blipFill>
          <a:blip r:embed="rId2"/>
          <a:stretch>
            <a:fillRect/>
          </a:stretch>
        </p:blipFill>
        <p:spPr>
          <a:xfrm>
            <a:off x="2746442" y="76200"/>
            <a:ext cx="5068428" cy="6675120"/>
          </a:xfrm>
          <a:prstGeom prst="rect">
            <a:avLst/>
          </a:prstGeom>
          <a:ln>
            <a:solidFill>
              <a:schemeClr val="tx1"/>
            </a:solidFill>
          </a:ln>
        </p:spPr>
      </p:pic>
      <p:sp>
        <p:nvSpPr>
          <p:cNvPr id="6" name="Title 3"/>
          <p:cNvSpPr>
            <a:spLocks noGrp="1"/>
          </p:cNvSpPr>
          <p:nvPr>
            <p:ph type="title"/>
          </p:nvPr>
        </p:nvSpPr>
        <p:spPr>
          <a:xfrm rot="16200000">
            <a:off x="-1295400" y="2286000"/>
            <a:ext cx="5257800" cy="1143000"/>
          </a:xfrm>
        </p:spPr>
        <p:txBody>
          <a:bodyPr/>
          <a:lstStyle/>
          <a:p>
            <a:r>
              <a:rPr lang="en-US" dirty="0" smtClean="0"/>
              <a:t>The Four-Way Test</a:t>
            </a:r>
            <a:br>
              <a:rPr lang="en-US" dirty="0" smtClean="0"/>
            </a:br>
            <a:r>
              <a:rPr lang="en-US" sz="2000" dirty="0" smtClean="0"/>
              <a:t>ROTARY INTERNATIONAL</a:t>
            </a:r>
            <a:endParaRPr lang="en-US" dirty="0"/>
          </a:p>
        </p:txBody>
      </p:sp>
    </p:spTree>
    <p:extLst>
      <p:ext uri="{BB962C8B-B14F-4D97-AF65-F5344CB8AC3E}">
        <p14:creationId xmlns:p14="http://schemas.microsoft.com/office/powerpoint/2010/main" val="31279678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FFCCCC"/>
            </a:gs>
            <a:gs pos="65000">
              <a:schemeClr val="bg1">
                <a:shade val="90000"/>
                <a:satMod val="375000"/>
              </a:schemeClr>
            </a:gs>
            <a:gs pos="100000">
              <a:schemeClr val="bg2">
                <a:tint val="88000"/>
                <a:satMod val="400000"/>
              </a:schemeClr>
            </a:gs>
          </a:gsLst>
          <a:lin ang="8100000" scaled="1"/>
          <a:tileRect/>
        </a:gradFill>
        <a:effectLst/>
      </p:bgPr>
    </p:bg>
    <p:spTree>
      <p:nvGrpSpPr>
        <p:cNvPr id="1" name=""/>
        <p:cNvGrpSpPr/>
        <p:nvPr/>
      </p:nvGrpSpPr>
      <p:grpSpPr>
        <a:xfrm>
          <a:off x="0" y="0"/>
          <a:ext cx="0" cy="0"/>
          <a:chOff x="0" y="0"/>
          <a:chExt cx="0" cy="0"/>
        </a:xfrm>
      </p:grpSpPr>
      <p:sp>
        <p:nvSpPr>
          <p:cNvPr id="57346" name="Date Placeholder 3"/>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sp>
        <p:nvSpPr>
          <p:cNvPr id="5" name="Title 4"/>
          <p:cNvSpPr>
            <a:spLocks noGrp="1"/>
          </p:cNvSpPr>
          <p:nvPr>
            <p:ph type="ctrTitle"/>
          </p:nvPr>
        </p:nvSpPr>
        <p:spPr/>
        <p:txBody>
          <a:bodyPr/>
          <a:lstStyle/>
          <a:p>
            <a:pPr eaLnBrk="1" fontAlgn="auto" hangingPunct="1">
              <a:spcAft>
                <a:spcPts val="0"/>
              </a:spcAft>
              <a:defRPr/>
            </a:pPr>
            <a:r>
              <a:rPr lang="en-US" dirty="0" smtClean="0">
                <a:solidFill>
                  <a:schemeClr val="tx2">
                    <a:satMod val="200000"/>
                  </a:schemeClr>
                </a:solidFill>
              </a:rPr>
              <a:t>ethical problem solving…</a:t>
            </a:r>
            <a:endParaRPr lang="en-US" dirty="0">
              <a:solidFill>
                <a:schemeClr val="tx2">
                  <a:satMod val="200000"/>
                </a:schemeClr>
              </a:solidFill>
            </a:endParaRPr>
          </a:p>
        </p:txBody>
      </p:sp>
      <p:sp>
        <p:nvSpPr>
          <p:cNvPr id="57348" name="Subtitle 5"/>
          <p:cNvSpPr>
            <a:spLocks noGrp="1"/>
          </p:cNvSpPr>
          <p:nvPr>
            <p:ph type="subTitle" idx="1"/>
          </p:nvPr>
        </p:nvSpPr>
        <p:spPr>
          <a:xfrm>
            <a:off x="914400" y="2835275"/>
            <a:ext cx="7772400" cy="1508125"/>
          </a:xfrm>
        </p:spPr>
        <p:txBody>
          <a:bodyPr/>
          <a:lstStyle/>
          <a:p>
            <a:pPr eaLnBrk="1" hangingPunct="1">
              <a:spcBef>
                <a:spcPct val="0"/>
              </a:spcBef>
            </a:pPr>
            <a:r>
              <a:rPr lang="en-US" dirty="0" smtClean="0"/>
              <a:t>Learning Objective 3</a:t>
            </a:r>
          </a:p>
        </p:txBody>
      </p:sp>
      <p:pic>
        <p:nvPicPr>
          <p:cNvPr id="6" name="Picture 1" descr="C:\Users\wlawson\AppData\Local\Temp\wz76bc\Academic Coat of Arms Signature\For WEB, PRESENTATION or OTHER ON-SCREEN\PNG - transparent background\TTU_ACoA_fl4Crvs.png"/>
          <p:cNvPicPr>
            <a:picLocks noChangeAspect="1" noChangeArrowheads="1"/>
          </p:cNvPicPr>
          <p:nvPr/>
        </p:nvPicPr>
        <p:blipFill>
          <a:blip r:embed="rId3" cstate="print"/>
          <a:srcRect r="82560"/>
          <a:stretch>
            <a:fillRect/>
          </a:stretch>
        </p:blipFill>
        <p:spPr bwMode="auto">
          <a:xfrm>
            <a:off x="533400" y="5867400"/>
            <a:ext cx="603047" cy="82296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wlawson\AppData\Local\Microsoft\Windows\Temporary Internet Files\Content.IE5\MKMWD8QL\iStock_000016528694Small.jpg"/>
          <p:cNvPicPr>
            <a:picLocks noChangeAspect="1" noChangeArrowheads="1"/>
          </p:cNvPicPr>
          <p:nvPr/>
        </p:nvPicPr>
        <p:blipFill>
          <a:blip r:embed="rId3" cstate="print"/>
          <a:srcRect/>
          <a:stretch>
            <a:fillRect/>
          </a:stretch>
        </p:blipFill>
        <p:spPr bwMode="auto">
          <a:xfrm>
            <a:off x="0" y="0"/>
            <a:ext cx="9144000" cy="8655977"/>
          </a:xfrm>
          <a:prstGeom prst="rect">
            <a:avLst/>
          </a:prstGeom>
          <a:noFill/>
        </p:spPr>
      </p:pic>
      <p:sp>
        <p:nvSpPr>
          <p:cNvPr id="6" name="Title 1"/>
          <p:cNvSpPr txBox="1">
            <a:spLocks/>
          </p:cNvSpPr>
          <p:nvPr/>
        </p:nvSpPr>
        <p:spPr>
          <a:xfrm>
            <a:off x="457200" y="457200"/>
            <a:ext cx="8229600" cy="1066800"/>
          </a:xfrm>
          <a:prstGeom prst="rect">
            <a:avLst/>
          </a:prstGeom>
          <a:solidFill>
            <a:schemeClr val="bg1">
              <a:lumMod val="75000"/>
              <a:lumOff val="25000"/>
              <a:alpha val="71000"/>
            </a:schemeClr>
          </a:solidFill>
        </p:spPr>
        <p:txBody>
          <a:bodyPr/>
          <a:lstStyle/>
          <a:p>
            <a:pPr fontAlgn="auto">
              <a:spcAft>
                <a:spcPts val="0"/>
              </a:spcAft>
              <a:defRPr/>
            </a:pPr>
            <a:r>
              <a:rPr lang="en-US" sz="4000" spc="-100" dirty="0">
                <a:latin typeface="+mj-lt"/>
                <a:ea typeface="+mj-ea"/>
                <a:cs typeface="+mj-cs"/>
              </a:rPr>
              <a:t>CASE </a:t>
            </a:r>
            <a:r>
              <a:rPr lang="en-US" sz="4000" spc="-100" dirty="0" smtClean="0">
                <a:latin typeface="+mj-lt"/>
                <a:ea typeface="+mj-ea"/>
                <a:cs typeface="+mj-cs"/>
              </a:rPr>
              <a:t>1… CONFLICT OF INTEREST </a:t>
            </a:r>
          </a:p>
          <a:p>
            <a:pPr fontAlgn="auto">
              <a:spcAft>
                <a:spcPts val="0"/>
              </a:spcAft>
              <a:defRPr/>
            </a:pPr>
            <a:r>
              <a:rPr lang="en-US" sz="2400" spc="-100" dirty="0" smtClean="0">
                <a:effectLst>
                  <a:outerShdw blurRad="38100" dist="38100" dir="2700000" algn="tl">
                    <a:srgbClr val="000000">
                      <a:alpha val="43137"/>
                    </a:srgbClr>
                  </a:outerShdw>
                </a:effectLst>
                <a:latin typeface="+mj-lt"/>
                <a:ea typeface="+mj-ea"/>
                <a:cs typeface="+mj-cs"/>
              </a:rPr>
              <a:t>Conflict of Interest: State Engineer – Village Road</a:t>
            </a:r>
            <a:endParaRPr lang="en-US" sz="2000" spc="-100" dirty="0" smtClean="0">
              <a:effectLst>
                <a:outerShdw blurRad="38100" dist="38100" dir="2700000" algn="tl">
                  <a:srgbClr val="000000">
                    <a:alpha val="43137"/>
                  </a:srgbClr>
                </a:outerShdw>
              </a:effectLst>
              <a:latin typeface="+mj-lt"/>
              <a:ea typeface="+mj-ea"/>
              <a:cs typeface="+mj-cs"/>
            </a:endParaRPr>
          </a:p>
          <a:p>
            <a:pPr fontAlgn="auto">
              <a:spcAft>
                <a:spcPts val="0"/>
              </a:spcAft>
              <a:defRPr/>
            </a:pPr>
            <a:endParaRPr lang="en-US" sz="2400" spc="-100" dirty="0">
              <a:effectLst>
                <a:outerShdw blurRad="38100" dist="38100" dir="2700000" algn="tl">
                  <a:srgbClr val="000000">
                    <a:alpha val="43137"/>
                  </a:srgbClr>
                </a:outerShdw>
              </a:effectLst>
              <a:latin typeface="+mj-lt"/>
              <a:ea typeface="+mj-ea"/>
              <a:cs typeface="+mj-cs"/>
            </a:endParaRPr>
          </a:p>
        </p:txBody>
      </p:sp>
      <p:sp>
        <p:nvSpPr>
          <p:cNvPr id="5" name="Date Placeholder 3"/>
          <p:cNvSpPr>
            <a:spLocks noGrp="1"/>
          </p:cNvSpPr>
          <p:nvPr>
            <p:ph type="dt" sz="quarter" idx="10"/>
          </p:nvPr>
        </p:nvSpPr>
        <p:spPr bwMode="auto">
          <a:xfrm>
            <a:off x="6477000" y="6416675"/>
            <a:ext cx="2133600" cy="365125"/>
          </a:xfrm>
          <a:noFill/>
          <a:ln>
            <a:miter lim="800000"/>
            <a:headEnd/>
            <a:tailEnd/>
          </a:ln>
        </p:spPr>
        <p:txBody>
          <a:bodyPr wrap="square" lIns="91440" tIns="45720" rIns="91440" bIns="45720" numCol="1" anchorCtr="0" compatLnSpc="1">
            <a:prstTxWarp prst="textNoShape">
              <a:avLst/>
            </a:prstTxWarp>
          </a:bodyPr>
          <a:lstStyle/>
          <a:p>
            <a:r>
              <a:rPr lang="en-US" altLang="en-US" dirty="0" smtClean="0">
                <a:solidFill>
                  <a:schemeClr val="bg1"/>
                </a:solidFill>
              </a:rPr>
              <a:t>ETHICS FOR TRANSPORTATION PROFESSIONALS</a:t>
            </a:r>
          </a:p>
        </p:txBody>
      </p:sp>
    </p:spTree>
    <p:extLst>
      <p:ext uri="{BB962C8B-B14F-4D97-AF65-F5344CB8AC3E}">
        <p14:creationId xmlns:p14="http://schemas.microsoft.com/office/powerpoint/2010/main" val="229925153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914400" y="512763"/>
            <a:ext cx="7772400" cy="914400"/>
          </a:xfrm>
          <a:prstGeom prst="rect">
            <a:avLst/>
          </a:prstGeom>
        </p:spPr>
        <p:txBody>
          <a:bodyPr/>
          <a:lstStyle/>
          <a:p>
            <a:pPr fontAlgn="auto">
              <a:spcAft>
                <a:spcPts val="0"/>
              </a:spcAft>
              <a:defRPr/>
            </a:pPr>
            <a:r>
              <a:rPr lang="en-US" sz="4000" spc="-100" dirty="0">
                <a:solidFill>
                  <a:schemeClr val="tx2">
                    <a:satMod val="200000"/>
                  </a:schemeClr>
                </a:solidFill>
                <a:latin typeface="+mj-lt"/>
                <a:ea typeface="+mj-ea"/>
                <a:cs typeface="+mj-cs"/>
              </a:rPr>
              <a:t>CASE </a:t>
            </a:r>
            <a:r>
              <a:rPr lang="en-US" sz="4000" spc="-100" dirty="0" smtClean="0">
                <a:solidFill>
                  <a:schemeClr val="tx2">
                    <a:satMod val="200000"/>
                  </a:schemeClr>
                </a:solidFill>
                <a:latin typeface="+mj-lt"/>
                <a:ea typeface="+mj-ea"/>
                <a:cs typeface="+mj-cs"/>
              </a:rPr>
              <a:t>1</a:t>
            </a:r>
            <a:r>
              <a:rPr lang="en-US" sz="4000" spc="-100" dirty="0">
                <a:solidFill>
                  <a:schemeClr val="tx2">
                    <a:satMod val="200000"/>
                  </a:schemeClr>
                </a:solidFill>
                <a:latin typeface="+mj-lt"/>
                <a:ea typeface="+mj-ea"/>
                <a:cs typeface="+mj-cs"/>
              </a:rPr>
              <a:t/>
            </a:r>
            <a:br>
              <a:rPr lang="en-US" sz="4000" spc="-100" dirty="0">
                <a:solidFill>
                  <a:schemeClr val="tx2">
                    <a:satMod val="200000"/>
                  </a:schemeClr>
                </a:solidFill>
                <a:latin typeface="+mj-lt"/>
                <a:ea typeface="+mj-ea"/>
                <a:cs typeface="+mj-cs"/>
              </a:rPr>
            </a:br>
            <a:endParaRPr lang="en-US" sz="4000" spc="-100" dirty="0">
              <a:solidFill>
                <a:schemeClr val="tx2">
                  <a:satMod val="200000"/>
                </a:schemeClr>
              </a:solidFill>
              <a:latin typeface="+mj-lt"/>
              <a:ea typeface="+mj-ea"/>
              <a:cs typeface="+mj-cs"/>
            </a:endParaRPr>
          </a:p>
        </p:txBody>
      </p:sp>
      <p:sp>
        <p:nvSpPr>
          <p:cNvPr id="6" name="Rectangle 3"/>
          <p:cNvSpPr txBox="1">
            <a:spLocks noChangeArrowheads="1"/>
          </p:cNvSpPr>
          <p:nvPr/>
        </p:nvSpPr>
        <p:spPr>
          <a:xfrm>
            <a:off x="914400" y="1784350"/>
            <a:ext cx="7543800" cy="4572000"/>
          </a:xfrm>
          <a:prstGeom prst="rect">
            <a:avLst/>
          </a:prstGeom>
        </p:spPr>
        <p:txBody>
          <a:bodyPr/>
          <a:lstStyle/>
          <a:p>
            <a:pPr marL="411480" indent="-342900" fontAlgn="auto">
              <a:spcBef>
                <a:spcPts val="700"/>
              </a:spcBef>
              <a:spcAft>
                <a:spcPts val="0"/>
              </a:spcAft>
              <a:buClr>
                <a:schemeClr val="tx2"/>
              </a:buClr>
              <a:buSzPct val="95000"/>
              <a:buFont typeface="Wingdings"/>
              <a:buNone/>
              <a:defRPr/>
            </a:pPr>
            <a:r>
              <a:rPr lang="en-US" sz="3000" b="1" u="sng" dirty="0">
                <a:latin typeface="+mn-lt"/>
              </a:rPr>
              <a:t>Source</a:t>
            </a:r>
            <a:r>
              <a:rPr lang="en-US" sz="3000" b="1" dirty="0">
                <a:latin typeface="+mn-lt"/>
              </a:rPr>
              <a:t>: </a:t>
            </a:r>
            <a:r>
              <a:rPr lang="en-US" sz="3000" b="1" i="1" dirty="0">
                <a:latin typeface="+mn-lt"/>
              </a:rPr>
              <a:t>Opinions of the NSPE Board of Ethical Review</a:t>
            </a:r>
          </a:p>
          <a:p>
            <a:pPr marL="411480" indent="-342900" fontAlgn="auto">
              <a:spcBef>
                <a:spcPts val="700"/>
              </a:spcBef>
              <a:spcAft>
                <a:spcPts val="0"/>
              </a:spcAft>
              <a:buClr>
                <a:schemeClr val="tx2"/>
              </a:buClr>
              <a:buSzPct val="95000"/>
              <a:buFont typeface="Wingdings"/>
              <a:buNone/>
              <a:defRPr/>
            </a:pPr>
            <a:r>
              <a:rPr lang="en-US" sz="4400" b="1" dirty="0">
                <a:latin typeface="+mn-lt"/>
              </a:rPr>
              <a:t>Case </a:t>
            </a:r>
            <a:r>
              <a:rPr lang="en-US" sz="4400" b="1" dirty="0" smtClean="0">
                <a:latin typeface="+mn-lt"/>
              </a:rPr>
              <a:t>07-1</a:t>
            </a:r>
            <a:endParaRPr lang="en-US" sz="4400" b="1" dirty="0">
              <a:latin typeface="+mn-lt"/>
            </a:endParaRPr>
          </a:p>
          <a:p>
            <a:pPr marL="411480" indent="-342900" fontAlgn="auto">
              <a:spcBef>
                <a:spcPts val="700"/>
              </a:spcBef>
              <a:spcAft>
                <a:spcPts val="0"/>
              </a:spcAft>
              <a:buClr>
                <a:schemeClr val="tx2"/>
              </a:buClr>
              <a:buSzPct val="95000"/>
              <a:defRPr/>
            </a:pPr>
            <a:r>
              <a:rPr lang="en-US" sz="4400" spc="-100" dirty="0" smtClean="0">
                <a:effectLst>
                  <a:outerShdw blurRad="38100" dist="38100" dir="2700000" algn="tl">
                    <a:srgbClr val="000000">
                      <a:alpha val="43137"/>
                    </a:srgbClr>
                  </a:outerShdw>
                </a:effectLst>
              </a:rPr>
              <a:t>Conflict of Interest: State Engineer – Village Road</a:t>
            </a:r>
            <a:endParaRPr lang="en-US" sz="4400" dirty="0">
              <a:latin typeface="+mn-lt"/>
            </a:endParaRPr>
          </a:p>
        </p:txBody>
      </p:sp>
      <p:pic>
        <p:nvPicPr>
          <p:cNvPr id="7" name="Picture 1" descr="C:\Users\wlawson\AppData\Local\Temp\wz76bc\Academic Coat of Arms Signature\For WEB, PRESENTATION or OTHER ON-SCREEN\PNG - transparent background\TTU_ACoA_fl4Crvs.png"/>
          <p:cNvPicPr>
            <a:picLocks noChangeAspect="1" noChangeArrowheads="1"/>
          </p:cNvPicPr>
          <p:nvPr/>
        </p:nvPicPr>
        <p:blipFill>
          <a:blip r:embed="rId3" cstate="print"/>
          <a:srcRect r="82560"/>
          <a:stretch>
            <a:fillRect/>
          </a:stretch>
        </p:blipFill>
        <p:spPr bwMode="auto">
          <a:xfrm>
            <a:off x="533400" y="5867400"/>
            <a:ext cx="603047" cy="822960"/>
          </a:xfrm>
          <a:prstGeom prst="rect">
            <a:avLst/>
          </a:prstGeom>
          <a:noFill/>
        </p:spPr>
      </p:pic>
      <p:sp>
        <p:nvSpPr>
          <p:cNvPr id="8" name="Date Placeholder 3"/>
          <p:cNvSpPr>
            <a:spLocks noGrp="1"/>
          </p:cNvSpPr>
          <p:nvPr>
            <p:ph type="dt" sz="quarter" idx="10"/>
          </p:nvPr>
        </p:nvSpPr>
        <p:spPr bwMode="auto">
          <a:xfrm>
            <a:off x="6477000" y="6416675"/>
            <a:ext cx="2133600" cy="365125"/>
          </a:xfrm>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pic>
        <p:nvPicPr>
          <p:cNvPr id="9" name="Picture 8"/>
          <p:cNvPicPr>
            <a:picLocks noChangeAspect="1"/>
          </p:cNvPicPr>
          <p:nvPr/>
        </p:nvPicPr>
        <p:blipFill>
          <a:blip r:embed="rId4"/>
          <a:stretch>
            <a:fillRect/>
          </a:stretch>
        </p:blipFill>
        <p:spPr>
          <a:xfrm>
            <a:off x="6629400" y="512763"/>
            <a:ext cx="1828800" cy="818866"/>
          </a:xfrm>
          <a:prstGeom prst="rect">
            <a:avLst/>
          </a:prstGeom>
        </p:spPr>
      </p:pic>
    </p:spTree>
    <p:extLst>
      <p:ext uri="{BB962C8B-B14F-4D97-AF65-F5344CB8AC3E}">
        <p14:creationId xmlns:p14="http://schemas.microsoft.com/office/powerpoint/2010/main" val="32157356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489" y="228600"/>
            <a:ext cx="7772400" cy="914400"/>
          </a:xfrm>
        </p:spPr>
        <p:txBody>
          <a:bodyPr/>
          <a:lstStyle/>
          <a:p>
            <a:pPr eaLnBrk="1" fontAlgn="auto" hangingPunct="1">
              <a:spcAft>
                <a:spcPts val="0"/>
              </a:spcAft>
              <a:defRPr/>
            </a:pPr>
            <a:r>
              <a:rPr lang="en-US" dirty="0" smtClean="0">
                <a:solidFill>
                  <a:schemeClr val="tx2">
                    <a:satMod val="200000"/>
                  </a:schemeClr>
                </a:solidFill>
              </a:rPr>
              <a:t>CASE 1</a:t>
            </a:r>
            <a:br>
              <a:rPr lang="en-US" dirty="0" smtClean="0">
                <a:solidFill>
                  <a:schemeClr val="tx2">
                    <a:satMod val="200000"/>
                  </a:schemeClr>
                </a:solidFill>
              </a:rPr>
            </a:br>
            <a:r>
              <a:rPr lang="en-US" sz="2000" dirty="0" smtClean="0">
                <a:effectLst>
                  <a:outerShdw blurRad="38100" dist="38100" dir="2700000" algn="tl">
                    <a:srgbClr val="000000">
                      <a:alpha val="43137"/>
                    </a:srgbClr>
                  </a:outerShdw>
                </a:effectLst>
              </a:rPr>
              <a:t>Conflict of Interest: State Engineer – Village Road</a:t>
            </a:r>
            <a:r>
              <a:rPr lang="en-US" sz="2400" spc="0" dirty="0" smtClean="0">
                <a:solidFill>
                  <a:schemeClr val="tx1"/>
                </a:solidFill>
              </a:rPr>
              <a:t/>
            </a:r>
            <a:br>
              <a:rPr lang="en-US" sz="2400" spc="0" dirty="0" smtClean="0">
                <a:solidFill>
                  <a:schemeClr val="tx1"/>
                </a:solidFill>
              </a:rPr>
            </a:br>
            <a:endParaRPr lang="en-US" sz="2400" dirty="0">
              <a:solidFill>
                <a:schemeClr val="tx2">
                  <a:satMod val="200000"/>
                </a:schemeClr>
              </a:solidFill>
            </a:endParaRPr>
          </a:p>
        </p:txBody>
      </p:sp>
      <p:sp>
        <p:nvSpPr>
          <p:cNvPr id="55299" name="Content Placeholder 2"/>
          <p:cNvSpPr>
            <a:spLocks noGrp="1"/>
          </p:cNvSpPr>
          <p:nvPr>
            <p:ph idx="1"/>
          </p:nvPr>
        </p:nvSpPr>
        <p:spPr>
          <a:xfrm>
            <a:off x="875489" y="1392237"/>
            <a:ext cx="7772400" cy="5302250"/>
          </a:xfrm>
        </p:spPr>
        <p:txBody>
          <a:bodyPr/>
          <a:lstStyle/>
          <a:p>
            <a:pPr eaLnBrk="1" hangingPunct="1">
              <a:buFont typeface="Wingdings" pitchFamily="2" charset="2"/>
              <a:buNone/>
            </a:pPr>
            <a:r>
              <a:rPr lang="en-US" sz="2800" dirty="0" smtClean="0"/>
              <a:t>FACTS:</a:t>
            </a:r>
          </a:p>
          <a:p>
            <a:pPr eaLnBrk="1" hangingPunct="1">
              <a:buFont typeface="Wingdings" pitchFamily="2" charset="2"/>
              <a:buNone/>
            </a:pPr>
            <a:endParaRPr lang="en-US" sz="100" dirty="0" smtClean="0"/>
          </a:p>
          <a:p>
            <a:pPr>
              <a:buNone/>
            </a:pPr>
            <a:r>
              <a:rPr lang="en-US" sz="2400" dirty="0"/>
              <a:t>Engineer A, a licensed professional engineer, is employed by the State Department of Transportation as a district engineer... As district engineer, Engineer A supervises other state department of transportation engineers and has authority over the use of state and federal highway funds. Engineer A owns a parcel of land in the state. Consideration is being given to new roads with links to the interstate highway passing through the state. Engineer A’s property would benefit from the building of a new road that would connect a village where Engineer A’s property is located….</a:t>
            </a:r>
          </a:p>
        </p:txBody>
      </p:sp>
      <p:sp>
        <p:nvSpPr>
          <p:cNvPr id="5" name="Date Placeholder 3"/>
          <p:cNvSpPr>
            <a:spLocks noGrp="1"/>
          </p:cNvSpPr>
          <p:nvPr>
            <p:ph type="dt" sz="quarter" idx="10"/>
          </p:nvPr>
        </p:nvSpPr>
        <p:spPr bwMode="auto">
          <a:xfrm>
            <a:off x="6477000" y="6416675"/>
            <a:ext cx="2133600" cy="365125"/>
          </a:xfrm>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spTree>
    <p:extLst>
      <p:ext uri="{BB962C8B-B14F-4D97-AF65-F5344CB8AC3E}">
        <p14:creationId xmlns:p14="http://schemas.microsoft.com/office/powerpoint/2010/main" val="236115069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115888" indent="-47625" eaLnBrk="1" fontAlgn="auto" hangingPunct="1">
              <a:spcBef>
                <a:spcPts val="700"/>
              </a:spcBef>
              <a:spcAft>
                <a:spcPts val="0"/>
              </a:spcAft>
              <a:defRPr/>
            </a:pPr>
            <a:r>
              <a:rPr lang="en-US" dirty="0" smtClean="0">
                <a:solidFill>
                  <a:schemeClr val="tx2">
                    <a:satMod val="200000"/>
                  </a:schemeClr>
                </a:solidFill>
              </a:rPr>
              <a:t>CASE 1</a:t>
            </a:r>
            <a:br>
              <a:rPr lang="en-US" dirty="0" smtClean="0">
                <a:solidFill>
                  <a:schemeClr val="tx2">
                    <a:satMod val="200000"/>
                  </a:schemeClr>
                </a:solidFill>
              </a:rPr>
            </a:br>
            <a:r>
              <a:rPr lang="en-US" sz="2000" dirty="0" smtClean="0">
                <a:effectLst>
                  <a:outerShdw blurRad="38100" dist="38100" dir="2700000" algn="tl">
                    <a:srgbClr val="000000">
                      <a:alpha val="43137"/>
                    </a:srgbClr>
                  </a:outerShdw>
                </a:effectLst>
              </a:rPr>
              <a:t>Conflict of Interest: State Engineer – Village Road</a:t>
            </a:r>
            <a:endParaRPr lang="en-US" sz="2400" spc="0" dirty="0" smtClean="0">
              <a:solidFill>
                <a:schemeClr val="tx1"/>
              </a:solidFill>
            </a:endParaRPr>
          </a:p>
        </p:txBody>
      </p:sp>
      <p:sp>
        <p:nvSpPr>
          <p:cNvPr id="56323" name="Content Placeholder 2"/>
          <p:cNvSpPr>
            <a:spLocks noGrp="1"/>
          </p:cNvSpPr>
          <p:nvPr>
            <p:ph idx="1"/>
          </p:nvPr>
        </p:nvSpPr>
        <p:spPr/>
        <p:txBody>
          <a:bodyPr/>
          <a:lstStyle/>
          <a:p>
            <a:pPr eaLnBrk="1" hangingPunct="1">
              <a:buFont typeface="Wingdings" pitchFamily="2" charset="2"/>
              <a:buNone/>
            </a:pPr>
            <a:r>
              <a:rPr lang="en-US" dirty="0" smtClean="0"/>
              <a:t>QUESTION:</a:t>
            </a:r>
          </a:p>
          <a:p>
            <a:pPr eaLnBrk="1" hangingPunct="1">
              <a:buFont typeface="Wingdings" pitchFamily="2" charset="2"/>
              <a:buNone/>
            </a:pPr>
            <a:endParaRPr lang="en-US" sz="1600" dirty="0" smtClean="0"/>
          </a:p>
          <a:p>
            <a:pPr eaLnBrk="1" hangingPunct="1"/>
            <a:r>
              <a:rPr lang="en-US" dirty="0"/>
              <a:t>Was it ethical for Engineer A to approve the building of the additional road to the village where Engineer A’s property is located?</a:t>
            </a:r>
            <a:endParaRPr lang="en-US" dirty="0" smtClean="0"/>
          </a:p>
        </p:txBody>
      </p:sp>
      <p:sp>
        <p:nvSpPr>
          <p:cNvPr id="5" name="Date Placeholder 3"/>
          <p:cNvSpPr>
            <a:spLocks noGrp="1"/>
          </p:cNvSpPr>
          <p:nvPr>
            <p:ph type="dt" sz="quarter" idx="10"/>
          </p:nvPr>
        </p:nvSpPr>
        <p:spPr bwMode="auto">
          <a:xfrm>
            <a:off x="6477000" y="6416675"/>
            <a:ext cx="2133600" cy="365125"/>
          </a:xfrm>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spTree>
    <p:extLst>
      <p:ext uri="{BB962C8B-B14F-4D97-AF65-F5344CB8AC3E}">
        <p14:creationId xmlns:p14="http://schemas.microsoft.com/office/powerpoint/2010/main" val="166392782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www.beaudodson.com/images/august2007/minnystormaug13aa.jpg"/>
          <p:cNvPicPr>
            <a:picLocks noChangeAspect="1" noChangeArrowheads="1"/>
          </p:cNvPicPr>
          <p:nvPr/>
        </p:nvPicPr>
        <p:blipFill>
          <a:blip r:embed="rId3" cstate="print"/>
          <a:srcRect r="4197"/>
          <a:stretch>
            <a:fillRect/>
          </a:stretch>
        </p:blipFill>
        <p:spPr bwMode="auto">
          <a:xfrm>
            <a:off x="1" y="0"/>
            <a:ext cx="9144000" cy="6858000"/>
          </a:xfrm>
          <a:prstGeom prst="rect">
            <a:avLst/>
          </a:prstGeom>
          <a:noFill/>
        </p:spPr>
      </p:pic>
      <p:sp>
        <p:nvSpPr>
          <p:cNvPr id="53250" name="Date Placeholder 3"/>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sp>
        <p:nvSpPr>
          <p:cNvPr id="6" name="Title 1"/>
          <p:cNvSpPr txBox="1">
            <a:spLocks/>
          </p:cNvSpPr>
          <p:nvPr/>
        </p:nvSpPr>
        <p:spPr>
          <a:xfrm>
            <a:off x="838200" y="5334000"/>
            <a:ext cx="7772400" cy="1066800"/>
          </a:xfrm>
          <a:prstGeom prst="rect">
            <a:avLst/>
          </a:prstGeom>
          <a:solidFill>
            <a:srgbClr val="FF0000">
              <a:alpha val="15000"/>
            </a:srgbClr>
          </a:solidFill>
        </p:spPr>
        <p:txBody>
          <a:bodyPr/>
          <a:lstStyle/>
          <a:p>
            <a:pPr marL="115888" indent="-47625" fontAlgn="auto">
              <a:spcBef>
                <a:spcPts val="700"/>
              </a:spcBef>
              <a:spcAft>
                <a:spcPts val="0"/>
              </a:spcAft>
              <a:defRPr/>
            </a:pPr>
            <a:r>
              <a:rPr lang="en-US" sz="4000" spc="-100" dirty="0">
                <a:effectLst>
                  <a:outerShdw blurRad="38100" dist="38100" dir="2700000" algn="tl">
                    <a:srgbClr val="000000">
                      <a:alpha val="43137"/>
                    </a:srgbClr>
                  </a:outerShdw>
                </a:effectLst>
                <a:latin typeface="+mj-lt"/>
                <a:ea typeface="+mj-ea"/>
                <a:cs typeface="+mj-cs"/>
              </a:rPr>
              <a:t>CASE </a:t>
            </a:r>
            <a:r>
              <a:rPr lang="en-US" sz="4000" spc="-100" dirty="0" smtClean="0">
                <a:effectLst>
                  <a:outerShdw blurRad="38100" dist="38100" dir="2700000" algn="tl">
                    <a:srgbClr val="000000">
                      <a:alpha val="43137"/>
                    </a:srgbClr>
                  </a:outerShdw>
                </a:effectLst>
                <a:latin typeface="+mj-lt"/>
                <a:ea typeface="+mj-ea"/>
                <a:cs typeface="+mj-cs"/>
              </a:rPr>
              <a:t>2 - COMPETENCE</a:t>
            </a:r>
            <a:r>
              <a:rPr lang="en-US" sz="4000" spc="-100" dirty="0">
                <a:effectLst>
                  <a:outerShdw blurRad="38100" dist="38100" dir="2700000" algn="tl">
                    <a:srgbClr val="000000">
                      <a:alpha val="43137"/>
                    </a:srgbClr>
                  </a:outerShdw>
                </a:effectLst>
                <a:latin typeface="+mj-lt"/>
                <a:ea typeface="+mj-ea"/>
                <a:cs typeface="+mj-cs"/>
              </a:rPr>
              <a:t/>
            </a:r>
            <a:br>
              <a:rPr lang="en-US" sz="4000" spc="-100" dirty="0">
                <a:effectLst>
                  <a:outerShdw blurRad="38100" dist="38100" dir="2700000" algn="tl">
                    <a:srgbClr val="000000">
                      <a:alpha val="43137"/>
                    </a:srgbClr>
                  </a:outerShdw>
                </a:effectLst>
                <a:latin typeface="+mj-lt"/>
                <a:ea typeface="+mj-ea"/>
                <a:cs typeface="+mj-cs"/>
              </a:rPr>
            </a:br>
            <a:r>
              <a:rPr lang="en-US" sz="2000" spc="-100" dirty="0" smtClean="0">
                <a:effectLst>
                  <a:outerShdw blurRad="38100" dist="38100" dir="2700000" algn="tl">
                    <a:srgbClr val="000000">
                      <a:alpha val="43137"/>
                    </a:srgbClr>
                  </a:outerShdw>
                </a:effectLst>
                <a:latin typeface="+mj-lt"/>
                <a:ea typeface="+mj-ea"/>
                <a:cs typeface="+mj-cs"/>
              </a:rPr>
              <a:t>Professional Competence in Current Structural Design</a:t>
            </a:r>
            <a:endParaRPr lang="en-US" sz="2400" dirty="0">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75619931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Date Placeholder 3"/>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sp>
        <p:nvSpPr>
          <p:cNvPr id="5" name="Rectangle 2"/>
          <p:cNvSpPr txBox="1">
            <a:spLocks noChangeArrowheads="1"/>
          </p:cNvSpPr>
          <p:nvPr/>
        </p:nvSpPr>
        <p:spPr>
          <a:xfrm>
            <a:off x="914400" y="512763"/>
            <a:ext cx="7772400" cy="914400"/>
          </a:xfrm>
          <a:prstGeom prst="rect">
            <a:avLst/>
          </a:prstGeom>
        </p:spPr>
        <p:txBody>
          <a:bodyPr/>
          <a:lstStyle/>
          <a:p>
            <a:pPr fontAlgn="auto">
              <a:spcAft>
                <a:spcPts val="0"/>
              </a:spcAft>
              <a:defRPr/>
            </a:pPr>
            <a:r>
              <a:rPr lang="en-US" sz="4000" spc="-100" dirty="0">
                <a:solidFill>
                  <a:schemeClr val="tx2">
                    <a:satMod val="200000"/>
                  </a:schemeClr>
                </a:solidFill>
                <a:latin typeface="+mj-lt"/>
                <a:ea typeface="+mj-ea"/>
                <a:cs typeface="+mj-cs"/>
              </a:rPr>
              <a:t>CASE </a:t>
            </a:r>
            <a:r>
              <a:rPr lang="en-US" sz="4000" spc="-100" dirty="0" smtClean="0">
                <a:solidFill>
                  <a:schemeClr val="tx2">
                    <a:satMod val="200000"/>
                  </a:schemeClr>
                </a:solidFill>
                <a:latin typeface="+mj-lt"/>
                <a:ea typeface="+mj-ea"/>
                <a:cs typeface="+mj-cs"/>
              </a:rPr>
              <a:t>2</a:t>
            </a:r>
            <a:r>
              <a:rPr lang="en-US" sz="4000" spc="-100" dirty="0">
                <a:solidFill>
                  <a:schemeClr val="tx2">
                    <a:satMod val="200000"/>
                  </a:schemeClr>
                </a:solidFill>
                <a:latin typeface="+mj-lt"/>
                <a:ea typeface="+mj-ea"/>
                <a:cs typeface="+mj-cs"/>
              </a:rPr>
              <a:t/>
            </a:r>
            <a:br>
              <a:rPr lang="en-US" sz="4000" spc="-100" dirty="0">
                <a:solidFill>
                  <a:schemeClr val="tx2">
                    <a:satMod val="200000"/>
                  </a:schemeClr>
                </a:solidFill>
                <a:latin typeface="+mj-lt"/>
                <a:ea typeface="+mj-ea"/>
                <a:cs typeface="+mj-cs"/>
              </a:rPr>
            </a:br>
            <a:endParaRPr lang="en-US" sz="4000" spc="-100" dirty="0">
              <a:solidFill>
                <a:schemeClr val="tx2">
                  <a:satMod val="200000"/>
                </a:schemeClr>
              </a:solidFill>
              <a:latin typeface="+mj-lt"/>
              <a:ea typeface="+mj-ea"/>
              <a:cs typeface="+mj-cs"/>
            </a:endParaRPr>
          </a:p>
        </p:txBody>
      </p:sp>
      <p:sp>
        <p:nvSpPr>
          <p:cNvPr id="6" name="Rectangle 3"/>
          <p:cNvSpPr txBox="1">
            <a:spLocks noChangeArrowheads="1"/>
          </p:cNvSpPr>
          <p:nvPr/>
        </p:nvSpPr>
        <p:spPr>
          <a:xfrm>
            <a:off x="914400" y="1784350"/>
            <a:ext cx="7543800" cy="4572000"/>
          </a:xfrm>
          <a:prstGeom prst="rect">
            <a:avLst/>
          </a:prstGeom>
        </p:spPr>
        <p:txBody>
          <a:bodyPr/>
          <a:lstStyle/>
          <a:p>
            <a:pPr marL="411480" indent="-342900" fontAlgn="auto">
              <a:spcBef>
                <a:spcPts val="700"/>
              </a:spcBef>
              <a:spcAft>
                <a:spcPts val="0"/>
              </a:spcAft>
              <a:buClr>
                <a:schemeClr val="tx2"/>
              </a:buClr>
              <a:buSzPct val="95000"/>
              <a:buFont typeface="Wingdings"/>
              <a:buNone/>
              <a:defRPr/>
            </a:pPr>
            <a:r>
              <a:rPr lang="en-US" sz="3000" b="1" u="sng" dirty="0">
                <a:latin typeface="+mn-lt"/>
              </a:rPr>
              <a:t>Source</a:t>
            </a:r>
            <a:r>
              <a:rPr lang="en-US" sz="3000" b="1" dirty="0">
                <a:latin typeface="+mn-lt"/>
              </a:rPr>
              <a:t>: </a:t>
            </a:r>
            <a:r>
              <a:rPr lang="en-US" sz="3000" b="1" i="1" dirty="0">
                <a:latin typeface="+mn-lt"/>
              </a:rPr>
              <a:t>Opinions of the NSPE Board of Ethical Review</a:t>
            </a:r>
          </a:p>
          <a:p>
            <a:pPr marL="411480" indent="-342900" fontAlgn="auto">
              <a:spcBef>
                <a:spcPts val="700"/>
              </a:spcBef>
              <a:spcAft>
                <a:spcPts val="0"/>
              </a:spcAft>
              <a:buClr>
                <a:schemeClr val="tx2"/>
              </a:buClr>
              <a:buSzPct val="95000"/>
              <a:buFont typeface="Wingdings"/>
              <a:buNone/>
              <a:defRPr/>
            </a:pPr>
            <a:r>
              <a:rPr lang="en-US" sz="4400" b="1" dirty="0">
                <a:latin typeface="+mn-lt"/>
              </a:rPr>
              <a:t>Case </a:t>
            </a:r>
            <a:r>
              <a:rPr lang="en-US" sz="4400" b="1" dirty="0" smtClean="0">
                <a:latin typeface="+mn-lt"/>
              </a:rPr>
              <a:t>02-5</a:t>
            </a:r>
            <a:endParaRPr lang="en-US" sz="4400" b="1" dirty="0">
              <a:latin typeface="+mn-lt"/>
            </a:endParaRPr>
          </a:p>
          <a:p>
            <a:pPr marL="411480" indent="-342900" fontAlgn="auto">
              <a:spcBef>
                <a:spcPts val="700"/>
              </a:spcBef>
              <a:spcAft>
                <a:spcPts val="0"/>
              </a:spcAft>
              <a:buClr>
                <a:schemeClr val="tx2"/>
              </a:buClr>
              <a:buSzPct val="95000"/>
              <a:defRPr/>
            </a:pPr>
            <a:r>
              <a:rPr lang="en-US" sz="4400" spc="-100" dirty="0" smtClean="0">
                <a:effectLst>
                  <a:outerShdw blurRad="38100" dist="38100" dir="2700000" algn="tl">
                    <a:srgbClr val="000000">
                      <a:alpha val="43137"/>
                    </a:srgbClr>
                  </a:outerShdw>
                </a:effectLst>
              </a:rPr>
              <a:t>Professional Competence in Current Structural Design</a:t>
            </a:r>
            <a:endParaRPr lang="en-US" sz="4400" dirty="0">
              <a:latin typeface="+mn-lt"/>
            </a:endParaRPr>
          </a:p>
        </p:txBody>
      </p:sp>
      <p:pic>
        <p:nvPicPr>
          <p:cNvPr id="7" name="Picture 1" descr="C:\Users\wlawson\AppData\Local\Temp\wz76bc\Academic Coat of Arms Signature\For WEB, PRESENTATION or OTHER ON-SCREEN\PNG - transparent background\TTU_ACoA_fl4Crvs.png"/>
          <p:cNvPicPr>
            <a:picLocks noChangeAspect="1" noChangeArrowheads="1"/>
          </p:cNvPicPr>
          <p:nvPr/>
        </p:nvPicPr>
        <p:blipFill>
          <a:blip r:embed="rId3" cstate="print"/>
          <a:srcRect r="82560"/>
          <a:stretch>
            <a:fillRect/>
          </a:stretch>
        </p:blipFill>
        <p:spPr bwMode="auto">
          <a:xfrm>
            <a:off x="533400" y="5867400"/>
            <a:ext cx="603047" cy="822960"/>
          </a:xfrm>
          <a:prstGeom prst="rect">
            <a:avLst/>
          </a:prstGeom>
          <a:noFill/>
        </p:spPr>
      </p:pic>
      <p:pic>
        <p:nvPicPr>
          <p:cNvPr id="8" name="Picture 7"/>
          <p:cNvPicPr>
            <a:picLocks noChangeAspect="1"/>
          </p:cNvPicPr>
          <p:nvPr/>
        </p:nvPicPr>
        <p:blipFill>
          <a:blip r:embed="rId4"/>
          <a:stretch>
            <a:fillRect/>
          </a:stretch>
        </p:blipFill>
        <p:spPr>
          <a:xfrm>
            <a:off x="6629400" y="512763"/>
            <a:ext cx="1828800" cy="818866"/>
          </a:xfrm>
          <a:prstGeom prst="rect">
            <a:avLst/>
          </a:prstGeom>
        </p:spPr>
      </p:pic>
    </p:spTree>
    <p:extLst>
      <p:ext uri="{BB962C8B-B14F-4D97-AF65-F5344CB8AC3E}">
        <p14:creationId xmlns:p14="http://schemas.microsoft.com/office/powerpoint/2010/main" val="8845272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2">
                    <a:satMod val="200000"/>
                  </a:schemeClr>
                </a:solidFill>
              </a:rPr>
              <a:t>CASE 2</a:t>
            </a:r>
            <a:br>
              <a:rPr lang="en-US" dirty="0" smtClean="0">
                <a:solidFill>
                  <a:schemeClr val="tx2">
                    <a:satMod val="200000"/>
                  </a:schemeClr>
                </a:solidFill>
              </a:rPr>
            </a:br>
            <a:r>
              <a:rPr lang="en-US" sz="2000" dirty="0" smtClean="0">
                <a:effectLst>
                  <a:outerShdw blurRad="38100" dist="38100" dir="2700000" algn="tl">
                    <a:srgbClr val="000000">
                      <a:alpha val="43137"/>
                    </a:srgbClr>
                  </a:outerShdw>
                </a:effectLst>
              </a:rPr>
              <a:t>Professional Competence in Current Structural Design </a:t>
            </a:r>
            <a:r>
              <a:rPr lang="en-US" sz="2400" spc="0" dirty="0" smtClean="0">
                <a:solidFill>
                  <a:schemeClr val="tx1"/>
                </a:solidFill>
              </a:rPr>
              <a:t/>
            </a:r>
            <a:br>
              <a:rPr lang="en-US" sz="2400" spc="0" dirty="0" smtClean="0">
                <a:solidFill>
                  <a:schemeClr val="tx1"/>
                </a:solidFill>
              </a:rPr>
            </a:br>
            <a:endParaRPr lang="en-US" sz="2400" dirty="0">
              <a:solidFill>
                <a:schemeClr val="tx2">
                  <a:satMod val="200000"/>
                </a:schemeClr>
              </a:solidFill>
            </a:endParaRPr>
          </a:p>
        </p:txBody>
      </p:sp>
      <p:sp>
        <p:nvSpPr>
          <p:cNvPr id="55299" name="Content Placeholder 2"/>
          <p:cNvSpPr>
            <a:spLocks noGrp="1"/>
          </p:cNvSpPr>
          <p:nvPr>
            <p:ph idx="1"/>
          </p:nvPr>
        </p:nvSpPr>
        <p:spPr/>
        <p:txBody>
          <a:bodyPr/>
          <a:lstStyle/>
          <a:p>
            <a:pPr eaLnBrk="1" hangingPunct="1">
              <a:buFont typeface="Wingdings" pitchFamily="2" charset="2"/>
              <a:buNone/>
            </a:pPr>
            <a:r>
              <a:rPr lang="en-US" sz="2800" dirty="0" smtClean="0"/>
              <a:t>FACTS:</a:t>
            </a:r>
          </a:p>
          <a:p>
            <a:pPr eaLnBrk="1" hangingPunct="1">
              <a:buFont typeface="Wingdings" pitchFamily="2" charset="2"/>
              <a:buNone/>
            </a:pPr>
            <a:endParaRPr lang="en-US" sz="100" dirty="0" smtClean="0"/>
          </a:p>
          <a:p>
            <a:pPr>
              <a:buNone/>
            </a:pPr>
            <a:r>
              <a:rPr lang="en-US" sz="2400" dirty="0" smtClean="0"/>
              <a:t>Engineer A is involved in the design of the structural system on a building project in an area of the country that experiences severe weather conditions. Engineer A, who has experience with structural designs in this area of the country, designs the structural system based upon what Engineer A believes constitutes sound structural engineering principles. Although Engineer A has knowledge and experience in structural design, new and improved design methods have recently been developed. … </a:t>
            </a:r>
            <a:endParaRPr lang="en-US" sz="2800" dirty="0" smtClean="0"/>
          </a:p>
        </p:txBody>
      </p:sp>
      <p:sp>
        <p:nvSpPr>
          <p:cNvPr id="55300" name="Date Placeholder 3"/>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spTree>
    <p:extLst>
      <p:ext uri="{BB962C8B-B14F-4D97-AF65-F5344CB8AC3E}">
        <p14:creationId xmlns:p14="http://schemas.microsoft.com/office/powerpoint/2010/main" val="402929267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115888" indent="-47625" eaLnBrk="1" fontAlgn="auto" hangingPunct="1">
              <a:spcBef>
                <a:spcPts val="700"/>
              </a:spcBef>
              <a:spcAft>
                <a:spcPts val="0"/>
              </a:spcAft>
              <a:defRPr/>
            </a:pPr>
            <a:r>
              <a:rPr lang="en-US" dirty="0" smtClean="0">
                <a:solidFill>
                  <a:schemeClr val="tx2">
                    <a:satMod val="200000"/>
                  </a:schemeClr>
                </a:solidFill>
              </a:rPr>
              <a:t>CASE 2</a:t>
            </a:r>
            <a:br>
              <a:rPr lang="en-US" dirty="0" smtClean="0">
                <a:solidFill>
                  <a:schemeClr val="tx2">
                    <a:satMod val="200000"/>
                  </a:schemeClr>
                </a:solidFill>
              </a:rPr>
            </a:br>
            <a:r>
              <a:rPr lang="en-US" sz="2000" dirty="0" smtClean="0">
                <a:effectLst>
                  <a:outerShdw blurRad="38100" dist="38100" dir="2700000" algn="tl">
                    <a:srgbClr val="000000">
                      <a:alpha val="43137"/>
                    </a:srgbClr>
                  </a:outerShdw>
                </a:effectLst>
              </a:rPr>
              <a:t>Professional Competence in Current Structural Design </a:t>
            </a:r>
            <a:endParaRPr lang="en-US" sz="2400" spc="0" dirty="0" smtClean="0">
              <a:solidFill>
                <a:schemeClr val="tx1"/>
              </a:solidFill>
            </a:endParaRPr>
          </a:p>
        </p:txBody>
      </p:sp>
      <p:sp>
        <p:nvSpPr>
          <p:cNvPr id="56323" name="Content Placeholder 2"/>
          <p:cNvSpPr>
            <a:spLocks noGrp="1"/>
          </p:cNvSpPr>
          <p:nvPr>
            <p:ph idx="1"/>
          </p:nvPr>
        </p:nvSpPr>
        <p:spPr/>
        <p:txBody>
          <a:bodyPr/>
          <a:lstStyle/>
          <a:p>
            <a:pPr eaLnBrk="1" hangingPunct="1">
              <a:buFont typeface="Wingdings" pitchFamily="2" charset="2"/>
              <a:buNone/>
            </a:pPr>
            <a:r>
              <a:rPr lang="en-US" dirty="0" smtClean="0"/>
              <a:t>QUESTION:</a:t>
            </a:r>
          </a:p>
          <a:p>
            <a:pPr eaLnBrk="1" hangingPunct="1">
              <a:buFont typeface="Wingdings" pitchFamily="2" charset="2"/>
              <a:buNone/>
            </a:pPr>
            <a:endParaRPr lang="en-US" sz="1600" dirty="0" smtClean="0"/>
          </a:p>
          <a:p>
            <a:pPr eaLnBrk="1" hangingPunct="1"/>
            <a:r>
              <a:rPr lang="en-US" dirty="0" smtClean="0"/>
              <a:t>Was it ethical for Engineer A to fail to follow the most recent design parameters for structural design in severe weather areas published in the most recent technical literature?</a:t>
            </a:r>
          </a:p>
        </p:txBody>
      </p:sp>
      <p:sp>
        <p:nvSpPr>
          <p:cNvPr id="56324" name="Date Placeholder 3"/>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spTree>
    <p:extLst>
      <p:ext uri="{BB962C8B-B14F-4D97-AF65-F5344CB8AC3E}">
        <p14:creationId xmlns:p14="http://schemas.microsoft.com/office/powerpoint/2010/main" val="214768182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wlawson\AppData\Local\Microsoft\Windows\Temporary Internet Files\Content.IE5\GVCZG1WM\iStock_000021670100Small.jpg"/>
          <p:cNvPicPr>
            <a:picLocks noChangeAspect="1" noChangeArrowheads="1"/>
          </p:cNvPicPr>
          <p:nvPr/>
        </p:nvPicPr>
        <p:blipFill>
          <a:blip r:embed="rId3" cstate="print"/>
          <a:srcRect/>
          <a:stretch>
            <a:fillRect/>
          </a:stretch>
        </p:blipFill>
        <p:spPr bwMode="auto">
          <a:xfrm>
            <a:off x="0" y="0"/>
            <a:ext cx="10305207" cy="6858000"/>
          </a:xfrm>
          <a:prstGeom prst="rect">
            <a:avLst/>
          </a:prstGeom>
          <a:noFill/>
        </p:spPr>
      </p:pic>
      <p:sp>
        <p:nvSpPr>
          <p:cNvPr id="49154" name="Date Placeholder 3"/>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sp>
        <p:nvSpPr>
          <p:cNvPr id="49155" name="AutoShape 2" descr="http://www.panoramio.com/photos/original/22610101.jpg"/>
          <p:cNvSpPr>
            <a:spLocks noChangeAspect="1" noChangeArrowheads="1"/>
          </p:cNvSpPr>
          <p:nvPr/>
        </p:nvSpPr>
        <p:spPr bwMode="auto">
          <a:xfrm>
            <a:off x="63500" y="-136525"/>
            <a:ext cx="304800" cy="304800"/>
          </a:xfrm>
          <a:prstGeom prst="rect">
            <a:avLst/>
          </a:prstGeom>
          <a:noFill/>
          <a:ln w="9525">
            <a:noFill/>
            <a:miter lim="800000"/>
            <a:headEnd/>
            <a:tailEnd/>
          </a:ln>
        </p:spPr>
        <p:txBody>
          <a:bodyPr/>
          <a:lstStyle/>
          <a:p>
            <a:endParaRPr lang="en-US"/>
          </a:p>
        </p:txBody>
      </p:sp>
      <p:sp>
        <p:nvSpPr>
          <p:cNvPr id="49156" name="AutoShape 4" descr="http://www.panoramio.com/photos/original/22610101.jpg"/>
          <p:cNvSpPr>
            <a:spLocks noChangeAspect="1" noChangeArrowheads="1"/>
          </p:cNvSpPr>
          <p:nvPr/>
        </p:nvSpPr>
        <p:spPr bwMode="auto">
          <a:xfrm>
            <a:off x="63500" y="-136525"/>
            <a:ext cx="304800" cy="304800"/>
          </a:xfrm>
          <a:prstGeom prst="rect">
            <a:avLst/>
          </a:prstGeom>
          <a:noFill/>
          <a:ln w="9525">
            <a:noFill/>
            <a:miter lim="800000"/>
            <a:headEnd/>
            <a:tailEnd/>
          </a:ln>
        </p:spPr>
        <p:txBody>
          <a:bodyPr/>
          <a:lstStyle/>
          <a:p>
            <a:endParaRPr lang="en-US"/>
          </a:p>
        </p:txBody>
      </p:sp>
      <p:sp>
        <p:nvSpPr>
          <p:cNvPr id="49157" name="AutoShape 6" descr="http://www.panoramio.com/photos/original/22610101.jpg"/>
          <p:cNvSpPr>
            <a:spLocks noChangeAspect="1" noChangeArrowheads="1"/>
          </p:cNvSpPr>
          <p:nvPr/>
        </p:nvSpPr>
        <p:spPr bwMode="auto">
          <a:xfrm>
            <a:off x="63500" y="-136525"/>
            <a:ext cx="304800" cy="304800"/>
          </a:xfrm>
          <a:prstGeom prst="rect">
            <a:avLst/>
          </a:prstGeom>
          <a:noFill/>
          <a:ln w="9525">
            <a:noFill/>
            <a:miter lim="800000"/>
            <a:headEnd/>
            <a:tailEnd/>
          </a:ln>
        </p:spPr>
        <p:txBody>
          <a:bodyPr/>
          <a:lstStyle/>
          <a:p>
            <a:endParaRPr lang="en-US"/>
          </a:p>
        </p:txBody>
      </p:sp>
      <p:sp>
        <p:nvSpPr>
          <p:cNvPr id="49158" name="AutoShape 8" descr="http://www.panoramio.com/photos/original/22610101.jpg"/>
          <p:cNvSpPr>
            <a:spLocks noChangeAspect="1" noChangeArrowheads="1"/>
          </p:cNvSpPr>
          <p:nvPr/>
        </p:nvSpPr>
        <p:spPr bwMode="auto">
          <a:xfrm>
            <a:off x="63500" y="-136525"/>
            <a:ext cx="304800" cy="304800"/>
          </a:xfrm>
          <a:prstGeom prst="rect">
            <a:avLst/>
          </a:prstGeom>
          <a:noFill/>
          <a:ln w="9525">
            <a:noFill/>
            <a:miter lim="800000"/>
            <a:headEnd/>
            <a:tailEnd/>
          </a:ln>
        </p:spPr>
        <p:txBody>
          <a:bodyPr/>
          <a:lstStyle/>
          <a:p>
            <a:endParaRPr lang="en-US"/>
          </a:p>
        </p:txBody>
      </p:sp>
      <p:sp>
        <p:nvSpPr>
          <p:cNvPr id="9" name="Title 1"/>
          <p:cNvSpPr txBox="1">
            <a:spLocks/>
          </p:cNvSpPr>
          <p:nvPr/>
        </p:nvSpPr>
        <p:spPr>
          <a:xfrm>
            <a:off x="685800" y="4724400"/>
            <a:ext cx="7772400" cy="1524000"/>
          </a:xfrm>
          <a:prstGeom prst="rect">
            <a:avLst/>
          </a:prstGeom>
          <a:solidFill>
            <a:schemeClr val="tx2">
              <a:lumMod val="25000"/>
              <a:alpha val="55000"/>
            </a:schemeClr>
          </a:solidFill>
        </p:spPr>
        <p:txBody>
          <a:bodyPr/>
          <a:lstStyle/>
          <a:p>
            <a:pPr fontAlgn="auto">
              <a:spcAft>
                <a:spcPts val="0"/>
              </a:spcAft>
              <a:defRPr/>
            </a:pPr>
            <a:r>
              <a:rPr lang="en-US" sz="4000" spc="-100" dirty="0">
                <a:solidFill>
                  <a:srgbClr val="FFFFFF"/>
                </a:solidFill>
                <a:effectLst>
                  <a:outerShdw blurRad="38100" dist="38100" dir="2700000" algn="tl">
                    <a:srgbClr val="000000">
                      <a:alpha val="43137"/>
                    </a:srgbClr>
                  </a:outerShdw>
                </a:effectLst>
                <a:latin typeface="+mj-lt"/>
                <a:ea typeface="+mj-ea"/>
                <a:cs typeface="+mj-cs"/>
              </a:rPr>
              <a:t>CASE </a:t>
            </a:r>
            <a:r>
              <a:rPr lang="en-US" sz="4000" spc="-100" dirty="0" smtClean="0">
                <a:solidFill>
                  <a:srgbClr val="FFFFFF"/>
                </a:solidFill>
                <a:effectLst>
                  <a:outerShdw blurRad="38100" dist="38100" dir="2700000" algn="tl">
                    <a:srgbClr val="000000">
                      <a:alpha val="43137"/>
                    </a:srgbClr>
                  </a:outerShdw>
                </a:effectLst>
                <a:latin typeface="+mj-lt"/>
                <a:ea typeface="+mj-ea"/>
                <a:cs typeface="+mj-cs"/>
              </a:rPr>
              <a:t>3… HONESTY</a:t>
            </a:r>
            <a:r>
              <a:rPr lang="en-US" sz="4000" spc="-100" dirty="0">
                <a:solidFill>
                  <a:srgbClr val="FFFFFF"/>
                </a:solidFill>
                <a:effectLst>
                  <a:outerShdw blurRad="38100" dist="38100" dir="2700000" algn="tl">
                    <a:srgbClr val="000000">
                      <a:alpha val="43137"/>
                    </a:srgbClr>
                  </a:outerShdw>
                </a:effectLst>
                <a:latin typeface="+mj-lt"/>
                <a:ea typeface="+mj-ea"/>
                <a:cs typeface="+mj-cs"/>
              </a:rPr>
              <a:t/>
            </a:r>
            <a:br>
              <a:rPr lang="en-US" sz="4000" spc="-100" dirty="0">
                <a:solidFill>
                  <a:srgbClr val="FFFFFF"/>
                </a:solidFill>
                <a:effectLst>
                  <a:outerShdw blurRad="38100" dist="38100" dir="2700000" algn="tl">
                    <a:srgbClr val="000000">
                      <a:alpha val="43137"/>
                    </a:srgbClr>
                  </a:outerShdw>
                </a:effectLst>
                <a:latin typeface="+mj-lt"/>
                <a:ea typeface="+mj-ea"/>
                <a:cs typeface="+mj-cs"/>
              </a:rPr>
            </a:br>
            <a:r>
              <a:rPr lang="en-US" sz="2400" spc="-100" dirty="0" smtClean="0">
                <a:solidFill>
                  <a:srgbClr val="FFFFFF"/>
                </a:solidFill>
                <a:effectLst>
                  <a:outerShdw blurRad="38100" dist="38100" dir="2700000" algn="tl">
                    <a:srgbClr val="000000">
                      <a:alpha val="43137"/>
                    </a:srgbClr>
                  </a:outerShdw>
                </a:effectLst>
                <a:latin typeface="+mj-lt"/>
                <a:ea typeface="+mj-ea"/>
                <a:cs typeface="+mj-cs"/>
              </a:rPr>
              <a:t>Statements Made During Negotiations</a:t>
            </a:r>
            <a:r>
              <a:rPr lang="en-US" sz="2800" dirty="0">
                <a:solidFill>
                  <a:srgbClr val="FFFFFF"/>
                </a:solidFill>
                <a:effectLst>
                  <a:outerShdw blurRad="38100" dist="38100" dir="2700000" algn="tl">
                    <a:srgbClr val="000000">
                      <a:alpha val="43137"/>
                    </a:srgbClr>
                  </a:outerShdw>
                </a:effectLst>
                <a:latin typeface="+mj-lt"/>
                <a:ea typeface="+mj-ea"/>
                <a:cs typeface="+mj-cs"/>
              </a:rPr>
              <a:t/>
            </a:r>
            <a:br>
              <a:rPr lang="en-US" sz="2800" dirty="0">
                <a:solidFill>
                  <a:srgbClr val="FFFFFF"/>
                </a:solidFill>
                <a:effectLst>
                  <a:outerShdw blurRad="38100" dist="38100" dir="2700000" algn="tl">
                    <a:srgbClr val="000000">
                      <a:alpha val="43137"/>
                    </a:srgbClr>
                  </a:outerShdw>
                </a:effectLst>
                <a:latin typeface="+mj-lt"/>
                <a:ea typeface="+mj-ea"/>
                <a:cs typeface="+mj-cs"/>
              </a:rPr>
            </a:br>
            <a:endParaRPr lang="en-US" sz="2400" spc="-100" dirty="0">
              <a:solidFill>
                <a:srgbClr val="FFFFFF"/>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0951110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ltLang="en-US" smtClean="0"/>
              <a:t>ETHICS FOR TRANSPORTATION PROFESSIONALS</a:t>
            </a:r>
            <a:endParaRPr lang="en-US" altLang="en-US" dirty="0"/>
          </a:p>
        </p:txBody>
      </p:sp>
      <p:sp>
        <p:nvSpPr>
          <p:cNvPr id="6" name="Title 3"/>
          <p:cNvSpPr>
            <a:spLocks noGrp="1"/>
          </p:cNvSpPr>
          <p:nvPr>
            <p:ph type="title"/>
          </p:nvPr>
        </p:nvSpPr>
        <p:spPr>
          <a:xfrm>
            <a:off x="609600" y="399779"/>
            <a:ext cx="7772400" cy="914400"/>
          </a:xfrm>
        </p:spPr>
        <p:txBody>
          <a:bodyPr/>
          <a:lstStyle/>
          <a:p>
            <a:r>
              <a:rPr lang="en-US" dirty="0" smtClean="0"/>
              <a:t>The FOUR-WAY Test</a:t>
            </a:r>
            <a:br>
              <a:rPr lang="en-US" dirty="0" smtClean="0"/>
            </a:br>
            <a:endParaRPr lang="en-US" dirty="0"/>
          </a:p>
        </p:txBody>
      </p:sp>
      <p:sp>
        <p:nvSpPr>
          <p:cNvPr id="7" name="Content Placeholder 2"/>
          <p:cNvSpPr>
            <a:spLocks noGrp="1"/>
          </p:cNvSpPr>
          <p:nvPr>
            <p:ph idx="1"/>
          </p:nvPr>
        </p:nvSpPr>
        <p:spPr>
          <a:xfrm>
            <a:off x="838200" y="1670867"/>
            <a:ext cx="7772400" cy="4572000"/>
          </a:xfrm>
        </p:spPr>
        <p:txBody>
          <a:bodyPr>
            <a:normAutofit/>
          </a:bodyPr>
          <a:lstStyle/>
          <a:p>
            <a:pPr marL="68580" indent="0" eaLnBrk="1" fontAlgn="auto" hangingPunct="1">
              <a:spcAft>
                <a:spcPts val="0"/>
              </a:spcAft>
              <a:buNone/>
              <a:defRPr/>
            </a:pPr>
            <a:r>
              <a:rPr lang="en-US" dirty="0" smtClean="0"/>
              <a:t>“I believe the Four-Way Test contains a message that would be beneficial to any club or organization… For example, the message serves as a path to how we here at A</a:t>
            </a:r>
            <a:r>
              <a:rPr lang="en-US" cap="small" dirty="0" smtClean="0"/>
              <a:t>r</a:t>
            </a:r>
            <a:r>
              <a:rPr lang="en-US" dirty="0" smtClean="0"/>
              <a:t>DOT can handle everything we do as a Department. Each of us has a role to fill in our daily jobs, and, if we do it well, we find that better partnerships develop and we become a stronger Department in every way…”</a:t>
            </a:r>
            <a:endParaRPr lang="en-US" dirty="0"/>
          </a:p>
        </p:txBody>
      </p:sp>
      <p:pic>
        <p:nvPicPr>
          <p:cNvPr id="8" name="Picture 7"/>
          <p:cNvPicPr>
            <a:picLocks noChangeAspect="1"/>
          </p:cNvPicPr>
          <p:nvPr/>
        </p:nvPicPr>
        <p:blipFill>
          <a:blip r:embed="rId2"/>
          <a:stretch>
            <a:fillRect/>
          </a:stretch>
        </p:blipFill>
        <p:spPr>
          <a:xfrm>
            <a:off x="6324600" y="212363"/>
            <a:ext cx="2286000" cy="1280160"/>
          </a:xfrm>
          <a:prstGeom prst="rect">
            <a:avLst/>
          </a:prstGeom>
        </p:spPr>
      </p:pic>
      <p:sp>
        <p:nvSpPr>
          <p:cNvPr id="3" name="TextBox 2"/>
          <p:cNvSpPr txBox="1"/>
          <p:nvPr/>
        </p:nvSpPr>
        <p:spPr>
          <a:xfrm>
            <a:off x="4954727" y="5761182"/>
            <a:ext cx="3655873" cy="369332"/>
          </a:xfrm>
          <a:prstGeom prst="rect">
            <a:avLst/>
          </a:prstGeom>
          <a:noFill/>
        </p:spPr>
        <p:txBody>
          <a:bodyPr wrap="none" rtlCol="0">
            <a:spAutoFit/>
          </a:bodyPr>
          <a:lstStyle/>
          <a:p>
            <a:r>
              <a:rPr lang="en-US" b="1" dirty="0" smtClean="0"/>
              <a:t>- Scott E. Bennett, P.E., Director</a:t>
            </a:r>
            <a:endParaRPr lang="en-US" b="1" dirty="0"/>
          </a:p>
        </p:txBody>
      </p:sp>
    </p:spTree>
    <p:extLst>
      <p:ext uri="{BB962C8B-B14F-4D97-AF65-F5344CB8AC3E}">
        <p14:creationId xmlns:p14="http://schemas.microsoft.com/office/powerpoint/2010/main" val="188522894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Date Placeholder 3"/>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sp>
        <p:nvSpPr>
          <p:cNvPr id="5" name="Rectangle 2"/>
          <p:cNvSpPr txBox="1">
            <a:spLocks noChangeArrowheads="1"/>
          </p:cNvSpPr>
          <p:nvPr/>
        </p:nvSpPr>
        <p:spPr>
          <a:xfrm>
            <a:off x="914400" y="512763"/>
            <a:ext cx="7772400" cy="914400"/>
          </a:xfrm>
          <a:prstGeom prst="rect">
            <a:avLst/>
          </a:prstGeom>
        </p:spPr>
        <p:txBody>
          <a:bodyPr/>
          <a:lstStyle/>
          <a:p>
            <a:pPr fontAlgn="auto">
              <a:spcAft>
                <a:spcPts val="0"/>
              </a:spcAft>
              <a:defRPr/>
            </a:pPr>
            <a:r>
              <a:rPr lang="en-US" sz="4000" spc="-100" dirty="0">
                <a:solidFill>
                  <a:schemeClr val="tx2">
                    <a:satMod val="200000"/>
                  </a:schemeClr>
                </a:solidFill>
                <a:latin typeface="+mj-lt"/>
                <a:ea typeface="+mj-ea"/>
                <a:cs typeface="+mj-cs"/>
              </a:rPr>
              <a:t>CASE </a:t>
            </a:r>
            <a:r>
              <a:rPr lang="en-US" sz="4000" spc="-100" dirty="0" smtClean="0">
                <a:solidFill>
                  <a:schemeClr val="tx2">
                    <a:satMod val="200000"/>
                  </a:schemeClr>
                </a:solidFill>
                <a:latin typeface="+mj-lt"/>
                <a:ea typeface="+mj-ea"/>
                <a:cs typeface="+mj-cs"/>
              </a:rPr>
              <a:t>3</a:t>
            </a:r>
            <a:r>
              <a:rPr lang="en-US" sz="4000" spc="-100" dirty="0">
                <a:solidFill>
                  <a:schemeClr val="tx2">
                    <a:satMod val="200000"/>
                  </a:schemeClr>
                </a:solidFill>
                <a:latin typeface="+mj-lt"/>
                <a:ea typeface="+mj-ea"/>
                <a:cs typeface="+mj-cs"/>
              </a:rPr>
              <a:t/>
            </a:r>
            <a:br>
              <a:rPr lang="en-US" sz="4000" spc="-100" dirty="0">
                <a:solidFill>
                  <a:schemeClr val="tx2">
                    <a:satMod val="200000"/>
                  </a:schemeClr>
                </a:solidFill>
                <a:latin typeface="+mj-lt"/>
                <a:ea typeface="+mj-ea"/>
                <a:cs typeface="+mj-cs"/>
              </a:rPr>
            </a:br>
            <a:endParaRPr lang="en-US" sz="4000" spc="-100" dirty="0">
              <a:solidFill>
                <a:schemeClr val="tx2">
                  <a:satMod val="200000"/>
                </a:schemeClr>
              </a:solidFill>
              <a:latin typeface="+mj-lt"/>
              <a:ea typeface="+mj-ea"/>
              <a:cs typeface="+mj-cs"/>
            </a:endParaRPr>
          </a:p>
        </p:txBody>
      </p:sp>
      <p:sp>
        <p:nvSpPr>
          <p:cNvPr id="6" name="Rectangle 3"/>
          <p:cNvSpPr txBox="1">
            <a:spLocks noChangeArrowheads="1"/>
          </p:cNvSpPr>
          <p:nvPr/>
        </p:nvSpPr>
        <p:spPr>
          <a:xfrm>
            <a:off x="914400" y="1784350"/>
            <a:ext cx="7543800" cy="4572000"/>
          </a:xfrm>
          <a:prstGeom prst="rect">
            <a:avLst/>
          </a:prstGeom>
        </p:spPr>
        <p:txBody>
          <a:bodyPr/>
          <a:lstStyle/>
          <a:p>
            <a:pPr marL="411480" indent="-342900" fontAlgn="auto">
              <a:spcBef>
                <a:spcPts val="700"/>
              </a:spcBef>
              <a:spcAft>
                <a:spcPts val="0"/>
              </a:spcAft>
              <a:buClr>
                <a:schemeClr val="tx2"/>
              </a:buClr>
              <a:buSzPct val="95000"/>
              <a:buFont typeface="Wingdings"/>
              <a:buNone/>
              <a:defRPr/>
            </a:pPr>
            <a:r>
              <a:rPr lang="en-US" sz="3000" b="1" u="sng" dirty="0">
                <a:latin typeface="+mn-lt"/>
              </a:rPr>
              <a:t>Source</a:t>
            </a:r>
            <a:r>
              <a:rPr lang="en-US" sz="3000" b="1" dirty="0">
                <a:latin typeface="+mn-lt"/>
              </a:rPr>
              <a:t>: </a:t>
            </a:r>
            <a:r>
              <a:rPr lang="en-US" sz="3000" b="1" i="1" dirty="0">
                <a:latin typeface="+mn-lt"/>
              </a:rPr>
              <a:t>Opinions of the NSPE Board of Ethical Review</a:t>
            </a:r>
          </a:p>
          <a:p>
            <a:pPr marL="411480" indent="-342900" fontAlgn="auto">
              <a:spcBef>
                <a:spcPts val="700"/>
              </a:spcBef>
              <a:spcAft>
                <a:spcPts val="0"/>
              </a:spcAft>
              <a:buClr>
                <a:schemeClr val="tx2"/>
              </a:buClr>
              <a:buSzPct val="95000"/>
              <a:buFont typeface="Wingdings"/>
              <a:buNone/>
              <a:defRPr/>
            </a:pPr>
            <a:r>
              <a:rPr lang="en-US" sz="4400" b="1" dirty="0">
                <a:latin typeface="+mn-lt"/>
              </a:rPr>
              <a:t>Case </a:t>
            </a:r>
            <a:r>
              <a:rPr lang="en-US" sz="4400" b="1" dirty="0" smtClean="0">
                <a:latin typeface="+mn-lt"/>
              </a:rPr>
              <a:t>05-5</a:t>
            </a:r>
            <a:endParaRPr lang="en-US" sz="4400" b="1" dirty="0">
              <a:latin typeface="+mn-lt"/>
            </a:endParaRPr>
          </a:p>
          <a:p>
            <a:pPr marL="411480" indent="-342900" fontAlgn="auto">
              <a:spcBef>
                <a:spcPts val="700"/>
              </a:spcBef>
              <a:spcAft>
                <a:spcPts val="0"/>
              </a:spcAft>
              <a:buClr>
                <a:schemeClr val="tx2"/>
              </a:buClr>
              <a:buSzPct val="95000"/>
              <a:defRPr/>
            </a:pPr>
            <a:r>
              <a:rPr lang="en-US" sz="4400" dirty="0" smtClean="0"/>
              <a:t>Statements Made During Negotiations</a:t>
            </a:r>
            <a:endParaRPr lang="en-US" sz="4400" dirty="0">
              <a:latin typeface="+mn-lt"/>
            </a:endParaRPr>
          </a:p>
        </p:txBody>
      </p:sp>
      <p:pic>
        <p:nvPicPr>
          <p:cNvPr id="7" name="Picture 1" descr="C:\Users\wlawson\AppData\Local\Temp\wz76bc\Academic Coat of Arms Signature\For WEB, PRESENTATION or OTHER ON-SCREEN\PNG - transparent background\TTU_ACoA_fl4Crvs.png"/>
          <p:cNvPicPr>
            <a:picLocks noChangeAspect="1" noChangeArrowheads="1"/>
          </p:cNvPicPr>
          <p:nvPr/>
        </p:nvPicPr>
        <p:blipFill>
          <a:blip r:embed="rId3" cstate="print"/>
          <a:srcRect r="82560"/>
          <a:stretch>
            <a:fillRect/>
          </a:stretch>
        </p:blipFill>
        <p:spPr bwMode="auto">
          <a:xfrm>
            <a:off x="533400" y="5867400"/>
            <a:ext cx="603047" cy="822960"/>
          </a:xfrm>
          <a:prstGeom prst="rect">
            <a:avLst/>
          </a:prstGeom>
          <a:noFill/>
        </p:spPr>
      </p:pic>
      <p:pic>
        <p:nvPicPr>
          <p:cNvPr id="8" name="Picture 7"/>
          <p:cNvPicPr>
            <a:picLocks noChangeAspect="1"/>
          </p:cNvPicPr>
          <p:nvPr/>
        </p:nvPicPr>
        <p:blipFill>
          <a:blip r:embed="rId4"/>
          <a:stretch>
            <a:fillRect/>
          </a:stretch>
        </p:blipFill>
        <p:spPr>
          <a:xfrm>
            <a:off x="6629400" y="512763"/>
            <a:ext cx="1828800" cy="818866"/>
          </a:xfrm>
          <a:prstGeom prst="rect">
            <a:avLst/>
          </a:prstGeom>
        </p:spPr>
      </p:pic>
    </p:spTree>
    <p:extLst>
      <p:ext uri="{BB962C8B-B14F-4D97-AF65-F5344CB8AC3E}">
        <p14:creationId xmlns:p14="http://schemas.microsoft.com/office/powerpoint/2010/main" val="255818366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2">
                    <a:satMod val="200000"/>
                  </a:schemeClr>
                </a:solidFill>
              </a:rPr>
              <a:t>CASE 3</a:t>
            </a:r>
            <a:br>
              <a:rPr lang="en-US" dirty="0" smtClean="0">
                <a:solidFill>
                  <a:schemeClr val="tx2">
                    <a:satMod val="200000"/>
                  </a:schemeClr>
                </a:solidFill>
              </a:rPr>
            </a:br>
            <a:r>
              <a:rPr lang="en-US" sz="2400" dirty="0" smtClean="0">
                <a:solidFill>
                  <a:schemeClr val="tx2">
                    <a:satMod val="200000"/>
                  </a:schemeClr>
                </a:solidFill>
              </a:rPr>
              <a:t>Statements Made During Negotiations</a:t>
            </a:r>
            <a:endParaRPr lang="en-US" sz="2400" dirty="0">
              <a:solidFill>
                <a:schemeClr val="tx2">
                  <a:satMod val="200000"/>
                </a:schemeClr>
              </a:solidFill>
            </a:endParaRPr>
          </a:p>
        </p:txBody>
      </p:sp>
      <p:sp>
        <p:nvSpPr>
          <p:cNvPr id="51203" name="Content Placeholder 2"/>
          <p:cNvSpPr>
            <a:spLocks noGrp="1"/>
          </p:cNvSpPr>
          <p:nvPr>
            <p:ph idx="1"/>
          </p:nvPr>
        </p:nvSpPr>
        <p:spPr>
          <a:xfrm>
            <a:off x="914400" y="1828800"/>
            <a:ext cx="7772400" cy="4572000"/>
          </a:xfrm>
        </p:spPr>
        <p:txBody>
          <a:bodyPr/>
          <a:lstStyle/>
          <a:p>
            <a:pPr eaLnBrk="1" hangingPunct="1">
              <a:buFont typeface="Wingdings" pitchFamily="2" charset="2"/>
              <a:buNone/>
            </a:pPr>
            <a:r>
              <a:rPr lang="en-US" sz="2400" dirty="0" smtClean="0"/>
              <a:t>FACTS:</a:t>
            </a:r>
          </a:p>
          <a:p>
            <a:pPr eaLnBrk="1" hangingPunct="1">
              <a:spcBef>
                <a:spcPts val="0"/>
              </a:spcBef>
              <a:buFont typeface="Wingdings" pitchFamily="2" charset="2"/>
              <a:buNone/>
            </a:pPr>
            <a:endParaRPr lang="en-US" sz="300" dirty="0" smtClean="0"/>
          </a:p>
          <a:p>
            <a:pPr>
              <a:buNone/>
            </a:pPr>
            <a:r>
              <a:rPr lang="en-US" sz="2400" dirty="0" smtClean="0"/>
              <a:t>Engineer A is acting as the chief negotiator in the sale of a small engineering subsidiary to Engineer B. Engineer A wants to move the negotiations forward to finalize the deal but Engineer B has been stalling. Engineer C had expressed some initial interest in buying the subsidiary, but following consideration, Engineer C decided she was definitely not interested in purchasing the subsidiary. In an effort to move the negotiations forward, referring to Engineer C’s earlier interest, Engineer A tells         Engineer B…</a:t>
            </a:r>
          </a:p>
          <a:p>
            <a:pPr eaLnBrk="1" hangingPunct="1">
              <a:buFont typeface="Wingdings" pitchFamily="2" charset="2"/>
              <a:buNone/>
            </a:pPr>
            <a:endParaRPr lang="en-US" sz="2400" dirty="0" smtClean="0"/>
          </a:p>
        </p:txBody>
      </p:sp>
      <p:sp>
        <p:nvSpPr>
          <p:cNvPr id="51204" name="Date Placeholder 3"/>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spTree>
    <p:extLst>
      <p:ext uri="{BB962C8B-B14F-4D97-AF65-F5344CB8AC3E}">
        <p14:creationId xmlns:p14="http://schemas.microsoft.com/office/powerpoint/2010/main" val="346224314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2">
                    <a:satMod val="200000"/>
                  </a:schemeClr>
                </a:solidFill>
              </a:rPr>
              <a:t>CASE 3</a:t>
            </a:r>
            <a:br>
              <a:rPr lang="en-US" dirty="0" smtClean="0">
                <a:solidFill>
                  <a:schemeClr val="tx2">
                    <a:satMod val="200000"/>
                  </a:schemeClr>
                </a:solidFill>
              </a:rPr>
            </a:br>
            <a:r>
              <a:rPr lang="en-US" sz="2400" dirty="0" smtClean="0">
                <a:solidFill>
                  <a:schemeClr val="tx2">
                    <a:satMod val="200000"/>
                  </a:schemeClr>
                </a:solidFill>
              </a:rPr>
              <a:t> Statements Made During Negotiations</a:t>
            </a:r>
            <a:endParaRPr lang="en-US" sz="2800" dirty="0">
              <a:solidFill>
                <a:schemeClr val="tx2">
                  <a:satMod val="200000"/>
                </a:schemeClr>
              </a:solidFill>
            </a:endParaRPr>
          </a:p>
        </p:txBody>
      </p:sp>
      <p:sp>
        <p:nvSpPr>
          <p:cNvPr id="52227" name="Content Placeholder 2"/>
          <p:cNvSpPr>
            <a:spLocks noGrp="1"/>
          </p:cNvSpPr>
          <p:nvPr>
            <p:ph idx="1"/>
          </p:nvPr>
        </p:nvSpPr>
        <p:spPr>
          <a:xfrm>
            <a:off x="914400" y="2514600"/>
            <a:ext cx="7772400" cy="3841750"/>
          </a:xfrm>
        </p:spPr>
        <p:txBody>
          <a:bodyPr/>
          <a:lstStyle/>
          <a:p>
            <a:pPr eaLnBrk="1" hangingPunct="1">
              <a:buFont typeface="Wingdings" pitchFamily="2" charset="2"/>
              <a:buNone/>
            </a:pPr>
            <a:r>
              <a:rPr lang="en-US" dirty="0" smtClean="0"/>
              <a:t>QUESTION:</a:t>
            </a:r>
          </a:p>
          <a:p>
            <a:pPr eaLnBrk="1" hangingPunct="1">
              <a:buFont typeface="Wingdings" pitchFamily="2" charset="2"/>
              <a:buNone/>
            </a:pPr>
            <a:endParaRPr lang="en-US" sz="1600" dirty="0" smtClean="0"/>
          </a:p>
          <a:p>
            <a:r>
              <a:rPr lang="en-US" dirty="0" smtClean="0"/>
              <a:t>Was it ethical for Engineer A to make the statement to Engineer B in an effort to move the negotiations forward?</a:t>
            </a:r>
          </a:p>
        </p:txBody>
      </p:sp>
      <p:sp>
        <p:nvSpPr>
          <p:cNvPr id="52228" name="Date Placeholder 3"/>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spTree>
    <p:extLst>
      <p:ext uri="{BB962C8B-B14F-4D97-AF65-F5344CB8AC3E}">
        <p14:creationId xmlns:p14="http://schemas.microsoft.com/office/powerpoint/2010/main" val="288273880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Date Placeholder 3"/>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SURVEYING PROFESSIONALS</a:t>
            </a:r>
          </a:p>
        </p:txBody>
      </p:sp>
      <p:pic>
        <p:nvPicPr>
          <p:cNvPr id="53251" name="Picture 2" descr="http://frontburner.dmagazine.com/wp-content/uploads/2008/06/jerry-world-pic.jpg"/>
          <p:cNvPicPr>
            <a:picLocks noChangeAspect="1" noChangeArrowheads="1"/>
          </p:cNvPicPr>
          <p:nvPr/>
        </p:nvPicPr>
        <p:blipFill>
          <a:blip r:embed="rId3" cstate="print"/>
          <a:srcRect l="5000" r="6000"/>
          <a:stretch>
            <a:fillRect/>
          </a:stretch>
        </p:blipFill>
        <p:spPr bwMode="auto">
          <a:xfrm>
            <a:off x="-11113" y="0"/>
            <a:ext cx="9155113" cy="6858000"/>
          </a:xfrm>
          <a:prstGeom prst="rect">
            <a:avLst/>
          </a:prstGeom>
          <a:noFill/>
          <a:ln w="9525">
            <a:noFill/>
            <a:miter lim="800000"/>
            <a:headEnd/>
            <a:tailEnd/>
          </a:ln>
        </p:spPr>
      </p:pic>
      <p:sp>
        <p:nvSpPr>
          <p:cNvPr id="6" name="Title 1"/>
          <p:cNvSpPr txBox="1">
            <a:spLocks/>
          </p:cNvSpPr>
          <p:nvPr/>
        </p:nvSpPr>
        <p:spPr>
          <a:xfrm>
            <a:off x="838200" y="5638800"/>
            <a:ext cx="7772400" cy="914400"/>
          </a:xfrm>
          <a:prstGeom prst="rect">
            <a:avLst/>
          </a:prstGeom>
          <a:solidFill>
            <a:schemeClr val="bg1">
              <a:alpha val="22000"/>
            </a:schemeClr>
          </a:solidFill>
        </p:spPr>
        <p:txBody>
          <a:bodyPr/>
          <a:lstStyle/>
          <a:p>
            <a:pPr marL="115888" indent="-47625" fontAlgn="auto">
              <a:spcBef>
                <a:spcPts val="700"/>
              </a:spcBef>
              <a:spcAft>
                <a:spcPts val="0"/>
              </a:spcAft>
              <a:defRPr/>
            </a:pPr>
            <a:r>
              <a:rPr lang="en-US" sz="4000" spc="-100" dirty="0">
                <a:effectLst>
                  <a:outerShdw blurRad="38100" dist="38100" dir="2700000" algn="tl">
                    <a:srgbClr val="000000">
                      <a:alpha val="43137"/>
                    </a:srgbClr>
                  </a:outerShdw>
                </a:effectLst>
                <a:latin typeface="+mj-lt"/>
                <a:ea typeface="+mj-ea"/>
                <a:cs typeface="+mj-cs"/>
              </a:rPr>
              <a:t>CASE </a:t>
            </a:r>
            <a:r>
              <a:rPr lang="en-US" sz="4000" spc="-100" dirty="0" smtClean="0">
                <a:effectLst>
                  <a:outerShdw blurRad="38100" dist="38100" dir="2700000" algn="tl">
                    <a:srgbClr val="000000">
                      <a:alpha val="43137"/>
                    </a:srgbClr>
                  </a:outerShdw>
                </a:effectLst>
                <a:latin typeface="+mj-lt"/>
                <a:ea typeface="+mj-ea"/>
                <a:cs typeface="+mj-cs"/>
              </a:rPr>
              <a:t>4… GIFTS</a:t>
            </a:r>
            <a:r>
              <a:rPr lang="en-US" sz="4000" spc="-100" dirty="0">
                <a:effectLst>
                  <a:outerShdw blurRad="38100" dist="38100" dir="2700000" algn="tl">
                    <a:srgbClr val="000000">
                      <a:alpha val="43137"/>
                    </a:srgbClr>
                  </a:outerShdw>
                </a:effectLst>
                <a:latin typeface="+mj-lt"/>
                <a:ea typeface="+mj-ea"/>
                <a:cs typeface="+mj-cs"/>
              </a:rPr>
              <a:t/>
            </a:r>
            <a:br>
              <a:rPr lang="en-US" sz="4000" spc="-100" dirty="0">
                <a:effectLst>
                  <a:outerShdw blurRad="38100" dist="38100" dir="2700000" algn="tl">
                    <a:srgbClr val="000000">
                      <a:alpha val="43137"/>
                    </a:srgbClr>
                  </a:outerShdw>
                </a:effectLst>
                <a:latin typeface="+mj-lt"/>
                <a:ea typeface="+mj-ea"/>
                <a:cs typeface="+mj-cs"/>
              </a:rPr>
            </a:br>
            <a:r>
              <a:rPr lang="en-US" sz="2000" spc="-100" dirty="0">
                <a:effectLst>
                  <a:outerShdw blurRad="38100" dist="38100" dir="2700000" algn="tl">
                    <a:srgbClr val="000000">
                      <a:alpha val="43137"/>
                    </a:srgbClr>
                  </a:outerShdw>
                </a:effectLst>
                <a:latin typeface="+mj-lt"/>
                <a:ea typeface="+mj-ea"/>
                <a:cs typeface="+mj-cs"/>
              </a:rPr>
              <a:t>Gifts—State Department of Transportation Employees</a:t>
            </a:r>
            <a:endParaRPr lang="en-US" sz="2400" dirty="0">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33157108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914400" y="512763"/>
            <a:ext cx="7772400" cy="914400"/>
          </a:xfrm>
          <a:prstGeom prst="rect">
            <a:avLst/>
          </a:prstGeom>
        </p:spPr>
        <p:txBody>
          <a:bodyPr/>
          <a:lstStyle/>
          <a:p>
            <a:pPr fontAlgn="auto">
              <a:spcAft>
                <a:spcPts val="0"/>
              </a:spcAft>
              <a:defRPr/>
            </a:pPr>
            <a:r>
              <a:rPr lang="en-US" sz="4000" spc="-100" dirty="0">
                <a:solidFill>
                  <a:schemeClr val="tx2">
                    <a:satMod val="200000"/>
                  </a:schemeClr>
                </a:solidFill>
                <a:latin typeface="+mj-lt"/>
                <a:ea typeface="+mj-ea"/>
                <a:cs typeface="+mj-cs"/>
              </a:rPr>
              <a:t>CASE </a:t>
            </a:r>
            <a:r>
              <a:rPr lang="en-US" sz="4000" spc="-100" dirty="0" smtClean="0">
                <a:solidFill>
                  <a:schemeClr val="tx2">
                    <a:satMod val="200000"/>
                  </a:schemeClr>
                </a:solidFill>
                <a:latin typeface="+mj-lt"/>
                <a:ea typeface="+mj-ea"/>
                <a:cs typeface="+mj-cs"/>
              </a:rPr>
              <a:t>4</a:t>
            </a:r>
            <a:endParaRPr lang="en-US" sz="4000" spc="-100" dirty="0">
              <a:solidFill>
                <a:schemeClr val="tx2">
                  <a:satMod val="200000"/>
                </a:schemeClr>
              </a:solidFill>
              <a:latin typeface="+mj-lt"/>
              <a:ea typeface="+mj-ea"/>
              <a:cs typeface="+mj-cs"/>
            </a:endParaRPr>
          </a:p>
        </p:txBody>
      </p:sp>
      <p:sp>
        <p:nvSpPr>
          <p:cNvPr id="6" name="Rectangle 3"/>
          <p:cNvSpPr txBox="1">
            <a:spLocks noChangeArrowheads="1"/>
          </p:cNvSpPr>
          <p:nvPr/>
        </p:nvSpPr>
        <p:spPr>
          <a:xfrm>
            <a:off x="914400" y="1784350"/>
            <a:ext cx="7543800" cy="4572000"/>
          </a:xfrm>
          <a:prstGeom prst="rect">
            <a:avLst/>
          </a:prstGeom>
        </p:spPr>
        <p:txBody>
          <a:bodyPr/>
          <a:lstStyle/>
          <a:p>
            <a:pPr marL="411480" indent="-342900" fontAlgn="auto">
              <a:spcBef>
                <a:spcPts val="700"/>
              </a:spcBef>
              <a:spcAft>
                <a:spcPts val="0"/>
              </a:spcAft>
              <a:buClr>
                <a:schemeClr val="tx2"/>
              </a:buClr>
              <a:buSzPct val="95000"/>
              <a:buFont typeface="Wingdings"/>
              <a:buNone/>
              <a:defRPr/>
            </a:pPr>
            <a:r>
              <a:rPr lang="en-US" sz="3000" b="1" u="sng" dirty="0">
                <a:latin typeface="+mn-lt"/>
              </a:rPr>
              <a:t>Source</a:t>
            </a:r>
            <a:r>
              <a:rPr lang="en-US" sz="3000" b="1" dirty="0">
                <a:latin typeface="+mn-lt"/>
              </a:rPr>
              <a:t>: </a:t>
            </a:r>
            <a:r>
              <a:rPr lang="en-US" sz="3000" b="1" i="1" dirty="0">
                <a:latin typeface="+mn-lt"/>
              </a:rPr>
              <a:t>Opinions of the NSPE Board of Ethical Review</a:t>
            </a:r>
          </a:p>
          <a:p>
            <a:pPr marL="411480" indent="-342900" fontAlgn="auto">
              <a:spcBef>
                <a:spcPts val="700"/>
              </a:spcBef>
              <a:spcAft>
                <a:spcPts val="0"/>
              </a:spcAft>
              <a:buClr>
                <a:schemeClr val="tx2"/>
              </a:buClr>
              <a:buSzPct val="95000"/>
              <a:buFont typeface="Wingdings"/>
              <a:buNone/>
              <a:defRPr/>
            </a:pPr>
            <a:r>
              <a:rPr lang="en-US" sz="4400" b="1" dirty="0">
                <a:latin typeface="+mn-lt"/>
              </a:rPr>
              <a:t>Case 05-6</a:t>
            </a:r>
          </a:p>
          <a:p>
            <a:pPr marL="411480" indent="-342900" fontAlgn="auto">
              <a:spcBef>
                <a:spcPts val="700"/>
              </a:spcBef>
              <a:spcAft>
                <a:spcPts val="0"/>
              </a:spcAft>
              <a:buClr>
                <a:schemeClr val="tx2"/>
              </a:buClr>
              <a:buSzPct val="95000"/>
              <a:defRPr/>
            </a:pPr>
            <a:r>
              <a:rPr lang="en-US" sz="4400" dirty="0"/>
              <a:t>Gifts—State Department of Transportation Employees</a:t>
            </a:r>
            <a:endParaRPr lang="en-US" sz="4400" dirty="0">
              <a:latin typeface="+mn-lt"/>
            </a:endParaRPr>
          </a:p>
        </p:txBody>
      </p:sp>
      <p:pic>
        <p:nvPicPr>
          <p:cNvPr id="7" name="Picture 1" descr="C:\Users\wlawson\AppData\Local\Temp\wz76bc\Academic Coat of Arms Signature\For WEB, PRESENTATION or OTHER ON-SCREEN\PNG - transparent background\TTU_ACoA_fl4Crvs.png"/>
          <p:cNvPicPr>
            <a:picLocks noChangeAspect="1" noChangeArrowheads="1"/>
          </p:cNvPicPr>
          <p:nvPr/>
        </p:nvPicPr>
        <p:blipFill>
          <a:blip r:embed="rId3" cstate="print"/>
          <a:srcRect r="82560"/>
          <a:stretch>
            <a:fillRect/>
          </a:stretch>
        </p:blipFill>
        <p:spPr bwMode="auto">
          <a:xfrm>
            <a:off x="533400" y="5867400"/>
            <a:ext cx="603047" cy="822960"/>
          </a:xfrm>
          <a:prstGeom prst="rect">
            <a:avLst/>
          </a:prstGeom>
          <a:noFill/>
        </p:spPr>
      </p:pic>
      <p:sp>
        <p:nvSpPr>
          <p:cNvPr id="8" name="Date Placeholder 3"/>
          <p:cNvSpPr>
            <a:spLocks noGrp="1"/>
          </p:cNvSpPr>
          <p:nvPr>
            <p:ph type="dt" sz="quarter" idx="10"/>
          </p:nvPr>
        </p:nvSpPr>
        <p:spPr bwMode="auto">
          <a:xfrm>
            <a:off x="6477000" y="6416675"/>
            <a:ext cx="2133600" cy="365125"/>
          </a:xfrm>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pic>
        <p:nvPicPr>
          <p:cNvPr id="9" name="Picture 8"/>
          <p:cNvPicPr>
            <a:picLocks noChangeAspect="1"/>
          </p:cNvPicPr>
          <p:nvPr/>
        </p:nvPicPr>
        <p:blipFill>
          <a:blip r:embed="rId4"/>
          <a:stretch>
            <a:fillRect/>
          </a:stretch>
        </p:blipFill>
        <p:spPr>
          <a:xfrm>
            <a:off x="6629400" y="512763"/>
            <a:ext cx="1828800" cy="818866"/>
          </a:xfrm>
          <a:prstGeom prst="rect">
            <a:avLst/>
          </a:prstGeom>
        </p:spPr>
      </p:pic>
    </p:spTree>
    <p:extLst>
      <p:ext uri="{BB962C8B-B14F-4D97-AF65-F5344CB8AC3E}">
        <p14:creationId xmlns:p14="http://schemas.microsoft.com/office/powerpoint/2010/main" val="37056440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2">
                    <a:satMod val="200000"/>
                  </a:schemeClr>
                </a:solidFill>
              </a:rPr>
              <a:t>CASE 4</a:t>
            </a:r>
            <a:br>
              <a:rPr lang="en-US" dirty="0" smtClean="0">
                <a:solidFill>
                  <a:schemeClr val="tx2">
                    <a:satMod val="200000"/>
                  </a:schemeClr>
                </a:solidFill>
              </a:rPr>
            </a:br>
            <a:r>
              <a:rPr lang="en-US" sz="2000" dirty="0" smtClean="0">
                <a:solidFill>
                  <a:schemeClr val="tx2">
                    <a:satMod val="200000"/>
                  </a:schemeClr>
                </a:solidFill>
              </a:rPr>
              <a:t>Gifts—State Department of Transportation Employees</a:t>
            </a:r>
            <a:r>
              <a:rPr lang="en-US" sz="2400" spc="0" dirty="0" smtClean="0">
                <a:solidFill>
                  <a:schemeClr val="tx1"/>
                </a:solidFill>
              </a:rPr>
              <a:t/>
            </a:r>
            <a:br>
              <a:rPr lang="en-US" sz="2400" spc="0" dirty="0" smtClean="0">
                <a:solidFill>
                  <a:schemeClr val="tx1"/>
                </a:solidFill>
              </a:rPr>
            </a:br>
            <a:endParaRPr lang="en-US" sz="2400" dirty="0">
              <a:solidFill>
                <a:schemeClr val="tx2">
                  <a:satMod val="200000"/>
                </a:schemeClr>
              </a:solidFill>
            </a:endParaRPr>
          </a:p>
        </p:txBody>
      </p:sp>
      <p:sp>
        <p:nvSpPr>
          <p:cNvPr id="55299" name="Content Placeholder 2"/>
          <p:cNvSpPr>
            <a:spLocks noGrp="1"/>
          </p:cNvSpPr>
          <p:nvPr>
            <p:ph idx="1"/>
          </p:nvPr>
        </p:nvSpPr>
        <p:spPr/>
        <p:txBody>
          <a:bodyPr/>
          <a:lstStyle/>
          <a:p>
            <a:pPr eaLnBrk="1" hangingPunct="1">
              <a:buFont typeface="Wingdings" pitchFamily="2" charset="2"/>
              <a:buNone/>
            </a:pPr>
            <a:r>
              <a:rPr lang="en-US" sz="2800" dirty="0" smtClean="0"/>
              <a:t>FACTS:</a:t>
            </a:r>
          </a:p>
          <a:p>
            <a:pPr eaLnBrk="1" hangingPunct="1">
              <a:buFont typeface="Wingdings" pitchFamily="2" charset="2"/>
              <a:buNone/>
            </a:pPr>
            <a:endParaRPr lang="en-US" sz="100" dirty="0" smtClean="0"/>
          </a:p>
          <a:p>
            <a:pPr eaLnBrk="1">
              <a:buFont typeface="Wingdings" pitchFamily="2" charset="2"/>
              <a:buNone/>
            </a:pPr>
            <a:r>
              <a:rPr lang="en-US" sz="2400" dirty="0" smtClean="0"/>
              <a:t>Engineer A performs engineering services as an employee of the State Department of Transportation. Part of Engineer A’s responsibilities is to serve as liaison with the consulting engineers and contractors that perform design and construction work for SDOT. Over the years, following completion of various successful projects, consulting engineering companies (including Engineer B’s company) and contractors have from time to time offered the following to Engineer A… </a:t>
            </a:r>
            <a:endParaRPr lang="en-US" sz="2800" dirty="0" smtClean="0"/>
          </a:p>
        </p:txBody>
      </p:sp>
      <p:sp>
        <p:nvSpPr>
          <p:cNvPr id="5" name="Date Placeholder 3"/>
          <p:cNvSpPr>
            <a:spLocks noGrp="1"/>
          </p:cNvSpPr>
          <p:nvPr>
            <p:ph type="dt" sz="quarter" idx="10"/>
          </p:nvPr>
        </p:nvSpPr>
        <p:spPr bwMode="auto">
          <a:xfrm>
            <a:off x="6477000" y="6416675"/>
            <a:ext cx="2133600" cy="365125"/>
          </a:xfrm>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spTree>
    <p:extLst>
      <p:ext uri="{BB962C8B-B14F-4D97-AF65-F5344CB8AC3E}">
        <p14:creationId xmlns:p14="http://schemas.microsoft.com/office/powerpoint/2010/main" val="33813469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115888" indent="-47625" eaLnBrk="1" fontAlgn="auto" hangingPunct="1">
              <a:spcBef>
                <a:spcPts val="700"/>
              </a:spcBef>
              <a:spcAft>
                <a:spcPts val="0"/>
              </a:spcAft>
              <a:defRPr/>
            </a:pPr>
            <a:r>
              <a:rPr lang="en-US" dirty="0" smtClean="0">
                <a:solidFill>
                  <a:schemeClr val="tx2">
                    <a:satMod val="200000"/>
                  </a:schemeClr>
                </a:solidFill>
              </a:rPr>
              <a:t>CASE 4</a:t>
            </a:r>
            <a:br>
              <a:rPr lang="en-US" dirty="0" smtClean="0">
                <a:solidFill>
                  <a:schemeClr val="tx2">
                    <a:satMod val="200000"/>
                  </a:schemeClr>
                </a:solidFill>
              </a:rPr>
            </a:br>
            <a:r>
              <a:rPr lang="en-US" sz="2000" dirty="0" smtClean="0">
                <a:solidFill>
                  <a:schemeClr val="tx2">
                    <a:satMod val="200000"/>
                  </a:schemeClr>
                </a:solidFill>
              </a:rPr>
              <a:t>Gifts—State Department of Transportation Employees</a:t>
            </a:r>
            <a:endParaRPr lang="en-US" sz="2400" spc="0" dirty="0" smtClean="0">
              <a:solidFill>
                <a:schemeClr val="tx1"/>
              </a:solidFill>
            </a:endParaRPr>
          </a:p>
        </p:txBody>
      </p:sp>
      <p:sp>
        <p:nvSpPr>
          <p:cNvPr id="56323" name="Content Placeholder 2"/>
          <p:cNvSpPr>
            <a:spLocks noGrp="1"/>
          </p:cNvSpPr>
          <p:nvPr>
            <p:ph idx="1"/>
          </p:nvPr>
        </p:nvSpPr>
        <p:spPr/>
        <p:txBody>
          <a:bodyPr/>
          <a:lstStyle/>
          <a:p>
            <a:pPr eaLnBrk="1" hangingPunct="1">
              <a:buFont typeface="Wingdings" pitchFamily="2" charset="2"/>
              <a:buNone/>
            </a:pPr>
            <a:r>
              <a:rPr lang="en-US" dirty="0" smtClean="0"/>
              <a:t>QUESTIONS:</a:t>
            </a:r>
          </a:p>
          <a:p>
            <a:pPr eaLnBrk="1" hangingPunct="1">
              <a:buFont typeface="Wingdings" pitchFamily="2" charset="2"/>
              <a:buNone/>
            </a:pPr>
            <a:endParaRPr lang="en-US" sz="1600" dirty="0" smtClean="0"/>
          </a:p>
          <a:p>
            <a:pPr eaLnBrk="1" hangingPunct="1"/>
            <a:r>
              <a:rPr lang="en-US" dirty="0" smtClean="0"/>
              <a:t>Would it be ethical for Engineer A to accept such gifts as described in 1, 2, 3, or 4?</a:t>
            </a:r>
          </a:p>
          <a:p>
            <a:pPr eaLnBrk="1">
              <a:buFont typeface="Wingdings" pitchFamily="2" charset="2"/>
              <a:buNone/>
            </a:pPr>
            <a:r>
              <a:rPr lang="en-US" dirty="0" smtClean="0"/>
              <a:t> </a:t>
            </a:r>
          </a:p>
          <a:p>
            <a:pPr eaLnBrk="1" hangingPunct="1"/>
            <a:r>
              <a:rPr lang="en-US" dirty="0" smtClean="0"/>
              <a:t>Would it be ethical for Engineer B to offer such gifts described in 1, 2, 3, or 4?</a:t>
            </a:r>
          </a:p>
          <a:p>
            <a:pPr eaLnBrk="1" hangingPunct="1">
              <a:buFont typeface="Wingdings" pitchFamily="2" charset="2"/>
              <a:buNone/>
            </a:pPr>
            <a:endParaRPr lang="en-US" dirty="0" smtClean="0"/>
          </a:p>
        </p:txBody>
      </p:sp>
      <p:sp>
        <p:nvSpPr>
          <p:cNvPr id="5" name="Date Placeholder 3"/>
          <p:cNvSpPr>
            <a:spLocks noGrp="1"/>
          </p:cNvSpPr>
          <p:nvPr>
            <p:ph type="dt" sz="quarter" idx="10"/>
          </p:nvPr>
        </p:nvSpPr>
        <p:spPr bwMode="auto">
          <a:xfrm>
            <a:off x="6477000" y="6416675"/>
            <a:ext cx="2133600" cy="365125"/>
          </a:xfrm>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spTree>
    <p:extLst>
      <p:ext uri="{BB962C8B-B14F-4D97-AF65-F5344CB8AC3E}">
        <p14:creationId xmlns:p14="http://schemas.microsoft.com/office/powerpoint/2010/main" val="177667550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http://www.firesolutions.com.au/FS%20Images/Inspector.jpg"/>
          <p:cNvPicPr>
            <a:picLocks noChangeAspect="1" noChangeArrowheads="1"/>
          </p:cNvPicPr>
          <p:nvPr/>
        </p:nvPicPr>
        <p:blipFill>
          <a:blip r:embed="rId3" cstate="print"/>
          <a:srcRect r="10411"/>
          <a:stretch>
            <a:fillRect/>
          </a:stretch>
        </p:blipFill>
        <p:spPr bwMode="auto">
          <a:xfrm>
            <a:off x="-1" y="0"/>
            <a:ext cx="9144001" cy="6858000"/>
          </a:xfrm>
          <a:prstGeom prst="rect">
            <a:avLst/>
          </a:prstGeom>
          <a:noFill/>
        </p:spPr>
      </p:pic>
      <p:sp>
        <p:nvSpPr>
          <p:cNvPr id="49154" name="Date Placeholder 3"/>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sp>
        <p:nvSpPr>
          <p:cNvPr id="49155" name="AutoShape 2" descr="http://www.panoramio.com/photos/original/22610101.jpg"/>
          <p:cNvSpPr>
            <a:spLocks noChangeAspect="1" noChangeArrowheads="1"/>
          </p:cNvSpPr>
          <p:nvPr/>
        </p:nvSpPr>
        <p:spPr bwMode="auto">
          <a:xfrm>
            <a:off x="63500" y="-136525"/>
            <a:ext cx="304800" cy="304800"/>
          </a:xfrm>
          <a:prstGeom prst="rect">
            <a:avLst/>
          </a:prstGeom>
          <a:noFill/>
          <a:ln w="9525">
            <a:noFill/>
            <a:miter lim="800000"/>
            <a:headEnd/>
            <a:tailEnd/>
          </a:ln>
        </p:spPr>
        <p:txBody>
          <a:bodyPr/>
          <a:lstStyle/>
          <a:p>
            <a:endParaRPr lang="en-US"/>
          </a:p>
        </p:txBody>
      </p:sp>
      <p:sp>
        <p:nvSpPr>
          <p:cNvPr id="49156" name="AutoShape 4" descr="http://www.panoramio.com/photos/original/22610101.jpg"/>
          <p:cNvSpPr>
            <a:spLocks noChangeAspect="1" noChangeArrowheads="1"/>
          </p:cNvSpPr>
          <p:nvPr/>
        </p:nvSpPr>
        <p:spPr bwMode="auto">
          <a:xfrm>
            <a:off x="63500" y="-136525"/>
            <a:ext cx="304800" cy="304800"/>
          </a:xfrm>
          <a:prstGeom prst="rect">
            <a:avLst/>
          </a:prstGeom>
          <a:noFill/>
          <a:ln w="9525">
            <a:noFill/>
            <a:miter lim="800000"/>
            <a:headEnd/>
            <a:tailEnd/>
          </a:ln>
        </p:spPr>
        <p:txBody>
          <a:bodyPr/>
          <a:lstStyle/>
          <a:p>
            <a:endParaRPr lang="en-US"/>
          </a:p>
        </p:txBody>
      </p:sp>
      <p:sp>
        <p:nvSpPr>
          <p:cNvPr id="49157" name="AutoShape 6" descr="http://www.panoramio.com/photos/original/22610101.jpg"/>
          <p:cNvSpPr>
            <a:spLocks noChangeAspect="1" noChangeArrowheads="1"/>
          </p:cNvSpPr>
          <p:nvPr/>
        </p:nvSpPr>
        <p:spPr bwMode="auto">
          <a:xfrm>
            <a:off x="63500" y="-136525"/>
            <a:ext cx="304800" cy="304800"/>
          </a:xfrm>
          <a:prstGeom prst="rect">
            <a:avLst/>
          </a:prstGeom>
          <a:noFill/>
          <a:ln w="9525">
            <a:noFill/>
            <a:miter lim="800000"/>
            <a:headEnd/>
            <a:tailEnd/>
          </a:ln>
        </p:spPr>
        <p:txBody>
          <a:bodyPr/>
          <a:lstStyle/>
          <a:p>
            <a:endParaRPr lang="en-US"/>
          </a:p>
        </p:txBody>
      </p:sp>
      <p:sp>
        <p:nvSpPr>
          <p:cNvPr id="49158" name="AutoShape 8" descr="http://www.panoramio.com/photos/original/22610101.jpg"/>
          <p:cNvSpPr>
            <a:spLocks noChangeAspect="1" noChangeArrowheads="1"/>
          </p:cNvSpPr>
          <p:nvPr/>
        </p:nvSpPr>
        <p:spPr bwMode="auto">
          <a:xfrm>
            <a:off x="63500" y="-136525"/>
            <a:ext cx="304800" cy="304800"/>
          </a:xfrm>
          <a:prstGeom prst="rect">
            <a:avLst/>
          </a:prstGeom>
          <a:noFill/>
          <a:ln w="9525">
            <a:noFill/>
            <a:miter lim="800000"/>
            <a:headEnd/>
            <a:tailEnd/>
          </a:ln>
        </p:spPr>
        <p:txBody>
          <a:bodyPr/>
          <a:lstStyle/>
          <a:p>
            <a:endParaRPr lang="en-US"/>
          </a:p>
        </p:txBody>
      </p:sp>
      <p:sp>
        <p:nvSpPr>
          <p:cNvPr id="9" name="Title 1"/>
          <p:cNvSpPr txBox="1">
            <a:spLocks/>
          </p:cNvSpPr>
          <p:nvPr/>
        </p:nvSpPr>
        <p:spPr>
          <a:xfrm>
            <a:off x="685800" y="76200"/>
            <a:ext cx="7772400" cy="1219200"/>
          </a:xfrm>
          <a:prstGeom prst="rect">
            <a:avLst/>
          </a:prstGeom>
          <a:solidFill>
            <a:schemeClr val="tx1">
              <a:alpha val="76000"/>
            </a:schemeClr>
          </a:solidFill>
        </p:spPr>
        <p:txBody>
          <a:bodyPr/>
          <a:lstStyle/>
          <a:p>
            <a:pPr fontAlgn="auto">
              <a:spcAft>
                <a:spcPts val="0"/>
              </a:spcAft>
              <a:defRPr/>
            </a:pPr>
            <a:r>
              <a:rPr lang="en-US" sz="4000" spc="-100" dirty="0" smtClean="0">
                <a:solidFill>
                  <a:schemeClr val="bg1"/>
                </a:solidFill>
                <a:effectLst>
                  <a:outerShdw blurRad="38100" dist="38100" dir="2700000" algn="tl">
                    <a:srgbClr val="000000">
                      <a:alpha val="43137"/>
                    </a:srgbClr>
                  </a:outerShdw>
                </a:effectLst>
                <a:latin typeface="+mj-lt"/>
                <a:ea typeface="+mj-ea"/>
                <a:cs typeface="+mj-cs"/>
              </a:rPr>
              <a:t>CASE 5… PUBLIC SAFETY</a:t>
            </a:r>
            <a:r>
              <a:rPr lang="en-US" sz="4000" spc="-100" dirty="0">
                <a:solidFill>
                  <a:schemeClr val="bg1"/>
                </a:solidFill>
                <a:effectLst>
                  <a:outerShdw blurRad="38100" dist="38100" dir="2700000" algn="tl">
                    <a:srgbClr val="000000">
                      <a:alpha val="43137"/>
                    </a:srgbClr>
                  </a:outerShdw>
                </a:effectLst>
                <a:latin typeface="+mj-lt"/>
                <a:ea typeface="+mj-ea"/>
                <a:cs typeface="+mj-cs"/>
              </a:rPr>
              <a:t/>
            </a:r>
            <a:br>
              <a:rPr lang="en-US" sz="4000" spc="-100" dirty="0">
                <a:solidFill>
                  <a:schemeClr val="bg1"/>
                </a:solidFill>
                <a:effectLst>
                  <a:outerShdw blurRad="38100" dist="38100" dir="2700000" algn="tl">
                    <a:srgbClr val="000000">
                      <a:alpha val="43137"/>
                    </a:srgbClr>
                  </a:outerShdw>
                </a:effectLst>
                <a:latin typeface="+mj-lt"/>
                <a:ea typeface="+mj-ea"/>
                <a:cs typeface="+mj-cs"/>
              </a:rPr>
            </a:br>
            <a:r>
              <a:rPr lang="en-US" sz="2400" spc="-100" dirty="0" smtClean="0">
                <a:solidFill>
                  <a:schemeClr val="bg1"/>
                </a:solidFill>
                <a:effectLst>
                  <a:outerShdw blurRad="38100" dist="38100" dir="2700000" algn="tl">
                    <a:srgbClr val="000000">
                      <a:alpha val="43137"/>
                    </a:srgbClr>
                  </a:outerShdw>
                </a:effectLst>
                <a:latin typeface="+mj-lt"/>
                <a:ea typeface="+mj-ea"/>
                <a:cs typeface="+mj-cs"/>
              </a:rPr>
              <a:t>Public Health and Safety – Code Enforcement</a:t>
            </a:r>
            <a:r>
              <a:rPr lang="en-US" sz="2800" dirty="0">
                <a:solidFill>
                  <a:schemeClr val="bg1"/>
                </a:solidFill>
                <a:effectLst>
                  <a:outerShdw blurRad="38100" dist="38100" dir="2700000" algn="tl">
                    <a:srgbClr val="000000">
                      <a:alpha val="43137"/>
                    </a:srgbClr>
                  </a:outerShdw>
                </a:effectLst>
                <a:latin typeface="+mj-lt"/>
                <a:ea typeface="+mj-ea"/>
                <a:cs typeface="+mj-cs"/>
              </a:rPr>
              <a:t/>
            </a:r>
            <a:br>
              <a:rPr lang="en-US" sz="2800" dirty="0">
                <a:solidFill>
                  <a:schemeClr val="bg1"/>
                </a:solidFill>
                <a:effectLst>
                  <a:outerShdw blurRad="38100" dist="38100" dir="2700000" algn="tl">
                    <a:srgbClr val="000000">
                      <a:alpha val="43137"/>
                    </a:srgbClr>
                  </a:outerShdw>
                </a:effectLst>
                <a:latin typeface="+mj-lt"/>
                <a:ea typeface="+mj-ea"/>
                <a:cs typeface="+mj-cs"/>
              </a:rPr>
            </a:br>
            <a:endParaRPr lang="en-US" sz="2400" spc="-100"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374758170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Date Placeholder 3"/>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sp>
        <p:nvSpPr>
          <p:cNvPr id="5" name="Rectangle 2"/>
          <p:cNvSpPr txBox="1">
            <a:spLocks noChangeArrowheads="1"/>
          </p:cNvSpPr>
          <p:nvPr/>
        </p:nvSpPr>
        <p:spPr>
          <a:xfrm>
            <a:off x="914400" y="512763"/>
            <a:ext cx="7772400" cy="914400"/>
          </a:xfrm>
          <a:prstGeom prst="rect">
            <a:avLst/>
          </a:prstGeom>
        </p:spPr>
        <p:txBody>
          <a:bodyPr/>
          <a:lstStyle/>
          <a:p>
            <a:pPr fontAlgn="auto">
              <a:spcAft>
                <a:spcPts val="0"/>
              </a:spcAft>
              <a:defRPr/>
            </a:pPr>
            <a:r>
              <a:rPr lang="en-US" sz="4000" spc="-100" dirty="0" smtClean="0">
                <a:solidFill>
                  <a:schemeClr val="tx2">
                    <a:satMod val="200000"/>
                  </a:schemeClr>
                </a:solidFill>
                <a:latin typeface="+mj-lt"/>
                <a:ea typeface="+mj-ea"/>
                <a:cs typeface="+mj-cs"/>
              </a:rPr>
              <a:t>CASE 5</a:t>
            </a:r>
            <a:r>
              <a:rPr lang="en-US" sz="4000" spc="-100" dirty="0">
                <a:solidFill>
                  <a:schemeClr val="tx2">
                    <a:satMod val="200000"/>
                  </a:schemeClr>
                </a:solidFill>
                <a:latin typeface="+mj-lt"/>
                <a:ea typeface="+mj-ea"/>
                <a:cs typeface="+mj-cs"/>
              </a:rPr>
              <a:t/>
            </a:r>
            <a:br>
              <a:rPr lang="en-US" sz="4000" spc="-100" dirty="0">
                <a:solidFill>
                  <a:schemeClr val="tx2">
                    <a:satMod val="200000"/>
                  </a:schemeClr>
                </a:solidFill>
                <a:latin typeface="+mj-lt"/>
                <a:ea typeface="+mj-ea"/>
                <a:cs typeface="+mj-cs"/>
              </a:rPr>
            </a:br>
            <a:endParaRPr lang="en-US" sz="4000" spc="-100" dirty="0">
              <a:solidFill>
                <a:schemeClr val="tx2">
                  <a:satMod val="200000"/>
                </a:schemeClr>
              </a:solidFill>
              <a:latin typeface="+mj-lt"/>
              <a:ea typeface="+mj-ea"/>
              <a:cs typeface="+mj-cs"/>
            </a:endParaRPr>
          </a:p>
        </p:txBody>
      </p:sp>
      <p:sp>
        <p:nvSpPr>
          <p:cNvPr id="6" name="Rectangle 3"/>
          <p:cNvSpPr txBox="1">
            <a:spLocks noChangeArrowheads="1"/>
          </p:cNvSpPr>
          <p:nvPr/>
        </p:nvSpPr>
        <p:spPr>
          <a:xfrm>
            <a:off x="914400" y="1784350"/>
            <a:ext cx="7543800" cy="4572000"/>
          </a:xfrm>
          <a:prstGeom prst="rect">
            <a:avLst/>
          </a:prstGeom>
        </p:spPr>
        <p:txBody>
          <a:bodyPr/>
          <a:lstStyle/>
          <a:p>
            <a:pPr marL="411480" indent="-342900" fontAlgn="auto">
              <a:spcBef>
                <a:spcPts val="700"/>
              </a:spcBef>
              <a:spcAft>
                <a:spcPts val="0"/>
              </a:spcAft>
              <a:buClr>
                <a:schemeClr val="tx2"/>
              </a:buClr>
              <a:buSzPct val="95000"/>
              <a:buFont typeface="Wingdings"/>
              <a:buNone/>
              <a:defRPr/>
            </a:pPr>
            <a:r>
              <a:rPr lang="en-US" sz="3000" b="1" u="sng" dirty="0">
                <a:latin typeface="+mn-lt"/>
              </a:rPr>
              <a:t>Source</a:t>
            </a:r>
            <a:r>
              <a:rPr lang="en-US" sz="3000" b="1" dirty="0">
                <a:latin typeface="+mn-lt"/>
              </a:rPr>
              <a:t>: </a:t>
            </a:r>
            <a:r>
              <a:rPr lang="en-US" sz="3000" b="1" i="1" dirty="0">
                <a:latin typeface="+mn-lt"/>
              </a:rPr>
              <a:t>Opinions of the NSPE Board of Ethical Review</a:t>
            </a:r>
          </a:p>
          <a:p>
            <a:pPr marL="411480" indent="-342900" fontAlgn="auto">
              <a:spcBef>
                <a:spcPts val="700"/>
              </a:spcBef>
              <a:spcAft>
                <a:spcPts val="0"/>
              </a:spcAft>
              <a:buClr>
                <a:schemeClr val="tx2"/>
              </a:buClr>
              <a:buSzPct val="95000"/>
              <a:buFont typeface="Wingdings"/>
              <a:buNone/>
              <a:defRPr/>
            </a:pPr>
            <a:r>
              <a:rPr lang="en-US" sz="4400" b="1" dirty="0">
                <a:latin typeface="+mn-lt"/>
              </a:rPr>
              <a:t>Case </a:t>
            </a:r>
            <a:r>
              <a:rPr lang="en-US" sz="4400" b="1" dirty="0" smtClean="0">
                <a:latin typeface="+mn-lt"/>
              </a:rPr>
              <a:t>98-5</a:t>
            </a:r>
            <a:endParaRPr lang="en-US" sz="4400" b="1" dirty="0">
              <a:latin typeface="+mn-lt"/>
            </a:endParaRPr>
          </a:p>
          <a:p>
            <a:pPr marL="411480" indent="-342900" fontAlgn="auto">
              <a:spcBef>
                <a:spcPts val="700"/>
              </a:spcBef>
              <a:spcAft>
                <a:spcPts val="0"/>
              </a:spcAft>
              <a:buClr>
                <a:schemeClr val="tx2"/>
              </a:buClr>
              <a:buSzPct val="95000"/>
              <a:defRPr/>
            </a:pPr>
            <a:r>
              <a:rPr lang="en-US" sz="4400" dirty="0" smtClean="0"/>
              <a:t>Public Health and Safety – Code Enforcement</a:t>
            </a:r>
            <a:endParaRPr lang="en-US" sz="4400" dirty="0">
              <a:latin typeface="+mn-lt"/>
            </a:endParaRPr>
          </a:p>
        </p:txBody>
      </p:sp>
      <p:pic>
        <p:nvPicPr>
          <p:cNvPr id="7" name="Picture 1" descr="C:\Users\wlawson\AppData\Local\Temp\wz76bc\Academic Coat of Arms Signature\For WEB, PRESENTATION or OTHER ON-SCREEN\PNG - transparent background\TTU_ACoA_fl4Crvs.png"/>
          <p:cNvPicPr>
            <a:picLocks noChangeAspect="1" noChangeArrowheads="1"/>
          </p:cNvPicPr>
          <p:nvPr/>
        </p:nvPicPr>
        <p:blipFill>
          <a:blip r:embed="rId3" cstate="print"/>
          <a:srcRect r="82560"/>
          <a:stretch>
            <a:fillRect/>
          </a:stretch>
        </p:blipFill>
        <p:spPr bwMode="auto">
          <a:xfrm>
            <a:off x="533400" y="5867400"/>
            <a:ext cx="603047" cy="822960"/>
          </a:xfrm>
          <a:prstGeom prst="rect">
            <a:avLst/>
          </a:prstGeom>
          <a:noFill/>
        </p:spPr>
      </p:pic>
      <p:pic>
        <p:nvPicPr>
          <p:cNvPr id="8" name="Picture 7"/>
          <p:cNvPicPr>
            <a:picLocks noChangeAspect="1"/>
          </p:cNvPicPr>
          <p:nvPr/>
        </p:nvPicPr>
        <p:blipFill>
          <a:blip r:embed="rId4"/>
          <a:stretch>
            <a:fillRect/>
          </a:stretch>
        </p:blipFill>
        <p:spPr>
          <a:xfrm>
            <a:off x="6629400" y="512763"/>
            <a:ext cx="1828800" cy="818866"/>
          </a:xfrm>
          <a:prstGeom prst="rect">
            <a:avLst/>
          </a:prstGeom>
        </p:spPr>
      </p:pic>
    </p:spTree>
    <p:extLst>
      <p:ext uri="{BB962C8B-B14F-4D97-AF65-F5344CB8AC3E}">
        <p14:creationId xmlns:p14="http://schemas.microsoft.com/office/powerpoint/2010/main" val="265673224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2">
                    <a:satMod val="200000"/>
                  </a:schemeClr>
                </a:solidFill>
              </a:rPr>
              <a:t>CASE 5</a:t>
            </a:r>
            <a:br>
              <a:rPr lang="en-US" dirty="0" smtClean="0">
                <a:solidFill>
                  <a:schemeClr val="tx2">
                    <a:satMod val="200000"/>
                  </a:schemeClr>
                </a:solidFill>
              </a:rPr>
            </a:br>
            <a:r>
              <a:rPr lang="en-US" sz="2400" dirty="0" smtClean="0">
                <a:solidFill>
                  <a:schemeClr val="tx2">
                    <a:satMod val="200000"/>
                  </a:schemeClr>
                </a:solidFill>
              </a:rPr>
              <a:t>Public Health and Safety – Code Enforcement</a:t>
            </a:r>
            <a:r>
              <a:rPr lang="en-US" sz="2800" spc="0" dirty="0" smtClean="0">
                <a:solidFill>
                  <a:schemeClr val="tx1"/>
                </a:solidFill>
              </a:rPr>
              <a:t/>
            </a:r>
            <a:br>
              <a:rPr lang="en-US" sz="2800" spc="0" dirty="0" smtClean="0">
                <a:solidFill>
                  <a:schemeClr val="tx1"/>
                </a:solidFill>
              </a:rPr>
            </a:br>
            <a:endParaRPr lang="en-US" sz="2400" dirty="0">
              <a:solidFill>
                <a:schemeClr val="tx2">
                  <a:satMod val="200000"/>
                </a:schemeClr>
              </a:solidFill>
            </a:endParaRPr>
          </a:p>
        </p:txBody>
      </p:sp>
      <p:sp>
        <p:nvSpPr>
          <p:cNvPr id="51203" name="Content Placeholder 2"/>
          <p:cNvSpPr>
            <a:spLocks noGrp="1"/>
          </p:cNvSpPr>
          <p:nvPr>
            <p:ph idx="1"/>
          </p:nvPr>
        </p:nvSpPr>
        <p:spPr/>
        <p:txBody>
          <a:bodyPr/>
          <a:lstStyle/>
          <a:p>
            <a:pPr eaLnBrk="1" hangingPunct="1">
              <a:buFont typeface="Wingdings" pitchFamily="2" charset="2"/>
              <a:buNone/>
            </a:pPr>
            <a:r>
              <a:rPr lang="en-US" sz="2400" dirty="0" smtClean="0"/>
              <a:t>FACTS:</a:t>
            </a:r>
          </a:p>
          <a:p>
            <a:pPr eaLnBrk="1" hangingPunct="1">
              <a:spcBef>
                <a:spcPts val="0"/>
              </a:spcBef>
              <a:buFont typeface="Wingdings" pitchFamily="2" charset="2"/>
              <a:buNone/>
            </a:pPr>
            <a:endParaRPr lang="en-US" sz="300" dirty="0" smtClean="0"/>
          </a:p>
          <a:p>
            <a:pPr>
              <a:buNone/>
            </a:pPr>
            <a:r>
              <a:rPr lang="en-US" sz="2400" dirty="0" smtClean="0"/>
              <a:t>Engineer A serves as a director of a building department in a major city. Engineer A has been concerned that as a result of a series of budget cutbacks and more rigid code enforcement requirements, the city has been unable to provide a sufficient number of qualified individuals to perform adequate and timely building inspections. Each code official member of Engineer A’s staff is often required to make as many as 60 code inspections per day…</a:t>
            </a:r>
          </a:p>
          <a:p>
            <a:pPr eaLnBrk="1" hangingPunct="1">
              <a:buFont typeface="Wingdings" pitchFamily="2" charset="2"/>
              <a:buNone/>
            </a:pPr>
            <a:endParaRPr lang="en-US" sz="2400" dirty="0" smtClean="0"/>
          </a:p>
        </p:txBody>
      </p:sp>
      <p:sp>
        <p:nvSpPr>
          <p:cNvPr id="51204" name="Date Placeholder 3"/>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spTree>
    <p:extLst>
      <p:ext uri="{BB962C8B-B14F-4D97-AF65-F5344CB8AC3E}">
        <p14:creationId xmlns:p14="http://schemas.microsoft.com/office/powerpoint/2010/main" val="27807372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2">
                    <a:satMod val="200000"/>
                  </a:schemeClr>
                </a:solidFill>
              </a:rPr>
              <a:t>ABOUT </a:t>
            </a:r>
            <a:r>
              <a:rPr lang="en-US" u="sng" dirty="0" smtClean="0">
                <a:solidFill>
                  <a:schemeClr val="tx2">
                    <a:satMod val="200000"/>
                  </a:schemeClr>
                </a:solidFill>
              </a:rPr>
              <a:t>You</a:t>
            </a:r>
            <a:r>
              <a:rPr lang="en-US" dirty="0" smtClean="0">
                <a:solidFill>
                  <a:schemeClr val="tx2">
                    <a:satMod val="200000"/>
                  </a:schemeClr>
                </a:solidFill>
              </a:rPr>
              <a:t>, the </a:t>
            </a:r>
            <a:r>
              <a:rPr lang="en-US" u="sng" dirty="0" smtClean="0">
                <a:solidFill>
                  <a:schemeClr val="tx2">
                    <a:satMod val="200000"/>
                  </a:schemeClr>
                </a:solidFill>
              </a:rPr>
              <a:t>AUDIENCE</a:t>
            </a:r>
            <a:r>
              <a:rPr lang="en-US" dirty="0" smtClean="0">
                <a:solidFill>
                  <a:schemeClr val="tx2">
                    <a:satMod val="200000"/>
                  </a:schemeClr>
                </a:solidFill>
              </a:rPr>
              <a:t/>
            </a:r>
            <a:br>
              <a:rPr lang="en-US" dirty="0" smtClean="0">
                <a:solidFill>
                  <a:schemeClr val="tx2">
                    <a:satMod val="200000"/>
                  </a:schemeClr>
                </a:solidFill>
              </a:rPr>
            </a:br>
            <a:endParaRPr lang="en-US" dirty="0">
              <a:solidFill>
                <a:schemeClr val="tx2">
                  <a:satMod val="200000"/>
                </a:schemeClr>
              </a:solidFill>
            </a:endParaRPr>
          </a:p>
        </p:txBody>
      </p:sp>
      <p:sp>
        <p:nvSpPr>
          <p:cNvPr id="3" name="Content Placeholder 2"/>
          <p:cNvSpPr>
            <a:spLocks noGrp="1"/>
          </p:cNvSpPr>
          <p:nvPr>
            <p:ph idx="1"/>
          </p:nvPr>
        </p:nvSpPr>
        <p:spPr/>
        <p:txBody>
          <a:bodyPr>
            <a:normAutofit/>
          </a:bodyPr>
          <a:lstStyle/>
          <a:p>
            <a:pPr marL="582930" indent="-514350" eaLnBrk="1" fontAlgn="auto" hangingPunct="1">
              <a:spcAft>
                <a:spcPts val="0"/>
              </a:spcAft>
              <a:buFont typeface="+mj-lt"/>
              <a:buAutoNum type="arabicPeriod"/>
              <a:defRPr/>
            </a:pPr>
            <a:r>
              <a:rPr lang="en-US" dirty="0" smtClean="0"/>
              <a:t>Your name</a:t>
            </a:r>
          </a:p>
          <a:p>
            <a:pPr marL="582930" indent="-514350" eaLnBrk="1" fontAlgn="auto" hangingPunct="1">
              <a:spcAft>
                <a:spcPts val="0"/>
              </a:spcAft>
              <a:buFont typeface="+mj-lt"/>
              <a:buAutoNum type="arabicPeriod"/>
              <a:defRPr/>
            </a:pPr>
            <a:r>
              <a:rPr lang="en-US" dirty="0" smtClean="0"/>
              <a:t>Office/ home</a:t>
            </a:r>
          </a:p>
          <a:p>
            <a:pPr marL="582930" indent="-514350" eaLnBrk="1" fontAlgn="auto" hangingPunct="1">
              <a:spcAft>
                <a:spcPts val="0"/>
              </a:spcAft>
              <a:buFont typeface="+mj-lt"/>
              <a:buAutoNum type="arabicPeriod"/>
              <a:defRPr/>
            </a:pPr>
            <a:r>
              <a:rPr lang="en-US" dirty="0" smtClean="0"/>
              <a:t>Job position/ title</a:t>
            </a:r>
          </a:p>
          <a:p>
            <a:pPr marL="582930" indent="-514350" eaLnBrk="1" fontAlgn="auto" hangingPunct="1">
              <a:spcAft>
                <a:spcPts val="0"/>
              </a:spcAft>
              <a:buFont typeface="+mj-lt"/>
              <a:buAutoNum type="arabicPeriod"/>
              <a:defRPr/>
            </a:pPr>
            <a:r>
              <a:rPr lang="en-US" dirty="0" smtClean="0"/>
              <a:t>Years employment (with the Agency)</a:t>
            </a:r>
          </a:p>
          <a:p>
            <a:pPr marL="582930" indent="-514350" eaLnBrk="1" fontAlgn="auto" hangingPunct="1">
              <a:spcAft>
                <a:spcPts val="0"/>
              </a:spcAft>
              <a:buFont typeface="+mj-lt"/>
              <a:buAutoNum type="arabicPeriod"/>
              <a:defRPr/>
            </a:pPr>
            <a:r>
              <a:rPr lang="en-US" dirty="0" smtClean="0"/>
              <a:t>What you would like to gain from today’s workshop</a:t>
            </a:r>
          </a:p>
          <a:p>
            <a:pPr marL="411480" eaLnBrk="1" fontAlgn="auto" hangingPunct="1">
              <a:spcAft>
                <a:spcPts val="0"/>
              </a:spcAft>
              <a:buFont typeface="Wingdings"/>
              <a:buChar char=""/>
              <a:defRPr/>
            </a:pPr>
            <a:endParaRPr lang="en-US" dirty="0"/>
          </a:p>
        </p:txBody>
      </p:sp>
      <p:sp>
        <p:nvSpPr>
          <p:cNvPr id="14340" name="Date Placeholder 3"/>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pic>
        <p:nvPicPr>
          <p:cNvPr id="5" name="Picture 1" descr="C:\Users\wlawson\AppData\Local\Temp\wz76bc\Academic Coat of Arms Signature\For WEB, PRESENTATION or OTHER ON-SCREEN\PNG - transparent background\TTU_ACoA_fl4Crvs.png"/>
          <p:cNvPicPr>
            <a:picLocks noChangeAspect="1" noChangeArrowheads="1"/>
          </p:cNvPicPr>
          <p:nvPr/>
        </p:nvPicPr>
        <p:blipFill>
          <a:blip r:embed="rId3" cstate="print"/>
          <a:srcRect r="82560"/>
          <a:stretch>
            <a:fillRect/>
          </a:stretch>
        </p:blipFill>
        <p:spPr bwMode="auto">
          <a:xfrm>
            <a:off x="533400" y="5867400"/>
            <a:ext cx="603047" cy="822960"/>
          </a:xfrm>
          <a:prstGeom prst="rect">
            <a:avLst/>
          </a:prstGeom>
          <a:noFill/>
        </p:spPr>
      </p:pic>
      <p:pic>
        <p:nvPicPr>
          <p:cNvPr id="4" name="Picture 3"/>
          <p:cNvPicPr>
            <a:picLocks noChangeAspect="1"/>
          </p:cNvPicPr>
          <p:nvPr/>
        </p:nvPicPr>
        <p:blipFill>
          <a:blip r:embed="rId4"/>
          <a:stretch>
            <a:fillRect/>
          </a:stretch>
        </p:blipFill>
        <p:spPr>
          <a:xfrm>
            <a:off x="6324600" y="1784350"/>
            <a:ext cx="2286000" cy="1280160"/>
          </a:xfrm>
          <a:prstGeom prst="rect">
            <a:avLst/>
          </a:prstGeom>
        </p:spPr>
      </p:pic>
    </p:spTree>
    <p:extLst>
      <p:ext uri="{BB962C8B-B14F-4D97-AF65-F5344CB8AC3E}">
        <p14:creationId xmlns:p14="http://schemas.microsoft.com/office/powerpoint/2010/main" val="251385846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2">
                    <a:satMod val="200000"/>
                  </a:schemeClr>
                </a:solidFill>
              </a:rPr>
              <a:t>CASE 5</a:t>
            </a:r>
            <a:br>
              <a:rPr lang="en-US" dirty="0" smtClean="0">
                <a:solidFill>
                  <a:schemeClr val="tx2">
                    <a:satMod val="200000"/>
                  </a:schemeClr>
                </a:solidFill>
              </a:rPr>
            </a:br>
            <a:r>
              <a:rPr lang="en-US" sz="2400" dirty="0" smtClean="0">
                <a:solidFill>
                  <a:schemeClr val="tx2">
                    <a:satMod val="200000"/>
                  </a:schemeClr>
                </a:solidFill>
              </a:rPr>
              <a:t>Public Health and Safety – Code Enforcement</a:t>
            </a:r>
            <a:endParaRPr lang="en-US" sz="2800" dirty="0">
              <a:solidFill>
                <a:schemeClr val="tx2">
                  <a:satMod val="200000"/>
                </a:schemeClr>
              </a:solidFill>
            </a:endParaRPr>
          </a:p>
        </p:txBody>
      </p:sp>
      <p:sp>
        <p:nvSpPr>
          <p:cNvPr id="52227" name="Content Placeholder 2"/>
          <p:cNvSpPr>
            <a:spLocks noGrp="1"/>
          </p:cNvSpPr>
          <p:nvPr>
            <p:ph idx="1"/>
          </p:nvPr>
        </p:nvSpPr>
        <p:spPr/>
        <p:txBody>
          <a:bodyPr/>
          <a:lstStyle/>
          <a:p>
            <a:pPr eaLnBrk="1" hangingPunct="1">
              <a:buFont typeface="Wingdings" pitchFamily="2" charset="2"/>
              <a:buNone/>
            </a:pPr>
            <a:r>
              <a:rPr lang="en-US" dirty="0" smtClean="0"/>
              <a:t>QUESTION:</a:t>
            </a:r>
          </a:p>
          <a:p>
            <a:pPr eaLnBrk="1" hangingPunct="1">
              <a:buFont typeface="Wingdings" pitchFamily="2" charset="2"/>
              <a:buNone/>
            </a:pPr>
            <a:endParaRPr lang="en-US" sz="1600" dirty="0" smtClean="0"/>
          </a:p>
          <a:p>
            <a:r>
              <a:rPr lang="en-US" dirty="0" smtClean="0"/>
              <a:t>Was it ethical for Engineer A to agree to concur with the chairman’s proposal under the facts?</a:t>
            </a:r>
          </a:p>
        </p:txBody>
      </p:sp>
      <p:sp>
        <p:nvSpPr>
          <p:cNvPr id="52228" name="Date Placeholder 3"/>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spTree>
    <p:extLst>
      <p:ext uri="{BB962C8B-B14F-4D97-AF65-F5344CB8AC3E}">
        <p14:creationId xmlns:p14="http://schemas.microsoft.com/office/powerpoint/2010/main" val="423042338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rgbClr val="0000FF"/>
            </a:gs>
            <a:gs pos="65000">
              <a:schemeClr val="bg1">
                <a:shade val="90000"/>
                <a:satMod val="375000"/>
              </a:schemeClr>
            </a:gs>
            <a:gs pos="100000">
              <a:schemeClr val="bg2">
                <a:tint val="88000"/>
                <a:satMod val="400000"/>
              </a:schemeClr>
            </a:gs>
          </a:gsLst>
          <a:lin ang="5400000" scaled="0"/>
        </a:gradFill>
        <a:effectLst/>
      </p:bgPr>
    </p:bg>
    <p:spTree>
      <p:nvGrpSpPr>
        <p:cNvPr id="1" name=""/>
        <p:cNvGrpSpPr/>
        <p:nvPr/>
      </p:nvGrpSpPr>
      <p:grpSpPr>
        <a:xfrm>
          <a:off x="0" y="0"/>
          <a:ext cx="0" cy="0"/>
          <a:chOff x="0" y="0"/>
          <a:chExt cx="0" cy="0"/>
        </a:xfrm>
      </p:grpSpPr>
      <p:sp>
        <p:nvSpPr>
          <p:cNvPr id="30722" name="Date Placeholder 3"/>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pic>
        <p:nvPicPr>
          <p:cNvPr id="6" name="Picture 1" descr="C:\Users\wlawson\AppData\Local\Temp\wz76bc\Academic Coat of Arms Signature\For WEB, PRESENTATION or OTHER ON-SCREEN\PNG - transparent background\TTU_ACoA_fl4Crvs.png"/>
          <p:cNvPicPr>
            <a:picLocks noChangeAspect="1" noChangeArrowheads="1"/>
          </p:cNvPicPr>
          <p:nvPr/>
        </p:nvPicPr>
        <p:blipFill>
          <a:blip r:embed="rId3" cstate="print"/>
          <a:srcRect r="82560"/>
          <a:stretch>
            <a:fillRect/>
          </a:stretch>
        </p:blipFill>
        <p:spPr bwMode="auto">
          <a:xfrm>
            <a:off x="533400" y="5867400"/>
            <a:ext cx="603047" cy="822960"/>
          </a:xfrm>
          <a:prstGeom prst="rect">
            <a:avLst/>
          </a:prstGeom>
          <a:noFill/>
        </p:spPr>
      </p:pic>
      <p:sp>
        <p:nvSpPr>
          <p:cNvPr id="8" name="Title 4"/>
          <p:cNvSpPr txBox="1">
            <a:spLocks/>
          </p:cNvSpPr>
          <p:nvPr/>
        </p:nvSpPr>
        <p:spPr>
          <a:xfrm>
            <a:off x="914400" y="4343400"/>
            <a:ext cx="7772400" cy="1975104"/>
          </a:xfrm>
          <a:prstGeom prst="rect">
            <a:avLst/>
          </a:prstGeom>
        </p:spPr>
        <p:txBody>
          <a:bodyPr vert="horz" anchor="t">
            <a:noAutofit/>
          </a:bodyPr>
          <a:lstStyle>
            <a:lvl1pPr marR="9144" algn="l" rtl="0" eaLnBrk="0" fontAlgn="base" hangingPunct="0">
              <a:spcBef>
                <a:spcPct val="0"/>
              </a:spcBef>
              <a:spcAft>
                <a:spcPct val="0"/>
              </a:spcAft>
              <a:defRPr sz="4000" b="1" kern="1200" cap="all" spc="0" baseline="0">
                <a:solidFill>
                  <a:srgbClr val="F8F8F8"/>
                </a:solidFill>
                <a:effectLst>
                  <a:reflection blurRad="12700" stA="34000" endA="740" endPos="53000" dir="5400000" sy="-100000" algn="bl" rotWithShape="0"/>
                </a:effectLst>
                <a:latin typeface="+mj-lt"/>
                <a:ea typeface="+mj-ea"/>
                <a:cs typeface="+mj-cs"/>
              </a:defRPr>
            </a:lvl1pPr>
            <a:lvl2pPr algn="l" rtl="0" eaLnBrk="0" fontAlgn="base" hangingPunct="0">
              <a:spcBef>
                <a:spcPct val="0"/>
              </a:spcBef>
              <a:spcAft>
                <a:spcPct val="0"/>
              </a:spcAft>
              <a:defRPr sz="4000">
                <a:solidFill>
                  <a:srgbClr val="F8F8F8"/>
                </a:solidFill>
                <a:latin typeface="Consolas" pitchFamily="49" charset="0"/>
              </a:defRPr>
            </a:lvl2pPr>
            <a:lvl3pPr algn="l" rtl="0" eaLnBrk="0" fontAlgn="base" hangingPunct="0">
              <a:spcBef>
                <a:spcPct val="0"/>
              </a:spcBef>
              <a:spcAft>
                <a:spcPct val="0"/>
              </a:spcAft>
              <a:defRPr sz="4000">
                <a:solidFill>
                  <a:srgbClr val="F8F8F8"/>
                </a:solidFill>
                <a:latin typeface="Consolas" pitchFamily="49" charset="0"/>
              </a:defRPr>
            </a:lvl3pPr>
            <a:lvl4pPr algn="l" rtl="0" eaLnBrk="0" fontAlgn="base" hangingPunct="0">
              <a:spcBef>
                <a:spcPct val="0"/>
              </a:spcBef>
              <a:spcAft>
                <a:spcPct val="0"/>
              </a:spcAft>
              <a:defRPr sz="4000">
                <a:solidFill>
                  <a:srgbClr val="F8F8F8"/>
                </a:solidFill>
                <a:latin typeface="Consolas" pitchFamily="49" charset="0"/>
              </a:defRPr>
            </a:lvl4pPr>
            <a:lvl5pPr algn="l" rtl="0" eaLnBrk="0" fontAlgn="base" hangingPunct="0">
              <a:spcBef>
                <a:spcPct val="0"/>
              </a:spcBef>
              <a:spcAft>
                <a:spcPct val="0"/>
              </a:spcAft>
              <a:defRPr sz="4000">
                <a:solidFill>
                  <a:srgbClr val="F8F8F8"/>
                </a:solidFill>
                <a:latin typeface="Consolas" pitchFamily="49" charset="0"/>
              </a:defRPr>
            </a:lvl5pPr>
            <a:lvl6pPr marL="457200" algn="l" rtl="0" fontAlgn="base">
              <a:spcBef>
                <a:spcPct val="0"/>
              </a:spcBef>
              <a:spcAft>
                <a:spcPct val="0"/>
              </a:spcAft>
              <a:defRPr sz="4000">
                <a:solidFill>
                  <a:srgbClr val="F8F8F8"/>
                </a:solidFill>
                <a:latin typeface="Consolas" pitchFamily="49" charset="0"/>
              </a:defRPr>
            </a:lvl6pPr>
            <a:lvl7pPr marL="914400" algn="l" rtl="0" fontAlgn="base">
              <a:spcBef>
                <a:spcPct val="0"/>
              </a:spcBef>
              <a:spcAft>
                <a:spcPct val="0"/>
              </a:spcAft>
              <a:defRPr sz="4000">
                <a:solidFill>
                  <a:srgbClr val="F8F8F8"/>
                </a:solidFill>
                <a:latin typeface="Consolas" pitchFamily="49" charset="0"/>
              </a:defRPr>
            </a:lvl7pPr>
            <a:lvl8pPr marL="1371600" algn="l" rtl="0" fontAlgn="base">
              <a:spcBef>
                <a:spcPct val="0"/>
              </a:spcBef>
              <a:spcAft>
                <a:spcPct val="0"/>
              </a:spcAft>
              <a:defRPr sz="4000">
                <a:solidFill>
                  <a:srgbClr val="F8F8F8"/>
                </a:solidFill>
                <a:latin typeface="Consolas" pitchFamily="49" charset="0"/>
              </a:defRPr>
            </a:lvl8pPr>
            <a:lvl9pPr marL="1828800" algn="l" rtl="0" fontAlgn="base">
              <a:spcBef>
                <a:spcPct val="0"/>
              </a:spcBef>
              <a:spcAft>
                <a:spcPct val="0"/>
              </a:spcAft>
              <a:defRPr sz="4000">
                <a:solidFill>
                  <a:srgbClr val="F8F8F8"/>
                </a:solidFill>
                <a:latin typeface="Consolas" pitchFamily="49" charset="0"/>
              </a:defRPr>
            </a:lvl9pPr>
            <a:extLst/>
          </a:lstStyle>
          <a:p>
            <a:pPr eaLnBrk="1" fontAlgn="auto" hangingPunct="1">
              <a:spcAft>
                <a:spcPts val="0"/>
              </a:spcAft>
              <a:defRPr/>
            </a:pPr>
            <a:r>
              <a:rPr lang="en-US" dirty="0" smtClean="0">
                <a:solidFill>
                  <a:schemeClr val="tx2">
                    <a:satMod val="200000"/>
                  </a:schemeClr>
                </a:solidFill>
              </a:rPr>
              <a:t>PART 4. WRAP-UP, ETHICAL LEADERSHIP</a:t>
            </a:r>
            <a:endParaRPr lang="en-US" dirty="0">
              <a:solidFill>
                <a:schemeClr val="tx2">
                  <a:satMod val="200000"/>
                </a:schemeClr>
              </a:solidFill>
            </a:endParaRPr>
          </a:p>
        </p:txBody>
      </p:sp>
      <p:sp>
        <p:nvSpPr>
          <p:cNvPr id="9" name="Subtitle 5"/>
          <p:cNvSpPr txBox="1">
            <a:spLocks/>
          </p:cNvSpPr>
          <p:nvPr/>
        </p:nvSpPr>
        <p:spPr bwMode="auto">
          <a:xfrm>
            <a:off x="914400" y="2835275"/>
            <a:ext cx="7772400" cy="1508125"/>
          </a:xfrm>
          <a:prstGeom prst="rect">
            <a:avLst/>
          </a:prstGeom>
          <a:noFill/>
          <a:ln w="9525">
            <a:noFill/>
            <a:miter lim="800000"/>
            <a:headEnd/>
            <a:tailEnd/>
          </a:ln>
        </p:spPr>
        <p:txBody>
          <a:bodyPr vert="horz" wrap="square" lIns="100584" tIns="45720" rIns="91440" bIns="45720" numCol="1" anchor="b" anchorCtr="0" compatLnSpc="1">
            <a:prstTxWarp prst="textNoShape">
              <a:avLst/>
            </a:prstTxWarp>
          </a:bodyPr>
          <a:lstStyle>
            <a:lvl1pPr marL="0" indent="0" algn="l" rtl="0" eaLnBrk="0" fontAlgn="base" hangingPunct="0">
              <a:spcBef>
                <a:spcPts val="0"/>
              </a:spcBef>
              <a:spcAft>
                <a:spcPct val="0"/>
              </a:spcAft>
              <a:buClr>
                <a:schemeClr val="tx2"/>
              </a:buClr>
              <a:buSzPct val="95000"/>
              <a:buFont typeface="Wingdings" pitchFamily="2" charset="2"/>
              <a:buNone/>
              <a:defRPr sz="2000" kern="1200">
                <a:solidFill>
                  <a:schemeClr val="tx1"/>
                </a:solidFill>
                <a:latin typeface="+mn-lt"/>
                <a:ea typeface="+mn-ea"/>
                <a:cs typeface="+mn-cs"/>
              </a:defRPr>
            </a:lvl1pPr>
            <a:lvl2pPr marL="457200" indent="0" algn="ctr" rtl="0" eaLnBrk="0" fontAlgn="base" hangingPunct="0">
              <a:spcBef>
                <a:spcPct val="20000"/>
              </a:spcBef>
              <a:spcAft>
                <a:spcPct val="0"/>
              </a:spcAft>
              <a:buClr>
                <a:schemeClr val="accent2"/>
              </a:buClr>
              <a:buSzPct val="90000"/>
              <a:buFont typeface="Wingdings" pitchFamily="2" charset="2"/>
              <a:buNone/>
              <a:defRPr sz="2600" kern="1200">
                <a:solidFill>
                  <a:schemeClr val="tx1"/>
                </a:solidFill>
                <a:latin typeface="+mn-lt"/>
                <a:ea typeface="+mn-ea"/>
                <a:cs typeface="+mn-cs"/>
              </a:defRPr>
            </a:lvl2pPr>
            <a:lvl3pPr marL="914400" indent="0" algn="ctr" rtl="0" eaLnBrk="0" fontAlgn="base" hangingPunct="0">
              <a:spcBef>
                <a:spcPct val="20000"/>
              </a:spcBef>
              <a:spcAft>
                <a:spcPct val="0"/>
              </a:spcAft>
              <a:buClr>
                <a:schemeClr val="accent2"/>
              </a:buClr>
              <a:buFont typeface="Wingdings 2" pitchFamily="18" charset="2"/>
              <a:buNone/>
              <a:defRPr sz="2400" kern="1200">
                <a:solidFill>
                  <a:schemeClr val="tx1"/>
                </a:solidFill>
                <a:latin typeface="+mn-lt"/>
                <a:ea typeface="+mn-ea"/>
                <a:cs typeface="+mn-cs"/>
              </a:defRPr>
            </a:lvl3pPr>
            <a:lvl4pPr marL="1371600" indent="0" algn="ctr" rtl="0" eaLnBrk="0" fontAlgn="base" hangingPunct="0">
              <a:spcBef>
                <a:spcPct val="20000"/>
              </a:spcBef>
              <a:spcAft>
                <a:spcPct val="0"/>
              </a:spcAft>
              <a:buClr>
                <a:srgbClr val="969696"/>
              </a:buClr>
              <a:buFont typeface="Wingdings 3" pitchFamily="18" charset="2"/>
              <a:buNone/>
              <a:defRPr sz="2200" kern="1200">
                <a:solidFill>
                  <a:schemeClr val="tx1"/>
                </a:solidFill>
                <a:latin typeface="+mn-lt"/>
                <a:ea typeface="+mn-ea"/>
                <a:cs typeface="+mn-cs"/>
              </a:defRPr>
            </a:lvl4pPr>
            <a:lvl5pPr marL="1828800" indent="0" algn="ctr" rtl="0" eaLnBrk="0" fontAlgn="base" hangingPunct="0">
              <a:spcBef>
                <a:spcPct val="20000"/>
              </a:spcBef>
              <a:spcAft>
                <a:spcPct val="0"/>
              </a:spcAft>
              <a:buClr>
                <a:srgbClr val="969696"/>
              </a:buClr>
              <a:buFont typeface="Wingdings 2" pitchFamily="18" charset="2"/>
              <a:buNone/>
              <a:defRPr sz="2000" kern="1200">
                <a:solidFill>
                  <a:schemeClr val="tx1"/>
                </a:solidFill>
                <a:latin typeface="+mn-lt"/>
                <a:ea typeface="+mn-ea"/>
                <a:cs typeface="+mn-cs"/>
              </a:defRPr>
            </a:lvl5pPr>
            <a:lvl6pPr marL="2286000" indent="0" algn="ctr" rtl="0" eaLnBrk="1" latinLnBrk="0" hangingPunct="1">
              <a:spcBef>
                <a:spcPct val="20000"/>
              </a:spcBef>
              <a:buClr>
                <a:schemeClr val="accent3"/>
              </a:buClr>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4"/>
              </a:buClr>
              <a:buFont typeface="Wingdings 2"/>
              <a:buNone/>
              <a:defRPr kumimoji="0" sz="1600" kern="1200">
                <a:solidFill>
                  <a:schemeClr val="tx1"/>
                </a:solidFill>
                <a:latin typeface="+mn-lt"/>
                <a:ea typeface="+mn-ea"/>
                <a:cs typeface="+mn-cs"/>
              </a:defRPr>
            </a:lvl7pPr>
            <a:lvl8pPr marL="3200400" indent="0" algn="ctr" rtl="0" eaLnBrk="1" latinLnBrk="0" hangingPunct="1">
              <a:spcBef>
                <a:spcPct val="20000"/>
              </a:spcBef>
              <a:buClr>
                <a:schemeClr val="accent4"/>
              </a:buClr>
              <a:buFont typeface="Wingdings 2"/>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2"/>
              <a:buNone/>
              <a:defRPr kumimoji="0" sz="1600" kern="1200">
                <a:solidFill>
                  <a:schemeClr val="tx1"/>
                </a:solidFill>
                <a:latin typeface="+mn-lt"/>
                <a:ea typeface="+mn-ea"/>
                <a:cs typeface="+mn-cs"/>
              </a:defRPr>
            </a:lvl9pPr>
            <a:extLst/>
          </a:lstStyle>
          <a:p>
            <a:pPr eaLnBrk="1" hangingPunct="1">
              <a:spcBef>
                <a:spcPct val="0"/>
              </a:spcBef>
            </a:pPr>
            <a:r>
              <a:rPr lang="en-US" dirty="0" smtClean="0"/>
              <a:t>ETHICS FOR TRANSPORTATION PROFESSIONALS</a:t>
            </a:r>
          </a:p>
        </p:txBody>
      </p:sp>
    </p:spTree>
    <p:extLst>
      <p:ext uri="{BB962C8B-B14F-4D97-AF65-F5344CB8AC3E}">
        <p14:creationId xmlns:p14="http://schemas.microsoft.com/office/powerpoint/2010/main" val="125451608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Date Placeholder 3"/>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sp>
        <p:nvSpPr>
          <p:cNvPr id="5" name="Rectangle 2"/>
          <p:cNvSpPr txBox="1">
            <a:spLocks noChangeArrowheads="1"/>
          </p:cNvSpPr>
          <p:nvPr/>
        </p:nvSpPr>
        <p:spPr>
          <a:xfrm>
            <a:off x="3886200" y="685800"/>
            <a:ext cx="4800600" cy="1139825"/>
          </a:xfrm>
          <a:prstGeom prst="rect">
            <a:avLst/>
          </a:prstGeom>
        </p:spPr>
        <p:txBody>
          <a:bodyPr/>
          <a:lstStyle/>
          <a:p>
            <a:pPr fontAlgn="auto">
              <a:spcAft>
                <a:spcPts val="0"/>
              </a:spcAft>
              <a:defRPr/>
            </a:pPr>
            <a:r>
              <a:rPr lang="en-US" sz="4000" u="sng" spc="-100">
                <a:solidFill>
                  <a:schemeClr val="tx2">
                    <a:satMod val="200000"/>
                  </a:schemeClr>
                </a:solidFill>
                <a:latin typeface="+mj-lt"/>
                <a:ea typeface="+mj-ea"/>
                <a:cs typeface="+mj-cs"/>
              </a:rPr>
              <a:t>FILM</a:t>
            </a:r>
            <a:r>
              <a:rPr lang="en-US" sz="4000" spc="-100">
                <a:solidFill>
                  <a:schemeClr val="tx2">
                    <a:satMod val="200000"/>
                  </a:schemeClr>
                </a:solidFill>
                <a:latin typeface="+mj-lt"/>
                <a:ea typeface="+mj-ea"/>
                <a:cs typeface="+mj-cs"/>
              </a:rPr>
              <a:t>: </a:t>
            </a:r>
            <a:br>
              <a:rPr lang="en-US" sz="4000" spc="-100">
                <a:solidFill>
                  <a:schemeClr val="tx2">
                    <a:satMod val="200000"/>
                  </a:schemeClr>
                </a:solidFill>
                <a:latin typeface="+mj-lt"/>
                <a:ea typeface="+mj-ea"/>
                <a:cs typeface="+mj-cs"/>
              </a:rPr>
            </a:br>
            <a:r>
              <a:rPr lang="en-US" sz="4800" i="1" spc="-100">
                <a:solidFill>
                  <a:schemeClr val="tx2">
                    <a:satMod val="200000"/>
                  </a:schemeClr>
                </a:solidFill>
                <a:latin typeface="+mj-lt"/>
                <a:ea typeface="+mj-ea"/>
                <a:cs typeface="+mj-cs"/>
              </a:rPr>
              <a:t>“Ethics in the Workplace”</a:t>
            </a:r>
            <a:endParaRPr lang="en-US" sz="4000" i="1" spc="-100" dirty="0">
              <a:solidFill>
                <a:schemeClr val="tx2">
                  <a:satMod val="200000"/>
                </a:schemeClr>
              </a:solidFill>
              <a:latin typeface="+mj-lt"/>
              <a:ea typeface="+mj-ea"/>
              <a:cs typeface="+mj-cs"/>
            </a:endParaRPr>
          </a:p>
        </p:txBody>
      </p:sp>
      <p:sp>
        <p:nvSpPr>
          <p:cNvPr id="6" name="Rectangle 3"/>
          <p:cNvSpPr txBox="1">
            <a:spLocks noChangeArrowheads="1"/>
          </p:cNvSpPr>
          <p:nvPr/>
        </p:nvSpPr>
        <p:spPr>
          <a:xfrm>
            <a:off x="381000" y="3352800"/>
            <a:ext cx="7239000" cy="2819400"/>
          </a:xfrm>
          <a:prstGeom prst="rect">
            <a:avLst/>
          </a:prstGeom>
        </p:spPr>
        <p:txBody>
          <a:bodyPr>
            <a:normAutofit/>
          </a:bodyPr>
          <a:lstStyle/>
          <a:p>
            <a:pPr marL="411480" indent="-342900" fontAlgn="auto">
              <a:spcBef>
                <a:spcPts val="700"/>
              </a:spcBef>
              <a:spcAft>
                <a:spcPts val="0"/>
              </a:spcAft>
              <a:buClr>
                <a:schemeClr val="tx2"/>
              </a:buClr>
              <a:buSzPct val="95000"/>
              <a:buFont typeface="Wingdings"/>
              <a:buNone/>
              <a:defRPr/>
            </a:pPr>
            <a:r>
              <a:rPr lang="en-US" sz="3000" u="sng">
                <a:latin typeface="+mn-lt"/>
              </a:rPr>
              <a:t>SPEAKER</a:t>
            </a:r>
            <a:r>
              <a:rPr lang="en-US" sz="3000">
                <a:latin typeface="+mn-lt"/>
              </a:rPr>
              <a:t>:  </a:t>
            </a:r>
          </a:p>
          <a:p>
            <a:pPr marL="411480" indent="-342900" fontAlgn="auto">
              <a:spcBef>
                <a:spcPts val="700"/>
              </a:spcBef>
              <a:spcAft>
                <a:spcPts val="0"/>
              </a:spcAft>
              <a:buClr>
                <a:schemeClr val="tx2"/>
              </a:buClr>
              <a:buSzPct val="95000"/>
              <a:buFont typeface="Wingdings" pitchFamily="2" charset="2"/>
              <a:buNone/>
              <a:defRPr/>
            </a:pPr>
            <a:r>
              <a:rPr lang="en-US" sz="3200" b="1">
                <a:latin typeface="+mn-lt"/>
              </a:rPr>
              <a:t>Carl M. Skooglund</a:t>
            </a:r>
          </a:p>
          <a:p>
            <a:pPr marL="411480" indent="-342900" fontAlgn="auto">
              <a:spcBef>
                <a:spcPts val="700"/>
              </a:spcBef>
              <a:spcAft>
                <a:spcPts val="0"/>
              </a:spcAft>
              <a:buClr>
                <a:schemeClr val="tx2"/>
              </a:buClr>
              <a:buSzPct val="95000"/>
              <a:buFont typeface="Wingdings" pitchFamily="2" charset="2"/>
              <a:buNone/>
              <a:defRPr/>
            </a:pPr>
            <a:r>
              <a:rPr lang="en-US" sz="2400">
                <a:latin typeface="+mn-lt"/>
              </a:rPr>
              <a:t>Former Vice President and Ethics Director</a:t>
            </a:r>
          </a:p>
          <a:p>
            <a:pPr marL="411480" indent="-342900" fontAlgn="auto">
              <a:spcBef>
                <a:spcPts val="700"/>
              </a:spcBef>
              <a:spcAft>
                <a:spcPts val="0"/>
              </a:spcAft>
              <a:buClr>
                <a:schemeClr val="tx2"/>
              </a:buClr>
              <a:buSzPct val="95000"/>
              <a:buFont typeface="Wingdings" pitchFamily="2" charset="2"/>
              <a:buNone/>
              <a:defRPr/>
            </a:pPr>
            <a:r>
              <a:rPr lang="en-US" sz="2400">
                <a:latin typeface="+mn-lt"/>
              </a:rPr>
              <a:t>Texas Instruments, Incorporated</a:t>
            </a:r>
          </a:p>
          <a:p>
            <a:pPr marL="411480" indent="-342900" fontAlgn="auto">
              <a:spcBef>
                <a:spcPts val="700"/>
              </a:spcBef>
              <a:spcAft>
                <a:spcPts val="0"/>
              </a:spcAft>
              <a:buClr>
                <a:schemeClr val="tx2"/>
              </a:buClr>
              <a:buSzPct val="95000"/>
              <a:buFont typeface="Wingdings" pitchFamily="2" charset="2"/>
              <a:buNone/>
              <a:defRPr/>
            </a:pPr>
            <a:endParaRPr lang="en-US" sz="3000">
              <a:latin typeface="+mn-lt"/>
            </a:endParaRPr>
          </a:p>
          <a:p>
            <a:pPr marL="411480" indent="-342900" fontAlgn="auto">
              <a:spcBef>
                <a:spcPts val="700"/>
              </a:spcBef>
              <a:spcAft>
                <a:spcPts val="0"/>
              </a:spcAft>
              <a:buClr>
                <a:schemeClr val="tx2"/>
              </a:buClr>
              <a:buSzPct val="95000"/>
              <a:buFont typeface="Wingdings"/>
              <a:buChar char=""/>
              <a:defRPr/>
            </a:pPr>
            <a:endParaRPr lang="en-US" sz="3000" dirty="0">
              <a:latin typeface="+mn-lt"/>
            </a:endParaRPr>
          </a:p>
        </p:txBody>
      </p:sp>
      <p:pic>
        <p:nvPicPr>
          <p:cNvPr id="58373" name="Picture 5" descr="MCj02320960000[1]"/>
          <p:cNvPicPr>
            <a:picLocks noChangeAspect="1" noChangeArrowheads="1"/>
          </p:cNvPicPr>
          <p:nvPr/>
        </p:nvPicPr>
        <p:blipFill>
          <a:blip r:embed="rId3" cstate="print"/>
          <a:srcRect/>
          <a:stretch>
            <a:fillRect/>
          </a:stretch>
        </p:blipFill>
        <p:spPr bwMode="auto">
          <a:xfrm>
            <a:off x="533400" y="533400"/>
            <a:ext cx="2743200" cy="2533650"/>
          </a:xfrm>
          <a:prstGeom prst="rect">
            <a:avLst/>
          </a:prstGeom>
          <a:noFill/>
          <a:ln w="9525">
            <a:noFill/>
            <a:miter lim="800000"/>
            <a:headEnd/>
            <a:tailEnd/>
          </a:ln>
        </p:spPr>
      </p:pic>
      <p:pic>
        <p:nvPicPr>
          <p:cNvPr id="7" name="Picture 1" descr="C:\Users\wlawson\AppData\Local\Temp\wz76bc\Academic Coat of Arms Signature\For WEB, PRESENTATION or OTHER ON-SCREEN\PNG - transparent background\TTU_ACoA_fl4Crvs.png"/>
          <p:cNvPicPr>
            <a:picLocks noChangeAspect="1" noChangeArrowheads="1"/>
          </p:cNvPicPr>
          <p:nvPr/>
        </p:nvPicPr>
        <p:blipFill>
          <a:blip r:embed="rId4" cstate="print"/>
          <a:srcRect r="82560"/>
          <a:stretch>
            <a:fillRect/>
          </a:stretch>
        </p:blipFill>
        <p:spPr bwMode="auto">
          <a:xfrm>
            <a:off x="533400" y="5867400"/>
            <a:ext cx="603047" cy="822960"/>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Date Placeholder 3"/>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pic>
        <p:nvPicPr>
          <p:cNvPr id="60419" name="Picture 1"/>
          <p:cNvPicPr>
            <a:picLocks noChangeAspect="1" noChangeArrowheads="1"/>
          </p:cNvPicPr>
          <p:nvPr/>
        </p:nvPicPr>
        <p:blipFill>
          <a:blip r:embed="rId3" cstate="print">
            <a:lum bright="-20000"/>
          </a:blip>
          <a:srcRect/>
          <a:stretch>
            <a:fillRect/>
          </a:stretch>
        </p:blipFill>
        <p:spPr bwMode="auto">
          <a:xfrm>
            <a:off x="0" y="0"/>
            <a:ext cx="9144000" cy="6858000"/>
          </a:xfrm>
          <a:prstGeom prst="rect">
            <a:avLst/>
          </a:prstGeom>
          <a:noFill/>
          <a:ln w="9525">
            <a:noFill/>
            <a:miter lim="800000"/>
            <a:headEnd/>
            <a:tailEnd/>
          </a:ln>
        </p:spPr>
      </p:pic>
      <p:sp>
        <p:nvSpPr>
          <p:cNvPr id="6" name="TextBox 5"/>
          <p:cNvSpPr txBox="1"/>
          <p:nvPr/>
        </p:nvSpPr>
        <p:spPr>
          <a:xfrm>
            <a:off x="228600" y="4876800"/>
            <a:ext cx="8829675" cy="1570038"/>
          </a:xfrm>
          <a:prstGeom prst="rect">
            <a:avLst/>
          </a:prstGeom>
          <a:noFill/>
        </p:spPr>
        <p:txBody>
          <a:bodyPr wrap="none">
            <a:spAutoFit/>
          </a:bodyPr>
          <a:lstStyle/>
          <a:p>
            <a:pPr>
              <a:defRPr/>
            </a:pPr>
            <a:r>
              <a:rPr lang="en-US" sz="4800" i="1" dirty="0">
                <a:effectLst>
                  <a:outerShdw blurRad="38100" dist="38100" dir="2700000" algn="tl">
                    <a:srgbClr val="000000">
                      <a:alpha val="43137"/>
                    </a:srgbClr>
                  </a:outerShdw>
                </a:effectLst>
                <a:latin typeface="Times New Roman" pitchFamily="18" charset="0"/>
                <a:cs typeface="Times New Roman" pitchFamily="18" charset="0"/>
              </a:rPr>
              <a:t>“Trustworthiness is </a:t>
            </a:r>
          </a:p>
          <a:p>
            <a:pPr>
              <a:defRPr/>
            </a:pPr>
            <a:r>
              <a:rPr lang="en-US" sz="4800" i="1" dirty="0">
                <a:effectLst>
                  <a:outerShdw blurRad="38100" dist="38100" dir="2700000" algn="tl">
                    <a:srgbClr val="000000">
                      <a:alpha val="43137"/>
                    </a:srgbClr>
                  </a:outerShdw>
                </a:effectLst>
                <a:latin typeface="Times New Roman" pitchFamily="18" charset="0"/>
                <a:cs typeface="Times New Roman" pitchFamily="18" charset="0"/>
              </a:rPr>
              <a:t>the first virtue of professional life.”</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Date Placeholder 3"/>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sp>
        <p:nvSpPr>
          <p:cNvPr id="5" name="Rectangle 2"/>
          <p:cNvSpPr txBox="1">
            <a:spLocks noChangeArrowheads="1"/>
          </p:cNvSpPr>
          <p:nvPr/>
        </p:nvSpPr>
        <p:spPr>
          <a:xfrm>
            <a:off x="315913" y="201613"/>
            <a:ext cx="7543800" cy="1295400"/>
          </a:xfrm>
          <a:prstGeom prst="rect">
            <a:avLst/>
          </a:prstGeom>
        </p:spPr>
        <p:txBody>
          <a:bodyPr/>
          <a:lstStyle/>
          <a:p>
            <a:pPr fontAlgn="auto">
              <a:spcAft>
                <a:spcPts val="0"/>
              </a:spcAft>
              <a:defRPr/>
            </a:pPr>
            <a:r>
              <a:rPr lang="en-US" sz="6000" u="sng" spc="-100" dirty="0">
                <a:solidFill>
                  <a:schemeClr val="tx2">
                    <a:satMod val="200000"/>
                  </a:schemeClr>
                </a:solidFill>
                <a:latin typeface="+mj-lt"/>
                <a:ea typeface="+mj-ea"/>
                <a:cs typeface="+mj-cs"/>
              </a:rPr>
              <a:t>THANK YOU!</a:t>
            </a:r>
          </a:p>
        </p:txBody>
      </p:sp>
      <p:sp>
        <p:nvSpPr>
          <p:cNvPr id="61445" name="TextBox 7"/>
          <p:cNvSpPr txBox="1">
            <a:spLocks noChangeArrowheads="1"/>
          </p:cNvSpPr>
          <p:nvPr/>
        </p:nvSpPr>
        <p:spPr bwMode="auto">
          <a:xfrm>
            <a:off x="1676400" y="2187129"/>
            <a:ext cx="5715000" cy="3539430"/>
          </a:xfrm>
          <a:prstGeom prst="rect">
            <a:avLst/>
          </a:prstGeom>
          <a:noFill/>
          <a:ln w="9525">
            <a:noFill/>
            <a:miter lim="800000"/>
            <a:headEnd/>
            <a:tailEnd/>
          </a:ln>
        </p:spPr>
        <p:txBody>
          <a:bodyPr wrap="square">
            <a:spAutoFit/>
          </a:bodyPr>
          <a:lstStyle/>
          <a:p>
            <a:r>
              <a:rPr lang="en-US" sz="2800" b="1" u="sng" dirty="0" smtClean="0"/>
              <a:t>Contact</a:t>
            </a:r>
            <a:r>
              <a:rPr lang="en-US" sz="2800" b="1" dirty="0" smtClean="0"/>
              <a:t>:</a:t>
            </a:r>
          </a:p>
          <a:p>
            <a:r>
              <a:rPr lang="en-US" sz="2400" dirty="0" smtClean="0"/>
              <a:t>William </a:t>
            </a:r>
            <a:r>
              <a:rPr lang="en-US" sz="2400" dirty="0"/>
              <a:t>D. Lawson, </a:t>
            </a:r>
            <a:r>
              <a:rPr lang="en-US" sz="2400" dirty="0" smtClean="0"/>
              <a:t>P.E., Ph.D.</a:t>
            </a:r>
            <a:endParaRPr lang="en-US" sz="2400" dirty="0"/>
          </a:p>
          <a:p>
            <a:r>
              <a:rPr lang="en-US" sz="2000" dirty="0" smtClean="0"/>
              <a:t>Associate Professor</a:t>
            </a:r>
            <a:endParaRPr lang="en-US" sz="2000" dirty="0"/>
          </a:p>
          <a:p>
            <a:r>
              <a:rPr lang="en-US" sz="2000" dirty="0"/>
              <a:t>Department of </a:t>
            </a:r>
            <a:r>
              <a:rPr lang="en-US" sz="2000" dirty="0" smtClean="0"/>
              <a:t>Civil, Environmental &amp; Construction </a:t>
            </a:r>
            <a:r>
              <a:rPr lang="en-US" sz="2000" dirty="0"/>
              <a:t>Engineering</a:t>
            </a:r>
          </a:p>
          <a:p>
            <a:r>
              <a:rPr lang="en-US" sz="2000" dirty="0"/>
              <a:t>TEXAS TECH UNIVERSITY</a:t>
            </a:r>
          </a:p>
          <a:p>
            <a:r>
              <a:rPr lang="en-US" sz="2000" dirty="0"/>
              <a:t>Lubbock, TX</a:t>
            </a:r>
          </a:p>
          <a:p>
            <a:endParaRPr lang="en-US" sz="2400" dirty="0"/>
          </a:p>
          <a:p>
            <a:r>
              <a:rPr lang="en-US" sz="2400" dirty="0" smtClean="0"/>
              <a:t>806.834.4484 </a:t>
            </a:r>
            <a:r>
              <a:rPr lang="en-US" sz="2400" dirty="0"/>
              <a:t>(phone)</a:t>
            </a:r>
          </a:p>
          <a:p>
            <a:r>
              <a:rPr lang="en-US" sz="2400" dirty="0">
                <a:solidFill>
                  <a:srgbClr val="00B0F0"/>
                </a:solidFill>
              </a:rPr>
              <a:t>william.d.lawson@ttu.edu </a:t>
            </a:r>
          </a:p>
        </p:txBody>
      </p:sp>
      <p:pic>
        <p:nvPicPr>
          <p:cNvPr id="6" name="Picture 1" descr="C:\Users\wlawson\AppData\Local\Temp\wz76bc\Academic Coat of Arms Signature\For WEB, PRESENTATION or OTHER ON-SCREEN\PNG - transparent background\TTU_ACoA_fl4Crvs.png"/>
          <p:cNvPicPr>
            <a:picLocks noChangeAspect="1" noChangeArrowheads="1"/>
          </p:cNvPicPr>
          <p:nvPr/>
        </p:nvPicPr>
        <p:blipFill>
          <a:blip r:embed="rId3" cstate="print"/>
          <a:srcRect r="82560"/>
          <a:stretch>
            <a:fillRect/>
          </a:stretch>
        </p:blipFill>
        <p:spPr bwMode="auto">
          <a:xfrm>
            <a:off x="533400" y="5867400"/>
            <a:ext cx="603047" cy="82296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2">
                    <a:satMod val="200000"/>
                  </a:schemeClr>
                </a:solidFill>
              </a:rPr>
              <a:t>ABOUT the </a:t>
            </a:r>
            <a:r>
              <a:rPr lang="en-US" u="sng" dirty="0" smtClean="0">
                <a:solidFill>
                  <a:schemeClr val="tx2">
                    <a:satMod val="200000"/>
                  </a:schemeClr>
                </a:solidFill>
              </a:rPr>
              <a:t>INSTRUCTOR</a:t>
            </a:r>
            <a:r>
              <a:rPr lang="en-US" dirty="0" smtClean="0">
                <a:solidFill>
                  <a:schemeClr val="tx2">
                    <a:satMod val="200000"/>
                  </a:schemeClr>
                </a:solidFill>
              </a:rPr>
              <a:t/>
            </a:r>
            <a:br>
              <a:rPr lang="en-US" dirty="0" smtClean="0">
                <a:solidFill>
                  <a:schemeClr val="tx2">
                    <a:satMod val="200000"/>
                  </a:schemeClr>
                </a:solidFill>
              </a:rPr>
            </a:br>
            <a:endParaRPr lang="en-US" dirty="0">
              <a:solidFill>
                <a:schemeClr val="tx2">
                  <a:satMod val="200000"/>
                </a:schemeClr>
              </a:solidFill>
            </a:endParaRPr>
          </a:p>
        </p:txBody>
      </p:sp>
      <p:sp>
        <p:nvSpPr>
          <p:cNvPr id="3" name="Content Placeholder 2"/>
          <p:cNvSpPr>
            <a:spLocks noGrp="1"/>
          </p:cNvSpPr>
          <p:nvPr>
            <p:ph idx="1"/>
          </p:nvPr>
        </p:nvSpPr>
        <p:spPr/>
        <p:txBody>
          <a:bodyPr>
            <a:normAutofit/>
          </a:bodyPr>
          <a:lstStyle/>
          <a:p>
            <a:pPr marL="582930" indent="-514350" eaLnBrk="1" fontAlgn="auto" hangingPunct="1">
              <a:spcAft>
                <a:spcPts val="0"/>
              </a:spcAft>
              <a:buFont typeface="+mj-lt"/>
              <a:buAutoNum type="arabicPeriod"/>
              <a:defRPr/>
            </a:pPr>
            <a:r>
              <a:rPr lang="en-US" dirty="0" smtClean="0"/>
              <a:t>William D. Lawson, PE, PhD</a:t>
            </a:r>
          </a:p>
          <a:p>
            <a:pPr marL="582930" indent="-514350" eaLnBrk="1" fontAlgn="auto" hangingPunct="1">
              <a:spcAft>
                <a:spcPts val="0"/>
              </a:spcAft>
              <a:buFont typeface="+mj-lt"/>
              <a:buAutoNum type="arabicPeriod"/>
              <a:defRPr/>
            </a:pPr>
            <a:r>
              <a:rPr lang="en-US" dirty="0" smtClean="0"/>
              <a:t>Texas Tech University, Lubbock, TX</a:t>
            </a:r>
          </a:p>
          <a:p>
            <a:pPr marL="582930" indent="-514350" eaLnBrk="1" fontAlgn="auto" hangingPunct="1">
              <a:spcAft>
                <a:spcPts val="0"/>
              </a:spcAft>
              <a:buFont typeface="+mj-lt"/>
              <a:buAutoNum type="arabicPeriod"/>
              <a:defRPr/>
            </a:pPr>
            <a:r>
              <a:rPr lang="en-US" dirty="0" smtClean="0"/>
              <a:t>Geotechnical Engineer, Associate Professor</a:t>
            </a:r>
          </a:p>
          <a:p>
            <a:pPr marL="582930" indent="-514350" eaLnBrk="1" fontAlgn="auto" hangingPunct="1">
              <a:spcAft>
                <a:spcPts val="0"/>
              </a:spcAft>
              <a:buFont typeface="+mj-lt"/>
              <a:buAutoNum type="arabicPeriod"/>
              <a:defRPr/>
            </a:pPr>
            <a:r>
              <a:rPr lang="en-US" dirty="0" smtClean="0"/>
              <a:t>35+ years total/ 21 years at Tech</a:t>
            </a:r>
          </a:p>
          <a:p>
            <a:pPr marL="582930" indent="-514350" eaLnBrk="1" fontAlgn="auto" hangingPunct="1">
              <a:spcAft>
                <a:spcPts val="0"/>
              </a:spcAft>
              <a:buFont typeface="+mj-lt"/>
              <a:buAutoNum type="arabicPeriod"/>
              <a:defRPr/>
            </a:pPr>
            <a:r>
              <a:rPr lang="en-US" dirty="0" smtClean="0"/>
              <a:t>Good, positive interaction with you all on      a topic I care about very deeply</a:t>
            </a:r>
          </a:p>
          <a:p>
            <a:pPr marL="411480" eaLnBrk="1" fontAlgn="auto" hangingPunct="1">
              <a:spcAft>
                <a:spcPts val="0"/>
              </a:spcAft>
              <a:buFont typeface="Wingdings"/>
              <a:buChar char=""/>
              <a:defRPr/>
            </a:pPr>
            <a:endParaRPr lang="en-US" dirty="0"/>
          </a:p>
        </p:txBody>
      </p:sp>
      <p:sp>
        <p:nvSpPr>
          <p:cNvPr id="14340" name="Date Placeholder 3"/>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pic>
        <p:nvPicPr>
          <p:cNvPr id="5" name="Picture 1" descr="C:\Users\wlawson\AppData\Local\Temp\wz76bc\Academic Coat of Arms Signature\For WEB, PRESENTATION or OTHER ON-SCREEN\PNG - transparent background\TTU_ACoA_fl4Crvs.png"/>
          <p:cNvPicPr>
            <a:picLocks noChangeAspect="1" noChangeArrowheads="1"/>
          </p:cNvPicPr>
          <p:nvPr/>
        </p:nvPicPr>
        <p:blipFill>
          <a:blip r:embed="rId3" cstate="print"/>
          <a:srcRect r="82560"/>
          <a:stretch>
            <a:fillRect/>
          </a:stretch>
        </p:blipFill>
        <p:spPr bwMode="auto">
          <a:xfrm>
            <a:off x="533400" y="5867400"/>
            <a:ext cx="603047" cy="822960"/>
          </a:xfrm>
          <a:prstGeom prst="rect">
            <a:avLst/>
          </a:prstGeom>
          <a:noFill/>
        </p:spPr>
      </p:pic>
      <p:pic>
        <p:nvPicPr>
          <p:cNvPr id="7" name="Picture 6"/>
          <p:cNvPicPr>
            <a:picLocks noChangeAspect="1"/>
          </p:cNvPicPr>
          <p:nvPr/>
        </p:nvPicPr>
        <p:blipFill>
          <a:blip r:embed="rId4"/>
          <a:stretch>
            <a:fillRect/>
          </a:stretch>
        </p:blipFill>
        <p:spPr>
          <a:xfrm>
            <a:off x="5867400" y="5412551"/>
            <a:ext cx="2743200" cy="909698"/>
          </a:xfrm>
          <a:prstGeom prst="rect">
            <a:avLst/>
          </a:prstGeom>
        </p:spPr>
      </p:pic>
    </p:spTree>
    <p:extLst>
      <p:ext uri="{BB962C8B-B14F-4D97-AF65-F5344CB8AC3E}">
        <p14:creationId xmlns:p14="http://schemas.microsoft.com/office/powerpoint/2010/main" val="39639362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2">
                    <a:satMod val="200000"/>
                  </a:schemeClr>
                </a:solidFill>
              </a:rPr>
              <a:t>Learning Objectives</a:t>
            </a:r>
            <a:br>
              <a:rPr lang="en-US" dirty="0" smtClean="0">
                <a:solidFill>
                  <a:schemeClr val="tx2">
                    <a:satMod val="200000"/>
                  </a:schemeClr>
                </a:solidFill>
              </a:rPr>
            </a:br>
            <a:r>
              <a:rPr lang="en-US" sz="2400" dirty="0" smtClean="0">
                <a:solidFill>
                  <a:schemeClr val="tx2">
                    <a:satMod val="200000"/>
                  </a:schemeClr>
                </a:solidFill>
              </a:rPr>
              <a:t> </a:t>
            </a:r>
            <a:r>
              <a:rPr lang="en-US" sz="2000" i="1" dirty="0" smtClean="0">
                <a:solidFill>
                  <a:schemeClr val="tx2">
                    <a:satMod val="200000"/>
                  </a:schemeClr>
                </a:solidFill>
              </a:rPr>
              <a:t>Upon completion of this course, learners will be able to:</a:t>
            </a:r>
            <a:r>
              <a:rPr lang="en-US" dirty="0" smtClean="0">
                <a:solidFill>
                  <a:schemeClr val="tx2">
                    <a:satMod val="200000"/>
                  </a:schemeClr>
                </a:solidFill>
              </a:rPr>
              <a:t/>
            </a:r>
            <a:br>
              <a:rPr lang="en-US" dirty="0" smtClean="0">
                <a:solidFill>
                  <a:schemeClr val="tx2">
                    <a:satMod val="200000"/>
                  </a:schemeClr>
                </a:solidFill>
              </a:rPr>
            </a:br>
            <a:endParaRPr lang="en-US" dirty="0">
              <a:solidFill>
                <a:schemeClr val="tx2">
                  <a:satMod val="200000"/>
                </a:schemeClr>
              </a:solidFill>
            </a:endParaRPr>
          </a:p>
        </p:txBody>
      </p:sp>
      <p:sp>
        <p:nvSpPr>
          <p:cNvPr id="3" name="Content Placeholder 2"/>
          <p:cNvSpPr>
            <a:spLocks noGrp="1"/>
          </p:cNvSpPr>
          <p:nvPr>
            <p:ph idx="1"/>
          </p:nvPr>
        </p:nvSpPr>
        <p:spPr/>
        <p:txBody>
          <a:bodyPr>
            <a:normAutofit/>
          </a:bodyPr>
          <a:lstStyle/>
          <a:p>
            <a:pPr marL="582930" indent="-514350" eaLnBrk="1" fontAlgn="auto" hangingPunct="1">
              <a:spcAft>
                <a:spcPts val="0"/>
              </a:spcAft>
              <a:buFont typeface="+mj-lt"/>
              <a:buAutoNum type="arabicPeriod"/>
              <a:defRPr/>
            </a:pPr>
            <a:r>
              <a:rPr lang="en-US" dirty="0" smtClean="0"/>
              <a:t>Identify ethical standards relative to professional conduct and ethics for professional engineers</a:t>
            </a:r>
          </a:p>
          <a:p>
            <a:pPr marL="582930" indent="-514350" eaLnBrk="1" fontAlgn="auto" hangingPunct="1">
              <a:spcAft>
                <a:spcPts val="0"/>
              </a:spcAft>
              <a:buFont typeface="+mj-lt"/>
              <a:buAutoNum type="arabicPeriod"/>
              <a:defRPr/>
            </a:pPr>
            <a:r>
              <a:rPr lang="en-US" dirty="0" smtClean="0"/>
              <a:t>Interpret and apply guidance relative to analyzing typical ethical dilemmas</a:t>
            </a:r>
          </a:p>
          <a:p>
            <a:pPr marL="582930" indent="-514350" eaLnBrk="1" fontAlgn="auto" hangingPunct="1">
              <a:spcAft>
                <a:spcPts val="0"/>
              </a:spcAft>
              <a:buFont typeface="+mj-lt"/>
              <a:buAutoNum type="arabicPeriod"/>
              <a:defRPr/>
            </a:pPr>
            <a:r>
              <a:rPr lang="en-US" dirty="0" smtClean="0"/>
              <a:t>Demonstrate ethical problem solving skills for selected engineering situations.</a:t>
            </a:r>
          </a:p>
          <a:p>
            <a:pPr marL="411480" eaLnBrk="1" fontAlgn="auto" hangingPunct="1">
              <a:spcAft>
                <a:spcPts val="0"/>
              </a:spcAft>
              <a:buFont typeface="Wingdings"/>
              <a:buChar char=""/>
              <a:defRPr/>
            </a:pPr>
            <a:endParaRPr lang="en-US" dirty="0"/>
          </a:p>
        </p:txBody>
      </p:sp>
      <p:sp>
        <p:nvSpPr>
          <p:cNvPr id="14340" name="Date Placeholder 3"/>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altLang="en-US" dirty="0" smtClean="0"/>
              <a:t>ETHICS FOR TRANSPORTATION PROFESSIONALS</a:t>
            </a:r>
          </a:p>
        </p:txBody>
      </p:sp>
      <p:pic>
        <p:nvPicPr>
          <p:cNvPr id="5" name="Picture 1" descr="C:\Users\wlawson\AppData\Local\Temp\wz76bc\Academic Coat of Arms Signature\For WEB, PRESENTATION or OTHER ON-SCREEN\PNG - transparent background\TTU_ACoA_fl4Crvs.png"/>
          <p:cNvPicPr>
            <a:picLocks noChangeAspect="1" noChangeArrowheads="1"/>
          </p:cNvPicPr>
          <p:nvPr/>
        </p:nvPicPr>
        <p:blipFill>
          <a:blip r:embed="rId3" cstate="print"/>
          <a:srcRect r="82560"/>
          <a:stretch>
            <a:fillRect/>
          </a:stretch>
        </p:blipFill>
        <p:spPr bwMode="auto">
          <a:xfrm>
            <a:off x="533400" y="5867400"/>
            <a:ext cx="603047" cy="822960"/>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5453</TotalTime>
  <Words>2828</Words>
  <Application>Microsoft Office PowerPoint</Application>
  <PresentationFormat>On-screen Show (4:3)</PresentationFormat>
  <Paragraphs>396</Paragraphs>
  <Slides>74</Slides>
  <Notes>64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74</vt:i4>
      </vt:variant>
    </vt:vector>
  </HeadingPairs>
  <TitlesOfParts>
    <vt:vector size="87" baseType="lpstr">
      <vt:lpstr>Arial</vt:lpstr>
      <vt:lpstr>Arial Black</vt:lpstr>
      <vt:lpstr>Arial Narrow</vt:lpstr>
      <vt:lpstr>Calibri Light</vt:lpstr>
      <vt:lpstr>Consolas</vt:lpstr>
      <vt:lpstr>Corbel</vt:lpstr>
      <vt:lpstr>Garamond</vt:lpstr>
      <vt:lpstr>Tahoma</vt:lpstr>
      <vt:lpstr>Times New Roman</vt:lpstr>
      <vt:lpstr>Wingdings</vt:lpstr>
      <vt:lpstr>Wingdings 2</vt:lpstr>
      <vt:lpstr>Wingdings 3</vt:lpstr>
      <vt:lpstr>Metro</vt:lpstr>
      <vt:lpstr>PowerPoint Presentation</vt:lpstr>
      <vt:lpstr>PART 1. INTRODUCTION AND OPENING REMARKS…</vt:lpstr>
      <vt:lpstr>DIRECTOR’S Welcome </vt:lpstr>
      <vt:lpstr>PowerPoint Presentation</vt:lpstr>
      <vt:lpstr>The Four-Way Test ROTARY INTERNATIONAL</vt:lpstr>
      <vt:lpstr>The FOUR-WAY Test </vt:lpstr>
      <vt:lpstr>ABOUT You, the AUDIENCE </vt:lpstr>
      <vt:lpstr>ABOUT the INSTRUCTOR </vt:lpstr>
      <vt:lpstr>Learning Objectives  Upon completion of this course, learners will be able to: </vt:lpstr>
      <vt:lpstr>PowerPoint Presentation</vt:lpstr>
      <vt:lpstr>Ethical standards…</vt:lpstr>
      <vt:lpstr>Arkansas Department of Transportation</vt:lpstr>
      <vt:lpstr>Mission and Vision Arkansas Department of Transportation</vt:lpstr>
      <vt:lpstr>PowerPoint Presentation</vt:lpstr>
      <vt:lpstr>Anti-Fraud and Code of Ethics Arkansas Department of Transportation (Revised 7/2018)</vt:lpstr>
      <vt:lpstr>Arkansas Board of Licensure for Professional Engineers and Professional Surveyors</vt:lpstr>
      <vt:lpstr>RULES OF THE BOARD ARTICLE 22. ETHICS AND PROFESSIONAL CONDUCT  </vt:lpstr>
      <vt:lpstr>National Society of Professional Engineers</vt:lpstr>
      <vt:lpstr>Fundamental Canon 1. NSPE Code of Ethics for Engineers</vt:lpstr>
      <vt:lpstr>PowerPoint Presentation</vt:lpstr>
      <vt:lpstr>PowerPoint Presentation</vt:lpstr>
      <vt:lpstr>Interpret and apply…</vt:lpstr>
      <vt:lpstr>Gilbane Gold A Case Study in Engineering Ethics copyright 1989 NIEE  </vt:lpstr>
      <vt:lpstr>Gilbane Gold Synopsis</vt:lpstr>
      <vt:lpstr>Gilbane Gold Synopsis, continued</vt:lpstr>
      <vt:lpstr>Gilbane Gold Cast of Characters  </vt:lpstr>
      <vt:lpstr>Gilbane Gold FILM (00:23:25)</vt:lpstr>
      <vt:lpstr>Gilbane Gold Discussion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MAINSTREAM ETHICS: Professional practice challenges you will see</vt:lpstr>
      <vt:lpstr>“Mainstream”  </vt:lpstr>
      <vt:lpstr>PowerPoint Presentation</vt:lpstr>
      <vt:lpstr>Oregon Rivers/ geology.com</vt:lpstr>
      <vt:lpstr>DESCHUTES RIVER</vt:lpstr>
      <vt:lpstr>Bill Lawson/ Deschutes River/24 SEP 2013</vt:lpstr>
      <vt:lpstr>PowerPoint Presentation</vt:lpstr>
      <vt:lpstr>NSPE Board of Ethical Review</vt:lpstr>
      <vt:lpstr>PowerPoint Presentation</vt:lpstr>
      <vt:lpstr>Board of Ethical Review Cases</vt:lpstr>
      <vt:lpstr>PowerPoint Presentation</vt:lpstr>
      <vt:lpstr>ethical problem solving…</vt:lpstr>
      <vt:lpstr>PowerPoint Presentation</vt:lpstr>
      <vt:lpstr>PowerPoint Presentation</vt:lpstr>
      <vt:lpstr>CASE 1 Conflict of Interest: State Engineer – Village Road </vt:lpstr>
      <vt:lpstr>CASE 1 Conflict of Interest: State Engineer – Village Road</vt:lpstr>
      <vt:lpstr>PowerPoint Presentation</vt:lpstr>
      <vt:lpstr>PowerPoint Presentation</vt:lpstr>
      <vt:lpstr>CASE 2 Professional Competence in Current Structural Design  </vt:lpstr>
      <vt:lpstr>CASE 2 Professional Competence in Current Structural Design </vt:lpstr>
      <vt:lpstr>PowerPoint Presentation</vt:lpstr>
      <vt:lpstr>PowerPoint Presentation</vt:lpstr>
      <vt:lpstr>CASE 3 Statements Made During Negotiations</vt:lpstr>
      <vt:lpstr>CASE 3  Statements Made During Negotiations</vt:lpstr>
      <vt:lpstr>PowerPoint Presentation</vt:lpstr>
      <vt:lpstr>PowerPoint Presentation</vt:lpstr>
      <vt:lpstr>CASE 4 Gifts—State Department of Transportation Employees </vt:lpstr>
      <vt:lpstr>CASE 4 Gifts—State Department of Transportation Employees</vt:lpstr>
      <vt:lpstr>PowerPoint Presentation</vt:lpstr>
      <vt:lpstr>PowerPoint Presentation</vt:lpstr>
      <vt:lpstr>CASE 5 Public Health and Safety – Code Enforcement </vt:lpstr>
      <vt:lpstr>CASE 5 Public Health and Safety – Code Enforcement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FUNDAMENTALS OF ETHICS</dc:title>
  <dc:creator>user</dc:creator>
  <cp:lastModifiedBy>Lawson, William D</cp:lastModifiedBy>
  <cp:revision>225</cp:revision>
  <cp:lastPrinted>2019-07-02T16:22:14Z</cp:lastPrinted>
  <dcterms:created xsi:type="dcterms:W3CDTF">2005-08-18T16:15:09Z</dcterms:created>
  <dcterms:modified xsi:type="dcterms:W3CDTF">2019-07-02T16:23:30Z</dcterms:modified>
</cp:coreProperties>
</file>